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83" r:id="rId4"/>
    <p:sldId id="319" r:id="rId5"/>
    <p:sldId id="320" r:id="rId6"/>
    <p:sldId id="318" r:id="rId7"/>
    <p:sldId id="290" r:id="rId8"/>
    <p:sldId id="323" r:id="rId9"/>
    <p:sldId id="317" r:id="rId10"/>
    <p:sldId id="325" r:id="rId11"/>
    <p:sldId id="326" r:id="rId12"/>
    <p:sldId id="327" r:id="rId13"/>
    <p:sldId id="328" r:id="rId14"/>
    <p:sldId id="324" r:id="rId15"/>
    <p:sldId id="322" r:id="rId16"/>
    <p:sldId id="261" r:id="rId1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0">
          <p15:clr>
            <a:srgbClr val="A4A3A4"/>
          </p15:clr>
        </p15:guide>
        <p15:guide id="2" pos="38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8BE1"/>
    <a:srgbClr val="3A5DCD"/>
    <a:srgbClr val="000000"/>
    <a:srgbClr val="6B2FA8"/>
    <a:srgbClr val="FFFFFF"/>
    <a:srgbClr val="3E2AF7"/>
    <a:srgbClr val="245FB6"/>
    <a:srgbClr val="12598A"/>
    <a:srgbClr val="090304"/>
    <a:srgbClr val="6D2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9" autoAdjust="0"/>
    <p:restoredTop sz="87417" autoAdjust="0"/>
  </p:normalViewPr>
  <p:slideViewPr>
    <p:cSldViewPr snapToGrid="0">
      <p:cViewPr varScale="1">
        <p:scale>
          <a:sx n="114" d="100"/>
          <a:sy n="114" d="100"/>
        </p:scale>
        <p:origin x="824" y="168"/>
      </p:cViewPr>
      <p:guideLst>
        <p:guide orient="horz" pos="2220"/>
        <p:guide pos="3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4ED31F3C-722A-4918-9AD6-BC0F15E3F71C}" type="datetimeFigureOut">
              <a:rPr lang="zh-CN" altLang="en-US" smtClean="0"/>
              <a:t>2019/9/20</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E39002A7-C5DD-4732-AC77-68038DAD8C2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900" kern="1200" dirty="0">
                <a:solidFill>
                  <a:schemeClr val="tx1"/>
                </a:solidFill>
                <a:latin typeface="+mn-lt"/>
                <a:ea typeface="+mn-ea"/>
                <a:cs typeface="+mn-cs"/>
              </a:rPr>
              <a:t>这是一个知识不断更新、新领域、新名词不断涌现的时代。古老的封建社会，一个人只会一样手艺，可以受用一生，但在知识经济时代，这不可能，我们必须要保持旺盛的求知欲，主动或被动地接触新的、陌生的领域。面对陌生，很多人往往会怀有畏惧感，但事实上，并没有那么可怕。</a:t>
            </a:r>
          </a:p>
          <a:p>
            <a:r>
              <a:rPr lang="en-US" sz="900" kern="1200" dirty="0">
                <a:solidFill>
                  <a:schemeClr val="tx1"/>
                </a:solidFill>
                <a:latin typeface="+mn-lt"/>
                <a:ea typeface="+mn-ea"/>
                <a:cs typeface="+mn-cs"/>
              </a:rPr>
              <a:t> </a:t>
            </a:r>
            <a:endParaRPr lang="zh-CN" altLang="en-US" sz="900" kern="1200" dirty="0">
              <a:solidFill>
                <a:schemeClr val="tx1"/>
              </a:solidFill>
              <a:latin typeface="+mn-lt"/>
              <a:ea typeface="+mn-ea"/>
              <a:cs typeface="+mn-cs"/>
            </a:endParaRPr>
          </a:p>
          <a:p>
            <a:r>
              <a:rPr lang="zh-CN" altLang="en-US" sz="900" kern="1200" dirty="0">
                <a:solidFill>
                  <a:schemeClr val="tx1"/>
                </a:solidFill>
                <a:latin typeface="+mn-lt"/>
                <a:ea typeface="+mn-ea"/>
                <a:cs typeface="+mn-cs"/>
              </a:rPr>
              <a:t>为什么要进入陌生领域</a:t>
            </a:r>
          </a:p>
          <a:p>
            <a:r>
              <a:rPr lang="en-US" sz="900" kern="1200" dirty="0">
                <a:solidFill>
                  <a:schemeClr val="tx1"/>
                </a:solidFill>
                <a:latin typeface="+mn-lt"/>
                <a:ea typeface="+mn-ea"/>
                <a:cs typeface="+mn-cs"/>
              </a:rPr>
              <a:t>:&gt;  </a:t>
            </a:r>
            <a:r>
              <a:rPr lang="zh-CN" altLang="en-US" sz="900" kern="1200" dirty="0">
                <a:solidFill>
                  <a:schemeClr val="tx1"/>
                </a:solidFill>
                <a:latin typeface="+mn-lt"/>
                <a:ea typeface="+mn-ea"/>
                <a:cs typeface="+mn-cs"/>
              </a:rPr>
              <a:t>世界变化快，变化是唯一的不变，害怕陌生</a:t>
            </a:r>
            <a:endParaRPr lang="en-US" altLang="zh-CN" sz="9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E39002A7-C5DD-4732-AC77-68038DAD8C23}"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900" kern="1200" dirty="0">
                <a:solidFill>
                  <a:schemeClr val="tx1"/>
                </a:solidFill>
                <a:latin typeface="+mn-lt"/>
                <a:ea typeface="+mn-ea"/>
                <a:cs typeface="+mn-cs"/>
              </a:rPr>
              <a:t>1.0 </a:t>
            </a:r>
            <a:r>
              <a:rPr lang="zh-CN" altLang="en-US" sz="900" kern="1200" dirty="0">
                <a:solidFill>
                  <a:schemeClr val="tx1"/>
                </a:solidFill>
                <a:latin typeface="+mn-lt"/>
                <a:ea typeface="+mn-ea"/>
                <a:cs typeface="+mn-cs"/>
              </a:rPr>
              <a:t>讲自己毕业后的工作做啥，第一次实现了陌生领域的学习，学会了一门手艺，但无法用一生，需更多学技能，于是恶补整个领域的一面墙的书。甚至</a:t>
            </a:r>
            <a:r>
              <a:rPr lang="en-US" altLang="zh-CN" sz="900" kern="1200" dirty="0">
                <a:solidFill>
                  <a:schemeClr val="tx1"/>
                </a:solidFill>
                <a:latin typeface="+mn-lt"/>
                <a:ea typeface="+mn-ea"/>
                <a:cs typeface="+mn-cs"/>
              </a:rPr>
              <a:t>IT</a:t>
            </a:r>
            <a:r>
              <a:rPr lang="zh-CN" altLang="en-US" sz="900" kern="1200" dirty="0">
                <a:solidFill>
                  <a:schemeClr val="tx1"/>
                </a:solidFill>
                <a:latin typeface="+mn-lt"/>
                <a:ea typeface="+mn-ea"/>
                <a:cs typeface="+mn-cs"/>
              </a:rPr>
              <a:t>行业也经历多次职业变化，被迫学习新知识，如计算机硬件、迅雷、网易、数据库、</a:t>
            </a:r>
            <a:r>
              <a:rPr lang="en-US" altLang="zh-CN" sz="900" kern="1200" dirty="0">
                <a:solidFill>
                  <a:schemeClr val="tx1"/>
                </a:solidFill>
                <a:latin typeface="+mn-lt"/>
                <a:ea typeface="+mn-ea"/>
                <a:cs typeface="+mn-cs"/>
              </a:rPr>
              <a:t>ECS</a:t>
            </a:r>
            <a:r>
              <a:rPr lang="zh-CN" altLang="en-US" sz="900" kern="1200" dirty="0">
                <a:solidFill>
                  <a:schemeClr val="tx1"/>
                </a:solidFill>
                <a:latin typeface="+mn-lt"/>
                <a:ea typeface="+mn-ea"/>
                <a:cs typeface="+mn-cs"/>
              </a:rPr>
              <a:t>等，每一次都是快速进入陌生领域，并都出色转变。学成一件事的经验应用在陌生的领域，更容易成功，克服的对陌生的害怕，挑战自己，增强自信，正反馈，进入再多的陌生领域也更有信心，持开放欢迎态度</a:t>
            </a:r>
            <a:endParaRPr lang="en-US" altLang="zh-CN" sz="900" kern="1200" dirty="0">
              <a:solidFill>
                <a:schemeClr val="tx1"/>
              </a:solidFill>
              <a:latin typeface="+mn-lt"/>
              <a:ea typeface="+mn-ea"/>
              <a:cs typeface="+mn-cs"/>
            </a:endParaRPr>
          </a:p>
          <a:p>
            <a:r>
              <a:rPr lang="en-US" altLang="zh-CN" sz="900" kern="1200" dirty="0">
                <a:solidFill>
                  <a:schemeClr val="tx1"/>
                </a:solidFill>
                <a:latin typeface="+mn-lt"/>
                <a:ea typeface="+mn-ea"/>
                <a:cs typeface="+mn-cs"/>
              </a:rPr>
              <a:t>2.0 IT</a:t>
            </a:r>
            <a:r>
              <a:rPr lang="zh-CN" altLang="en-US" sz="900" kern="1200" dirty="0">
                <a:solidFill>
                  <a:schemeClr val="tx1"/>
                </a:solidFill>
                <a:latin typeface="+mn-lt"/>
                <a:ea typeface="+mn-ea"/>
                <a:cs typeface="+mn-cs"/>
              </a:rPr>
              <a:t>领域转到金融，这应该是别人感兴趣的点，可以讲讲霸爷转换的决策和如何快速学习进入角色的，学习金融的过程怎么一步步的</a:t>
            </a:r>
            <a:endParaRPr lang="en-US" altLang="zh-CN" sz="900" kern="1200" dirty="0">
              <a:solidFill>
                <a:schemeClr val="tx1"/>
              </a:solidFill>
              <a:latin typeface="+mn-lt"/>
              <a:ea typeface="+mn-ea"/>
              <a:cs typeface="+mn-cs"/>
            </a:endParaRPr>
          </a:p>
          <a:p>
            <a:r>
              <a:rPr lang="en-US" altLang="zh-CN" sz="900" kern="1200" dirty="0">
                <a:solidFill>
                  <a:schemeClr val="tx1"/>
                </a:solidFill>
                <a:latin typeface="+mn-lt"/>
                <a:ea typeface="+mn-ea"/>
                <a:cs typeface="+mn-cs"/>
              </a:rPr>
              <a:t>3.0 </a:t>
            </a:r>
            <a:r>
              <a:rPr lang="zh-CN" altLang="en-US" sz="900" kern="1200" dirty="0">
                <a:solidFill>
                  <a:schemeClr val="tx1"/>
                </a:solidFill>
                <a:latin typeface="+mn-lt"/>
                <a:ea typeface="+mn-ea"/>
                <a:cs typeface="+mn-cs"/>
              </a:rPr>
              <a:t>呼吁一种理想状态，人人都不仅仅是各行业的专才，而以一种“教养教育”的心态广泛而全面的欢迎碰到的任何陌生知识领域，广泛吸收新知，这也是更好的服务本行工作、了解世界、理解事物本质的未来生存模式。</a:t>
            </a:r>
            <a:endParaRPr lang="en-US" altLang="zh-CN" sz="900" kern="1200" dirty="0">
              <a:solidFill>
                <a:schemeClr val="tx1"/>
              </a:solidFill>
              <a:latin typeface="+mn-lt"/>
              <a:ea typeface="+mn-ea"/>
              <a:cs typeface="+mn-cs"/>
            </a:endParaRPr>
          </a:p>
          <a:p>
            <a:r>
              <a:rPr lang="zh-CN" altLang="en-US" sz="900" kern="1200" dirty="0">
                <a:solidFill>
                  <a:schemeClr val="tx1"/>
                </a:solidFill>
                <a:latin typeface="+mn-lt"/>
                <a:ea typeface="+mn-ea"/>
                <a:cs typeface="+mn-cs"/>
              </a:rPr>
              <a:t>比如，有人问现在的小孩不会说话就玩着苹果长大，这么多手机游戏和软件、资讯、聊天、抖音、游戏、网贷等，会毁了孩子吗，孩子还能专心学习吗，中国还有未来吗</a:t>
            </a:r>
            <a:r>
              <a:rPr lang="en-US" altLang="zh-CN" sz="900" kern="1200" dirty="0">
                <a:solidFill>
                  <a:schemeClr val="tx1"/>
                </a:solidFill>
                <a:latin typeface="+mn-lt"/>
                <a:ea typeface="+mn-ea"/>
                <a:cs typeface="+mn-cs"/>
              </a:rPr>
              <a:t>?</a:t>
            </a:r>
            <a:r>
              <a:rPr lang="en-US" altLang="zh-CN" sz="900" kern="1200" baseline="0" dirty="0">
                <a:solidFill>
                  <a:schemeClr val="tx1"/>
                </a:solidFill>
                <a:latin typeface="+mn-lt"/>
                <a:ea typeface="+mn-ea"/>
                <a:cs typeface="+mn-cs"/>
              </a:rPr>
              <a:t>  </a:t>
            </a:r>
            <a:r>
              <a:rPr lang="zh-CN" altLang="en-US" sz="900" kern="1200" baseline="0" dirty="0">
                <a:solidFill>
                  <a:schemeClr val="tx1"/>
                </a:solidFill>
                <a:latin typeface="+mn-lt"/>
                <a:ea typeface="+mn-ea"/>
                <a:cs typeface="+mn-cs"/>
              </a:rPr>
              <a:t>我认为不是。设想，我们小时候通过什么了解世界，学校门口的杂志摊、新华书店？我们的父母怎么了解世界</a:t>
            </a:r>
            <a:r>
              <a:rPr lang="en-US" altLang="zh-CN" sz="900" kern="1200" baseline="0" dirty="0">
                <a:solidFill>
                  <a:schemeClr val="tx1"/>
                </a:solidFill>
                <a:latin typeface="+mn-lt"/>
                <a:ea typeface="+mn-ea"/>
                <a:cs typeface="+mn-cs"/>
              </a:rPr>
              <a:t>? </a:t>
            </a:r>
            <a:r>
              <a:rPr lang="zh-CN" altLang="en-US" sz="900" kern="1200" baseline="0" dirty="0">
                <a:solidFill>
                  <a:schemeClr val="tx1"/>
                </a:solidFill>
                <a:latin typeface="+mn-lt"/>
                <a:ea typeface="+mn-ea"/>
                <a:cs typeface="+mn-cs"/>
              </a:rPr>
              <a:t>而现在的孩子一天接受的新资讯和陌生领域的教育可能比我们小时候一年都多，他们关注中国和世界的关系，分分钟内知道今天的世界大新闻。十几岁的我们的陌生领域对他们来说已经变成了常识。高铁、互联网、经济基础、教育方式等等新的快速变化的世界，职业变化、科技的发展迫使我们快速更新迭代自己，我们需要像孩子一样充满好奇，终身学习。 </a:t>
            </a:r>
            <a:endParaRPr lang="zh-CN" altLang="en-US" sz="9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E39002A7-C5DD-4732-AC77-68038DAD8C23}"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kern="1200" dirty="0">
                <a:solidFill>
                  <a:schemeClr val="tx1"/>
                </a:solidFill>
                <a:latin typeface="+mn-lt"/>
                <a:ea typeface="+mn-ea"/>
                <a:cs typeface="+mn-cs"/>
              </a:rPr>
              <a:t>准备阶段：</a:t>
            </a:r>
            <a:r>
              <a:rPr lang="zh-CN" altLang="en-US" sz="1200" kern="1200" dirty="0">
                <a:solidFill>
                  <a:schemeClr val="tx1"/>
                </a:solidFill>
                <a:latin typeface="+mn-lt"/>
                <a:ea typeface="+mn-ea"/>
                <a:cs typeface="+mn-cs"/>
              </a:rPr>
              <a:t>提高社会成熟度，垫高底座，减少烟囱的高度，加大旅行，去物理探索世界，提高勇气，提前做好准备</a:t>
            </a:r>
          </a:p>
          <a:p>
            <a:r>
              <a:rPr lang="en-US" sz="1200" kern="1200" dirty="0">
                <a:solidFill>
                  <a:schemeClr val="tx1"/>
                </a:solidFill>
                <a:latin typeface="+mn-lt"/>
                <a:ea typeface="+mn-ea"/>
                <a:cs typeface="+mn-cs"/>
              </a:rPr>
              <a:t>1.</a:t>
            </a:r>
            <a:r>
              <a:rPr lang="zh-CN" altLang="en-US" sz="1200" kern="1200" dirty="0">
                <a:solidFill>
                  <a:schemeClr val="tx1"/>
                </a:solidFill>
                <a:latin typeface="+mn-lt"/>
                <a:ea typeface="+mn-ea"/>
                <a:cs typeface="+mn-cs"/>
              </a:rPr>
              <a:t>大量的阅读，泛读为主。（各种领域学科构建多视角多）</a:t>
            </a:r>
          </a:p>
          <a:p>
            <a:r>
              <a:rPr lang="en-US" sz="1200" kern="1200" dirty="0">
                <a:solidFill>
                  <a:schemeClr val="tx1"/>
                </a:solidFill>
                <a:latin typeface="+mn-lt"/>
                <a:ea typeface="+mn-ea"/>
                <a:cs typeface="+mn-cs"/>
              </a:rPr>
              <a:t>2.</a:t>
            </a:r>
            <a:r>
              <a:rPr lang="zh-CN" altLang="en-US" sz="1200" kern="1200" dirty="0">
                <a:solidFill>
                  <a:schemeClr val="tx1"/>
                </a:solidFill>
                <a:latin typeface="+mn-lt"/>
                <a:ea typeface="+mn-ea"/>
                <a:cs typeface="+mn-cs"/>
              </a:rPr>
              <a:t>大量的旅行，探索物理世界</a:t>
            </a:r>
            <a:r>
              <a:rPr lang="en-US" sz="1200" kern="1200" dirty="0">
                <a:solidFill>
                  <a:schemeClr val="tx1"/>
                </a:solidFill>
                <a:latin typeface="+mn-lt"/>
                <a:ea typeface="+mn-ea"/>
                <a:cs typeface="+mn-cs"/>
              </a:rPr>
              <a:t>  </a:t>
            </a:r>
            <a:r>
              <a:rPr lang="zh-CN" altLang="en-US" sz="1200" kern="1200" dirty="0">
                <a:solidFill>
                  <a:schemeClr val="tx1"/>
                </a:solidFill>
                <a:latin typeface="+mn-lt"/>
                <a:ea typeface="+mn-ea"/>
                <a:cs typeface="+mn-cs"/>
              </a:rPr>
              <a:t>（接触不同热人群，地理，文化，宗教，打开心里对陌生事物的接受程度）</a:t>
            </a:r>
          </a:p>
        </p:txBody>
      </p:sp>
      <p:sp>
        <p:nvSpPr>
          <p:cNvPr id="4" name="灯片编号占位符 3"/>
          <p:cNvSpPr>
            <a:spLocks noGrp="1"/>
          </p:cNvSpPr>
          <p:nvPr>
            <p:ph type="sldNum" sz="quarter" idx="10"/>
          </p:nvPr>
        </p:nvSpPr>
        <p:spPr/>
        <p:txBody>
          <a:bodyPr/>
          <a:lstStyle/>
          <a:p>
            <a:fld id="{E39002A7-C5DD-4732-AC77-68038DAD8C23}"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a:solidFill>
                  <a:schemeClr val="tx1"/>
                </a:solidFill>
                <a:latin typeface="+mn-lt"/>
                <a:ea typeface="+mn-ea"/>
                <a:cs typeface="+mn-cs"/>
              </a:rPr>
              <a:t>3. </a:t>
            </a:r>
            <a:r>
              <a:rPr lang="zh-CN" altLang="en-US" sz="1200" kern="1200" dirty="0">
                <a:solidFill>
                  <a:schemeClr val="tx1"/>
                </a:solidFill>
                <a:latin typeface="+mn-lt"/>
                <a:ea typeface="+mn-ea"/>
                <a:cs typeface="+mn-cs"/>
              </a:rPr>
              <a:t>搭建知识体系结构</a:t>
            </a:r>
          </a:p>
          <a:p>
            <a:r>
              <a:rPr lang="en-US" sz="1200" kern="1200" dirty="0">
                <a:solidFill>
                  <a:schemeClr val="tx1"/>
                </a:solidFill>
                <a:latin typeface="+mn-lt"/>
                <a:ea typeface="+mn-ea"/>
                <a:cs typeface="+mn-cs"/>
              </a:rPr>
              <a:t>- [ ] </a:t>
            </a:r>
            <a:r>
              <a:rPr lang="zh-CN" altLang="en-US" sz="1200" kern="1200" dirty="0">
                <a:solidFill>
                  <a:schemeClr val="tx1"/>
                </a:solidFill>
                <a:latin typeface="+mn-lt"/>
                <a:ea typeface="+mn-ea"/>
                <a:cs typeface="+mn-cs"/>
              </a:rPr>
              <a:t>尝试做透一件事情，任何事情做到后面就是哲学（自然法则）映射用</a:t>
            </a:r>
          </a:p>
          <a:p>
            <a:pPr>
              <a:buFontTx/>
              <a:buChar char="-"/>
            </a:pPr>
            <a:r>
              <a:rPr lang="en-US" sz="1200" kern="1200" dirty="0">
                <a:solidFill>
                  <a:schemeClr val="tx1"/>
                </a:solidFill>
                <a:latin typeface="+mn-lt"/>
                <a:ea typeface="+mn-ea"/>
                <a:cs typeface="+mn-cs"/>
              </a:rPr>
              <a:t>[ ] </a:t>
            </a:r>
            <a:r>
              <a:rPr lang="zh-CN" altLang="en-US" sz="1200" kern="1200" dirty="0">
                <a:solidFill>
                  <a:schemeClr val="tx1"/>
                </a:solidFill>
                <a:latin typeface="+mn-lt"/>
                <a:ea typeface="+mn-ea"/>
                <a:cs typeface="+mn-cs"/>
              </a:rPr>
              <a:t>多问为什么，反常识（你对世界的理解正在阻碍你对世界的进一步理解） 人生并非显而易见，别用常识理解</a:t>
            </a:r>
            <a:r>
              <a:rPr lang="en-US"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复杂</a:t>
            </a:r>
            <a:r>
              <a:rPr lang="en-US"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世界</a:t>
            </a:r>
            <a:endParaRPr lang="en-US" altLang="zh-CN" sz="1200" kern="1200" dirty="0">
              <a:solidFill>
                <a:schemeClr val="tx1"/>
              </a:solidFill>
              <a:latin typeface="+mn-lt"/>
              <a:ea typeface="+mn-ea"/>
              <a:cs typeface="+mn-cs"/>
            </a:endParaRPr>
          </a:p>
          <a:p>
            <a:pPr>
              <a:buFontTx/>
              <a:buNone/>
            </a:pPr>
            <a:endParaRPr lang="en-US" altLang="zh-CN"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zh-CN" altLang="en-US" sz="1200" kern="1200" dirty="0">
                <a:solidFill>
                  <a:schemeClr val="tx1"/>
                </a:solidFill>
                <a:latin typeface="+mn-lt"/>
                <a:ea typeface="+mn-ea"/>
                <a:cs typeface="+mn-cs"/>
              </a:rPr>
              <a:t>了解风土人情</a:t>
            </a:r>
            <a:r>
              <a:rPr lang="en-US" sz="1200" kern="1200" dirty="0">
                <a:solidFill>
                  <a:schemeClr val="tx1"/>
                </a:solidFill>
                <a:latin typeface="+mn-lt"/>
                <a:ea typeface="+mn-ea"/>
                <a:cs typeface="+mn-cs"/>
              </a:rPr>
              <a:t>-&gt;</a:t>
            </a:r>
            <a:r>
              <a:rPr lang="zh-CN" altLang="en-US" sz="1200" kern="1200" dirty="0">
                <a:solidFill>
                  <a:schemeClr val="tx1"/>
                </a:solidFill>
                <a:latin typeface="+mn-lt"/>
                <a:ea typeface="+mn-ea"/>
                <a:cs typeface="+mn-cs"/>
              </a:rPr>
              <a:t>地图</a:t>
            </a:r>
            <a:r>
              <a:rPr lang="en-US" sz="1200" kern="1200" dirty="0">
                <a:solidFill>
                  <a:schemeClr val="tx1"/>
                </a:solidFill>
                <a:latin typeface="+mn-lt"/>
                <a:ea typeface="+mn-ea"/>
                <a:cs typeface="+mn-cs"/>
              </a:rPr>
              <a:t>-&gt;</a:t>
            </a:r>
            <a:r>
              <a:rPr lang="zh-CN" altLang="en-US" sz="1200" kern="1200" dirty="0">
                <a:solidFill>
                  <a:schemeClr val="tx1"/>
                </a:solidFill>
                <a:latin typeface="+mn-lt"/>
                <a:ea typeface="+mn-ea"/>
                <a:cs typeface="+mn-cs"/>
              </a:rPr>
              <a:t>景点</a:t>
            </a:r>
            <a:r>
              <a:rPr lang="en-US" sz="1200" kern="1200" dirty="0">
                <a:solidFill>
                  <a:schemeClr val="tx1"/>
                </a:solidFill>
                <a:latin typeface="+mn-lt"/>
                <a:ea typeface="+mn-ea"/>
                <a:cs typeface="+mn-cs"/>
              </a:rPr>
              <a:t>-&gt;</a:t>
            </a:r>
            <a:r>
              <a:rPr lang="zh-CN" altLang="en-US" sz="1200" kern="1200" dirty="0">
                <a:solidFill>
                  <a:schemeClr val="tx1"/>
                </a:solidFill>
                <a:latin typeface="+mn-lt"/>
                <a:ea typeface="+mn-ea"/>
                <a:cs typeface="+mn-cs"/>
              </a:rPr>
              <a:t>路线</a:t>
            </a:r>
            <a:r>
              <a:rPr lang="en-US" sz="1200" kern="1200" dirty="0">
                <a:solidFill>
                  <a:schemeClr val="tx1"/>
                </a:solidFill>
                <a:latin typeface="+mn-lt"/>
                <a:ea typeface="+mn-ea"/>
                <a:cs typeface="+mn-cs"/>
              </a:rPr>
              <a:t>-&gt;</a:t>
            </a:r>
            <a:r>
              <a:rPr lang="zh-CN" altLang="en-US" sz="1200" kern="1200" dirty="0">
                <a:solidFill>
                  <a:schemeClr val="tx1"/>
                </a:solidFill>
                <a:latin typeface="+mn-lt"/>
                <a:ea typeface="+mn-ea"/>
                <a:cs typeface="+mn-cs"/>
              </a:rPr>
              <a:t>一步步的走</a:t>
            </a:r>
          </a:p>
          <a:p>
            <a:pPr>
              <a:buFontTx/>
              <a:buChar char="-"/>
            </a:pPr>
            <a:endParaRPr lang="zh-CN" altLang="en-US" sz="1200" kern="1200" dirty="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E39002A7-C5DD-4732-AC77-68038DAD8C23}"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r>
              <a:rPr lang="zh-CN" altLang="en-US" sz="1200" b="1" kern="1200" dirty="0">
                <a:solidFill>
                  <a:schemeClr val="tx1"/>
                </a:solidFill>
                <a:latin typeface="+mn-lt"/>
                <a:ea typeface="+mn-ea"/>
                <a:cs typeface="+mn-cs"/>
              </a:rPr>
              <a:t>一、建立全景图</a:t>
            </a:r>
            <a:endParaRPr lang="zh-CN" altLang="en-US"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在进入陌生领域时，如果能够在开始就获得全景图，或者自己搭建，会加速学习进度，可以更快地掌握新知识。这就好像在到一个陌生的地方时，拿到一张地图，路线清晰，目的明确。 下图是一个简单的模型：</a:t>
            </a:r>
          </a:p>
          <a:p>
            <a:r>
              <a:rPr lang="zh-CN" altLang="en-US" sz="1200" kern="1200" dirty="0">
                <a:solidFill>
                  <a:schemeClr val="tx1"/>
                </a:solidFill>
                <a:latin typeface="+mn-lt"/>
                <a:ea typeface="+mn-ea"/>
                <a:cs typeface="+mn-cs"/>
              </a:rPr>
              <a:t> 获得全景图，相对容易，只要找对人或书藉，可以拿到现成的资料，比如我和秋叶在</a:t>
            </a:r>
            <a:r>
              <a:rPr lang="en-US" altLang="zh-CN"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超越对手：大项目售前售后的</a:t>
            </a:r>
            <a:r>
              <a:rPr lang="en-US" sz="1200" kern="1200" dirty="0">
                <a:solidFill>
                  <a:schemeClr val="tx1"/>
                </a:solidFill>
                <a:latin typeface="+mn-lt"/>
                <a:ea typeface="+mn-ea"/>
                <a:cs typeface="+mn-cs"/>
              </a:rPr>
              <a:t>30</a:t>
            </a:r>
            <a:r>
              <a:rPr lang="zh-CN" altLang="en-US" sz="1200" kern="1200" dirty="0">
                <a:solidFill>
                  <a:schemeClr val="tx1"/>
                </a:solidFill>
                <a:latin typeface="+mn-lt"/>
                <a:ea typeface="+mn-ea"/>
                <a:cs typeface="+mn-cs"/>
              </a:rPr>
              <a:t>种实用技巧</a:t>
            </a:r>
            <a:r>
              <a:rPr lang="en-US" altLang="zh-CN"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就曾提供一个项目经理的知识框架全景图：</a:t>
            </a:r>
            <a:r>
              <a:rPr lang="en-US" altLang="zh-CN"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管理软件从业人员知识结构体系</a:t>
            </a:r>
            <a:r>
              <a:rPr lang="en-US" altLang="zh-CN"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a:t>
            </a:r>
          </a:p>
          <a:p>
            <a:r>
              <a:rPr lang="zh-CN" altLang="en-US" sz="1200" kern="1200" dirty="0">
                <a:solidFill>
                  <a:schemeClr val="tx1"/>
                </a:solidFill>
                <a:latin typeface="+mn-lt"/>
                <a:ea typeface="+mn-ea"/>
                <a:cs typeface="+mn-cs"/>
              </a:rPr>
              <a:t>在没有现成全景图可用的情况下，是否可以自己绘制？一般人可能会认为不可能，他们的理由很简单：对于一个你没去过的地方，你如何能够去描绘出路线？</a:t>
            </a:r>
          </a:p>
          <a:p>
            <a:r>
              <a:rPr lang="zh-CN" altLang="en-US" sz="1200" kern="1200" dirty="0">
                <a:solidFill>
                  <a:schemeClr val="tx1"/>
                </a:solidFill>
                <a:latin typeface="+mn-lt"/>
                <a:ea typeface="+mn-ea"/>
                <a:cs typeface="+mn-cs"/>
              </a:rPr>
              <a:t>而我认为是可能的。其实这个难度并不大。虽然没有去过，没有现成的地图，但是，我们身处一个资讯丰饶的时代，我们可以找到很多的片断资料，从中筛选、再根据自己的需要整合，完成这个拼图游戏，就可以知道全貌，</a:t>
            </a:r>
          </a:p>
          <a:p>
            <a:r>
              <a:rPr lang="zh-CN" altLang="en-US" sz="1200" kern="1200" dirty="0">
                <a:solidFill>
                  <a:schemeClr val="tx1"/>
                </a:solidFill>
                <a:latin typeface="+mn-lt"/>
                <a:ea typeface="+mn-ea"/>
                <a:cs typeface="+mn-cs"/>
              </a:rPr>
              <a:t>比如我在春节期间去香港南丫岛，是从网上先搜索，查找到路线，要确定从深圳怎么到香港，在哪个关口出关合适，而每一个关口，路线可能不一样，到香港后又怎么到南丫岛，再三比较后，我选择了福田口岸－九龙塘－旺角－中环码头－榕树湾线路，同时，我也从网上查找南丫岛的资料，了解概貌、地形、景点等情况，有备而行，非常从容。</a:t>
            </a:r>
          </a:p>
          <a:p>
            <a:r>
              <a:rPr lang="zh-CN" altLang="en-US" sz="1200" kern="1200" dirty="0">
                <a:solidFill>
                  <a:schemeClr val="tx1"/>
                </a:solidFill>
                <a:latin typeface="+mn-lt"/>
                <a:ea typeface="+mn-ea"/>
                <a:cs typeface="+mn-cs"/>
              </a:rPr>
              <a:t>进入专业领域，和旅行其实非常类似。</a:t>
            </a:r>
          </a:p>
          <a:p>
            <a:r>
              <a:rPr lang="en-US" sz="1200" kern="1200" dirty="0">
                <a:solidFill>
                  <a:schemeClr val="tx1"/>
                </a:solidFill>
                <a:latin typeface="+mn-lt"/>
                <a:ea typeface="+mn-ea"/>
                <a:cs typeface="+mn-cs"/>
              </a:rPr>
              <a:t> </a:t>
            </a:r>
            <a:endParaRPr lang="zh-CN" altLang="en-US"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我的方法是：多找几本专业书藉，对照目录，就会有一个大概的了解了，也就可以形成大概的知识框架。比如通过</a:t>
            </a:r>
            <a:r>
              <a:rPr lang="en-US" altLang="zh-CN"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云计算：深刻改变未来</a:t>
            </a:r>
            <a:r>
              <a:rPr lang="en-US" altLang="zh-CN"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一书的目录（取自卓越，在卓越、当当、豆瓣往往都会提供书藉的目录，并不必要一定拥有这本书才可以看到目录），我就可以了解云计算大概包括什么内容。</a:t>
            </a:r>
          </a:p>
          <a:p>
            <a:r>
              <a:rPr lang="zh-CN" altLang="en-US" sz="1200" kern="1200" dirty="0">
                <a:solidFill>
                  <a:schemeClr val="tx1"/>
                </a:solidFill>
                <a:latin typeface="+mn-lt"/>
                <a:ea typeface="+mn-ea"/>
                <a:cs typeface="+mn-cs"/>
              </a:rPr>
              <a:t> 如果感觉书藉目录不够直观，那可以用思维导图软件，做一个简易的转换法，改为结构清晰的框架图。当然，真正的框架图，必然不是纯粹的书藉目录，需要多番对照、再根据自己的学习进程不断进行剪裁。一个知识框架是活的而非死的，要不断延伸和灵活调整，就象地图，当修了新路后，也需要更新。在这个目录里有八大宝典推荐，沿着这个推荐可以找到更多，是谓知识价值链。</a:t>
            </a:r>
          </a:p>
          <a:p>
            <a:r>
              <a:rPr lang="en-US" sz="1200" kern="1200" dirty="0">
                <a:solidFill>
                  <a:schemeClr val="tx1"/>
                </a:solidFill>
                <a:latin typeface="+mn-lt"/>
                <a:ea typeface="+mn-ea"/>
                <a:cs typeface="+mn-cs"/>
              </a:rPr>
              <a:t> </a:t>
            </a:r>
            <a:endParaRPr lang="zh-CN" altLang="en-US"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特别标注一下：如果要研究的领域在国内大学有现成的课程，那么，大学里的教材的目录是较好的知识框架，因为教材一般来说不讲究文采，注重实用，所以虽然看上去生硬、枯燥，但恰好可做知识框架用。（有些领域在大学里是没有的，比如知识管理，就不能应用国内教材，如果有国外教材是可以应用的）。</a:t>
            </a:r>
          </a:p>
          <a:p>
            <a:r>
              <a:rPr lang="zh-CN" altLang="en-US" sz="1200" kern="1200" dirty="0">
                <a:solidFill>
                  <a:schemeClr val="tx1"/>
                </a:solidFill>
                <a:latin typeface="+mn-lt"/>
                <a:ea typeface="+mn-ea"/>
                <a:cs typeface="+mn-cs"/>
              </a:rPr>
              <a:t>找教材类</a:t>
            </a:r>
          </a:p>
          <a:p>
            <a:endParaRPr lang="zh-CN" altLang="en-US" dirty="0"/>
          </a:p>
        </p:txBody>
      </p:sp>
      <p:sp>
        <p:nvSpPr>
          <p:cNvPr id="4" name="灯片编号占位符 3"/>
          <p:cNvSpPr>
            <a:spLocks noGrp="1"/>
          </p:cNvSpPr>
          <p:nvPr>
            <p:ph type="sldNum" sz="quarter" idx="10"/>
          </p:nvPr>
        </p:nvSpPr>
        <p:spPr/>
        <p:txBody>
          <a:bodyPr/>
          <a:lstStyle/>
          <a:p>
            <a:fld id="{E39002A7-C5DD-4732-AC77-68038DAD8C23}"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kern="1200" dirty="0">
                <a:solidFill>
                  <a:schemeClr val="tx1"/>
                </a:solidFill>
                <a:latin typeface="+mn-lt"/>
                <a:ea typeface="+mn-ea"/>
                <a:cs typeface="+mn-cs"/>
              </a:rPr>
              <a:t>三、抓关键 </a:t>
            </a:r>
            <a:r>
              <a:rPr lang="zh-CN" altLang="en-US" sz="1200" kern="1200" dirty="0">
                <a:solidFill>
                  <a:schemeClr val="tx1"/>
                </a:solidFill>
                <a:latin typeface="+mn-lt"/>
                <a:ea typeface="+mn-ea"/>
                <a:cs typeface="+mn-cs"/>
              </a:rPr>
              <a:t>资料是无限的，一个全景图看上去是平面的，事实上是有纵深的，即使精力有侧重，要快速掌握一个领域，也必须懂得技巧。 要先做一些设问： </a:t>
            </a:r>
            <a:r>
              <a:rPr lang="en-US" sz="1200" kern="1200" dirty="0">
                <a:solidFill>
                  <a:schemeClr val="tx1"/>
                </a:solidFill>
                <a:latin typeface="+mn-lt"/>
                <a:ea typeface="+mn-ea"/>
                <a:cs typeface="+mn-cs"/>
              </a:rPr>
              <a:t>1</a:t>
            </a:r>
            <a:r>
              <a:rPr lang="zh-CN" altLang="en-US" sz="1200" kern="1200" dirty="0">
                <a:solidFill>
                  <a:schemeClr val="tx1"/>
                </a:solidFill>
                <a:latin typeface="+mn-lt"/>
                <a:ea typeface="+mn-ea"/>
                <a:cs typeface="+mn-cs"/>
              </a:rPr>
              <a:t>、这个领域涉及到哪些概念？大概念里有哪些小概念？关联的其他概念？ </a:t>
            </a:r>
            <a:r>
              <a:rPr lang="en-US" sz="1200" kern="1200" dirty="0">
                <a:solidFill>
                  <a:schemeClr val="tx1"/>
                </a:solidFill>
                <a:latin typeface="+mn-lt"/>
                <a:ea typeface="+mn-ea"/>
                <a:cs typeface="+mn-cs"/>
              </a:rPr>
              <a:t>2</a:t>
            </a:r>
            <a:r>
              <a:rPr lang="zh-CN" altLang="en-US" sz="1200" kern="1200" dirty="0">
                <a:solidFill>
                  <a:schemeClr val="tx1"/>
                </a:solidFill>
                <a:latin typeface="+mn-lt"/>
                <a:ea typeface="+mn-ea"/>
                <a:cs typeface="+mn-cs"/>
              </a:rPr>
              <a:t>、发展的历史？前景的预测？在国外如何发展？国内如何发展？历史（你的昨天就是我的明天） </a:t>
            </a:r>
            <a:r>
              <a:rPr lang="en-US" sz="1200" kern="1200" dirty="0">
                <a:solidFill>
                  <a:schemeClr val="tx1"/>
                </a:solidFill>
                <a:latin typeface="+mn-lt"/>
                <a:ea typeface="+mn-ea"/>
                <a:cs typeface="+mn-cs"/>
              </a:rPr>
              <a:t>3</a:t>
            </a:r>
            <a:r>
              <a:rPr lang="zh-CN" altLang="en-US" sz="1200" kern="1200" dirty="0">
                <a:solidFill>
                  <a:schemeClr val="tx1"/>
                </a:solidFill>
                <a:latin typeface="+mn-lt"/>
                <a:ea typeface="+mn-ea"/>
                <a:cs typeface="+mn-cs"/>
              </a:rPr>
              <a:t>、最近两年的行业报告（</a:t>
            </a:r>
            <a:r>
              <a:rPr lang="en-US" sz="1200" kern="1200" dirty="0">
                <a:solidFill>
                  <a:schemeClr val="tx1"/>
                </a:solidFill>
                <a:latin typeface="+mn-lt"/>
                <a:ea typeface="+mn-ea"/>
                <a:cs typeface="+mn-cs"/>
              </a:rPr>
              <a:t>Gartner)</a:t>
            </a:r>
            <a:r>
              <a:rPr lang="zh-CN" altLang="en-US" sz="1200" kern="1200" dirty="0">
                <a:solidFill>
                  <a:schemeClr val="tx1"/>
                </a:solidFill>
                <a:latin typeface="+mn-lt"/>
                <a:ea typeface="+mn-ea"/>
                <a:cs typeface="+mn-cs"/>
              </a:rPr>
              <a:t> </a:t>
            </a:r>
            <a:r>
              <a:rPr lang="en-US" sz="1200" kern="1200" dirty="0">
                <a:solidFill>
                  <a:schemeClr val="tx1"/>
                </a:solidFill>
                <a:latin typeface="+mn-lt"/>
                <a:ea typeface="+mn-ea"/>
                <a:cs typeface="+mn-cs"/>
              </a:rPr>
              <a:t>4</a:t>
            </a:r>
            <a:r>
              <a:rPr lang="zh-CN" altLang="en-US" sz="1200" kern="1200" dirty="0">
                <a:solidFill>
                  <a:schemeClr val="tx1"/>
                </a:solidFill>
                <a:latin typeface="+mn-lt"/>
                <a:ea typeface="+mn-ea"/>
                <a:cs typeface="+mn-cs"/>
              </a:rPr>
              <a:t>、这个领域里最知名的专家有哪些？（开始的范围最好不要超过五位，太多了研究不过来）他们各自的观点？他们的著述？ </a:t>
            </a:r>
            <a:r>
              <a:rPr lang="en-US" sz="1200" kern="1200" dirty="0">
                <a:solidFill>
                  <a:schemeClr val="tx1"/>
                </a:solidFill>
                <a:latin typeface="+mn-lt"/>
                <a:ea typeface="+mn-ea"/>
                <a:cs typeface="+mn-cs"/>
              </a:rPr>
              <a:t>5</a:t>
            </a:r>
            <a:r>
              <a:rPr lang="zh-CN" altLang="en-US" sz="1200" kern="1200" dirty="0">
                <a:solidFill>
                  <a:schemeClr val="tx1"/>
                </a:solidFill>
                <a:latin typeface="+mn-lt"/>
                <a:ea typeface="+mn-ea"/>
                <a:cs typeface="+mn-cs"/>
              </a:rPr>
              <a:t>、行业的竞争格局是怎样的？ </a:t>
            </a:r>
            <a:r>
              <a:rPr lang="en-US" sz="1200" kern="1200" dirty="0">
                <a:solidFill>
                  <a:schemeClr val="tx1"/>
                </a:solidFill>
                <a:latin typeface="+mn-lt"/>
                <a:ea typeface="+mn-ea"/>
                <a:cs typeface="+mn-cs"/>
              </a:rPr>
              <a:t>6</a:t>
            </a:r>
            <a:r>
              <a:rPr lang="zh-CN" altLang="en-US" sz="1200" kern="1200" dirty="0">
                <a:solidFill>
                  <a:schemeClr val="tx1"/>
                </a:solidFill>
                <a:latin typeface="+mn-lt"/>
                <a:ea typeface="+mn-ea"/>
                <a:cs typeface="+mn-cs"/>
              </a:rPr>
              <a:t>、这个领域里顶尖的几家企业分别是谁？其有什么产品或服务？ </a:t>
            </a:r>
            <a:r>
              <a:rPr lang="en-US" sz="1200" kern="1200" dirty="0">
                <a:solidFill>
                  <a:schemeClr val="tx1"/>
                </a:solidFill>
                <a:latin typeface="+mn-lt"/>
                <a:ea typeface="+mn-ea"/>
                <a:cs typeface="+mn-cs"/>
              </a:rPr>
              <a:t>7</a:t>
            </a:r>
            <a:r>
              <a:rPr lang="zh-CN" altLang="en-US" sz="1200" kern="1200" dirty="0">
                <a:solidFill>
                  <a:schemeClr val="tx1"/>
                </a:solidFill>
                <a:latin typeface="+mn-lt"/>
                <a:ea typeface="+mn-ea"/>
                <a:cs typeface="+mn-cs"/>
              </a:rPr>
              <a:t>、业界有什么大的活动已进行？在进行？要进行？</a:t>
            </a:r>
            <a:r>
              <a:rPr lang="en-US" sz="1200" kern="1200" dirty="0">
                <a:solidFill>
                  <a:schemeClr val="tx1"/>
                </a:solidFill>
                <a:latin typeface="+mn-lt"/>
                <a:ea typeface="+mn-ea"/>
                <a:cs typeface="+mn-cs"/>
              </a:rPr>
              <a:t>……</a:t>
            </a:r>
            <a:endParaRPr lang="zh-CN" alt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zh-CN" altLang="en-US"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找到知识的源头（人，组织，概念）</a:t>
            </a:r>
          </a:p>
          <a:p>
            <a:r>
              <a:rPr lang="en-US" sz="1200" kern="1200" dirty="0">
                <a:solidFill>
                  <a:schemeClr val="tx1"/>
                </a:solidFill>
                <a:latin typeface="+mn-lt"/>
                <a:ea typeface="+mn-ea"/>
                <a:cs typeface="+mn-cs"/>
              </a:rPr>
              <a:t> </a:t>
            </a:r>
            <a:endParaRPr lang="zh-CN" alt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t>
            </a:r>
            <a:r>
              <a:rPr lang="en-US" altLang="zh-CN"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带着问题去研究，要比漫无目的强很多。一个一个的问题被回答后，明白度就会不断增进。</a:t>
            </a:r>
          </a:p>
          <a:p>
            <a:r>
              <a:rPr lang="zh-CN" altLang="en-US" sz="1200" kern="1200" dirty="0">
                <a:solidFill>
                  <a:schemeClr val="tx1"/>
                </a:solidFill>
                <a:latin typeface="+mn-lt"/>
                <a:ea typeface="+mn-ea"/>
                <a:cs typeface="+mn-cs"/>
              </a:rPr>
              <a:t>旅行对比：国家博物馆，美术馆，知名地标和建筑，当地人肖像、环境和生活状态、特色服装、购物当地特产，交通情况，风俗和禁忌，气候和天气，节日，餐饮，地貌地址，动植物，宗教，</a:t>
            </a:r>
          </a:p>
          <a:p>
            <a:r>
              <a:rPr lang="zh-CN" altLang="en-US" sz="1200" kern="1200" dirty="0">
                <a:solidFill>
                  <a:schemeClr val="tx1"/>
                </a:solidFill>
                <a:latin typeface="+mn-lt"/>
                <a:ea typeface="+mn-ea"/>
                <a:cs typeface="+mn-cs"/>
              </a:rPr>
              <a:t>特色文化</a:t>
            </a:r>
          </a:p>
          <a:p>
            <a:endParaRPr lang="zh-CN" altLang="en-US" dirty="0"/>
          </a:p>
        </p:txBody>
      </p:sp>
      <p:sp>
        <p:nvSpPr>
          <p:cNvPr id="4" name="灯片编号占位符 3"/>
          <p:cNvSpPr>
            <a:spLocks noGrp="1"/>
          </p:cNvSpPr>
          <p:nvPr>
            <p:ph type="sldNum" sz="quarter" idx="10"/>
          </p:nvPr>
        </p:nvSpPr>
        <p:spPr/>
        <p:txBody>
          <a:bodyPr/>
          <a:lstStyle/>
          <a:p>
            <a:fld id="{E39002A7-C5DD-4732-AC77-68038DAD8C23}"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kern="1200" dirty="0">
                <a:solidFill>
                  <a:schemeClr val="tx1"/>
                </a:solidFill>
                <a:latin typeface="+mn-lt"/>
                <a:ea typeface="+mn-ea"/>
                <a:cs typeface="+mn-cs"/>
              </a:rPr>
              <a:t>三、抓关键 </a:t>
            </a:r>
            <a:r>
              <a:rPr lang="zh-CN" altLang="en-US" sz="1200" kern="1200" dirty="0">
                <a:solidFill>
                  <a:schemeClr val="tx1"/>
                </a:solidFill>
                <a:latin typeface="+mn-lt"/>
                <a:ea typeface="+mn-ea"/>
                <a:cs typeface="+mn-cs"/>
              </a:rPr>
              <a:t>资料是无限的，一个全景图看上去是平面的，事实上是有纵深的，即使精力有侧重，要快速掌握一个领域，也必须懂得技巧。 要先做一些设问： </a:t>
            </a:r>
            <a:r>
              <a:rPr lang="en-US" sz="1200" kern="1200" dirty="0">
                <a:solidFill>
                  <a:schemeClr val="tx1"/>
                </a:solidFill>
                <a:latin typeface="+mn-lt"/>
                <a:ea typeface="+mn-ea"/>
                <a:cs typeface="+mn-cs"/>
              </a:rPr>
              <a:t>1</a:t>
            </a:r>
            <a:r>
              <a:rPr lang="zh-CN" altLang="en-US" sz="1200" kern="1200" dirty="0">
                <a:solidFill>
                  <a:schemeClr val="tx1"/>
                </a:solidFill>
                <a:latin typeface="+mn-lt"/>
                <a:ea typeface="+mn-ea"/>
                <a:cs typeface="+mn-cs"/>
              </a:rPr>
              <a:t>、这个领域涉及到哪些概念？大概念里有哪些小概念？关联的其他概念？ </a:t>
            </a:r>
            <a:r>
              <a:rPr lang="en-US" sz="1200" kern="1200" dirty="0">
                <a:solidFill>
                  <a:schemeClr val="tx1"/>
                </a:solidFill>
                <a:latin typeface="+mn-lt"/>
                <a:ea typeface="+mn-ea"/>
                <a:cs typeface="+mn-cs"/>
              </a:rPr>
              <a:t>2</a:t>
            </a:r>
            <a:r>
              <a:rPr lang="zh-CN" altLang="en-US" sz="1200" kern="1200" dirty="0">
                <a:solidFill>
                  <a:schemeClr val="tx1"/>
                </a:solidFill>
                <a:latin typeface="+mn-lt"/>
                <a:ea typeface="+mn-ea"/>
                <a:cs typeface="+mn-cs"/>
              </a:rPr>
              <a:t>、发展的历史？前景的预测？在国外如何发展？国内如何发展？历史（你的昨天就是我的明天） </a:t>
            </a:r>
            <a:r>
              <a:rPr lang="en-US" sz="1200" kern="1200" dirty="0">
                <a:solidFill>
                  <a:schemeClr val="tx1"/>
                </a:solidFill>
                <a:latin typeface="+mn-lt"/>
                <a:ea typeface="+mn-ea"/>
                <a:cs typeface="+mn-cs"/>
              </a:rPr>
              <a:t>3</a:t>
            </a:r>
            <a:r>
              <a:rPr lang="zh-CN" altLang="en-US" sz="1200" kern="1200" dirty="0">
                <a:solidFill>
                  <a:schemeClr val="tx1"/>
                </a:solidFill>
                <a:latin typeface="+mn-lt"/>
                <a:ea typeface="+mn-ea"/>
                <a:cs typeface="+mn-cs"/>
              </a:rPr>
              <a:t>、最近两年的行业报告（</a:t>
            </a:r>
            <a:r>
              <a:rPr lang="en-US" sz="1200" kern="1200" dirty="0">
                <a:solidFill>
                  <a:schemeClr val="tx1"/>
                </a:solidFill>
                <a:latin typeface="+mn-lt"/>
                <a:ea typeface="+mn-ea"/>
                <a:cs typeface="+mn-cs"/>
              </a:rPr>
              <a:t>Gartner)</a:t>
            </a:r>
            <a:r>
              <a:rPr lang="zh-CN" altLang="en-US" sz="1200" kern="1200" dirty="0">
                <a:solidFill>
                  <a:schemeClr val="tx1"/>
                </a:solidFill>
                <a:latin typeface="+mn-lt"/>
                <a:ea typeface="+mn-ea"/>
                <a:cs typeface="+mn-cs"/>
              </a:rPr>
              <a:t> </a:t>
            </a:r>
            <a:r>
              <a:rPr lang="en-US" sz="1200" kern="1200" dirty="0">
                <a:solidFill>
                  <a:schemeClr val="tx1"/>
                </a:solidFill>
                <a:latin typeface="+mn-lt"/>
                <a:ea typeface="+mn-ea"/>
                <a:cs typeface="+mn-cs"/>
              </a:rPr>
              <a:t>4</a:t>
            </a:r>
            <a:r>
              <a:rPr lang="zh-CN" altLang="en-US" sz="1200" kern="1200" dirty="0">
                <a:solidFill>
                  <a:schemeClr val="tx1"/>
                </a:solidFill>
                <a:latin typeface="+mn-lt"/>
                <a:ea typeface="+mn-ea"/>
                <a:cs typeface="+mn-cs"/>
              </a:rPr>
              <a:t>、这个领域里最知名的专家有哪些？（开始的范围最好不要超过五位，太多了研究不过来）他们各自的观点？他们的著述？ </a:t>
            </a:r>
            <a:r>
              <a:rPr lang="en-US" sz="1200" kern="1200" dirty="0">
                <a:solidFill>
                  <a:schemeClr val="tx1"/>
                </a:solidFill>
                <a:latin typeface="+mn-lt"/>
                <a:ea typeface="+mn-ea"/>
                <a:cs typeface="+mn-cs"/>
              </a:rPr>
              <a:t>5</a:t>
            </a:r>
            <a:r>
              <a:rPr lang="zh-CN" altLang="en-US" sz="1200" kern="1200" dirty="0">
                <a:solidFill>
                  <a:schemeClr val="tx1"/>
                </a:solidFill>
                <a:latin typeface="+mn-lt"/>
                <a:ea typeface="+mn-ea"/>
                <a:cs typeface="+mn-cs"/>
              </a:rPr>
              <a:t>、行业的竞争格局是怎样的？ </a:t>
            </a:r>
            <a:r>
              <a:rPr lang="en-US" sz="1200" kern="1200" dirty="0">
                <a:solidFill>
                  <a:schemeClr val="tx1"/>
                </a:solidFill>
                <a:latin typeface="+mn-lt"/>
                <a:ea typeface="+mn-ea"/>
                <a:cs typeface="+mn-cs"/>
              </a:rPr>
              <a:t>6</a:t>
            </a:r>
            <a:r>
              <a:rPr lang="zh-CN" altLang="en-US" sz="1200" kern="1200" dirty="0">
                <a:solidFill>
                  <a:schemeClr val="tx1"/>
                </a:solidFill>
                <a:latin typeface="+mn-lt"/>
                <a:ea typeface="+mn-ea"/>
                <a:cs typeface="+mn-cs"/>
              </a:rPr>
              <a:t>、这个领域里顶尖的几家企业分别是谁？其有什么产品或服务？ </a:t>
            </a:r>
            <a:r>
              <a:rPr lang="en-US" sz="1200" kern="1200" dirty="0">
                <a:solidFill>
                  <a:schemeClr val="tx1"/>
                </a:solidFill>
                <a:latin typeface="+mn-lt"/>
                <a:ea typeface="+mn-ea"/>
                <a:cs typeface="+mn-cs"/>
              </a:rPr>
              <a:t>7</a:t>
            </a:r>
            <a:r>
              <a:rPr lang="zh-CN" altLang="en-US" sz="1200" kern="1200" dirty="0">
                <a:solidFill>
                  <a:schemeClr val="tx1"/>
                </a:solidFill>
                <a:latin typeface="+mn-lt"/>
                <a:ea typeface="+mn-ea"/>
                <a:cs typeface="+mn-cs"/>
              </a:rPr>
              <a:t>、业界有什么大的活动已进行？在进行？要进行？</a:t>
            </a:r>
            <a:r>
              <a:rPr lang="en-US" sz="1200" kern="1200" dirty="0">
                <a:solidFill>
                  <a:schemeClr val="tx1"/>
                </a:solidFill>
                <a:latin typeface="+mn-lt"/>
                <a:ea typeface="+mn-ea"/>
                <a:cs typeface="+mn-cs"/>
              </a:rPr>
              <a:t>……</a:t>
            </a:r>
            <a:endParaRPr lang="zh-CN" alt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zh-CN" altLang="en-US"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找到知识的源头（人，组织，概念）</a:t>
            </a:r>
          </a:p>
          <a:p>
            <a:r>
              <a:rPr lang="en-US" sz="1200" kern="1200" dirty="0">
                <a:solidFill>
                  <a:schemeClr val="tx1"/>
                </a:solidFill>
                <a:latin typeface="+mn-lt"/>
                <a:ea typeface="+mn-ea"/>
                <a:cs typeface="+mn-cs"/>
              </a:rPr>
              <a:t> </a:t>
            </a:r>
            <a:endParaRPr lang="zh-CN" alt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t>
            </a:r>
            <a:r>
              <a:rPr lang="en-US" altLang="zh-CN"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带着问题去研究，要比漫无目的强很多。一个一个的问题被回答后，明白度就会不断增进。</a:t>
            </a:r>
          </a:p>
          <a:p>
            <a:r>
              <a:rPr lang="zh-CN" altLang="en-US" sz="1200" kern="1200" dirty="0">
                <a:solidFill>
                  <a:schemeClr val="tx1"/>
                </a:solidFill>
                <a:latin typeface="+mn-lt"/>
                <a:ea typeface="+mn-ea"/>
                <a:cs typeface="+mn-cs"/>
              </a:rPr>
              <a:t>旅行对比：国家博物馆，美术馆，知名地标和建筑，当地人肖像、环境和生活状态、特色服装、购物当地特产，交通情况，风俗和禁忌，气候和天气，节日，餐饮，地貌地址，动植物，宗教，</a:t>
            </a:r>
          </a:p>
          <a:p>
            <a:r>
              <a:rPr lang="zh-CN" altLang="en-US" sz="1200" kern="1200" dirty="0">
                <a:solidFill>
                  <a:schemeClr val="tx1"/>
                </a:solidFill>
                <a:latin typeface="+mn-lt"/>
                <a:ea typeface="+mn-ea"/>
                <a:cs typeface="+mn-cs"/>
              </a:rPr>
              <a:t>特色文化</a:t>
            </a:r>
          </a:p>
          <a:p>
            <a:endParaRPr lang="zh-CN" altLang="en-US" dirty="0"/>
          </a:p>
        </p:txBody>
      </p:sp>
      <p:sp>
        <p:nvSpPr>
          <p:cNvPr id="4" name="灯片编号占位符 3"/>
          <p:cNvSpPr>
            <a:spLocks noGrp="1"/>
          </p:cNvSpPr>
          <p:nvPr>
            <p:ph type="sldNum" sz="quarter" idx="10"/>
          </p:nvPr>
        </p:nvSpPr>
        <p:spPr/>
        <p:txBody>
          <a:bodyPr/>
          <a:lstStyle/>
          <a:p>
            <a:fld id="{E39002A7-C5DD-4732-AC77-68038DAD8C23}"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kern="1200" dirty="0">
                <a:solidFill>
                  <a:schemeClr val="tx1"/>
                </a:solidFill>
                <a:latin typeface="+mn-lt"/>
                <a:ea typeface="+mn-ea"/>
                <a:cs typeface="+mn-cs"/>
              </a:rPr>
              <a:t>四、善用工具</a:t>
            </a:r>
            <a:endParaRPr lang="zh-CN" altLang="en-US" sz="1200" kern="1200" dirty="0">
              <a:solidFill>
                <a:schemeClr val="tx1"/>
              </a:solidFill>
              <a:latin typeface="+mn-lt"/>
              <a:ea typeface="+mn-ea"/>
              <a:cs typeface="+mn-cs"/>
            </a:endParaRPr>
          </a:p>
          <a:p>
            <a:r>
              <a:rPr lang="zh-CN" altLang="en-US" sz="1200" kern="1200" dirty="0">
                <a:solidFill>
                  <a:schemeClr val="tx1"/>
                </a:solidFill>
                <a:latin typeface="+mn-lt"/>
                <a:ea typeface="+mn-ea"/>
                <a:cs typeface="+mn-cs"/>
              </a:rPr>
              <a:t>提高效率：元学习</a:t>
            </a:r>
            <a:r>
              <a:rPr lang="en-US" sz="1200" kern="1200" dirty="0">
                <a:solidFill>
                  <a:schemeClr val="tx1"/>
                </a:solidFill>
                <a:latin typeface="+mn-lt"/>
                <a:ea typeface="+mn-ea"/>
                <a:cs typeface="+mn-cs"/>
              </a:rPr>
              <a:t>  </a:t>
            </a:r>
            <a:r>
              <a:rPr lang="zh-CN" altLang="en-US" sz="1200" kern="1200" dirty="0">
                <a:solidFill>
                  <a:schemeClr val="tx1"/>
                </a:solidFill>
                <a:latin typeface="+mn-lt"/>
                <a:ea typeface="+mn-ea"/>
                <a:cs typeface="+mn-cs"/>
              </a:rPr>
              <a:t>（研究是一门艺术，如何高效学习，如何阅读一本书），体现快速和效率</a:t>
            </a:r>
          </a:p>
          <a:p>
            <a:r>
              <a:rPr lang="zh-CN" altLang="en-US" sz="1200" kern="1200" dirty="0">
                <a:solidFill>
                  <a:schemeClr val="tx1"/>
                </a:solidFill>
                <a:latin typeface="+mn-lt"/>
                <a:ea typeface="+mn-ea"/>
                <a:cs typeface="+mn-cs"/>
              </a:rPr>
              <a:t> 可以用到的工具有：</a:t>
            </a:r>
          </a:p>
          <a:p>
            <a:r>
              <a:rPr lang="en-US" sz="1200" kern="1200" dirty="0">
                <a:solidFill>
                  <a:schemeClr val="tx1"/>
                </a:solidFill>
                <a:latin typeface="+mn-lt"/>
                <a:ea typeface="+mn-ea"/>
                <a:cs typeface="+mn-cs"/>
              </a:rPr>
              <a:t>4</a:t>
            </a:r>
            <a:r>
              <a:rPr lang="zh-CN" altLang="en-US" sz="1200" kern="1200" dirty="0">
                <a:solidFill>
                  <a:schemeClr val="tx1"/>
                </a:solidFill>
                <a:latin typeface="+mn-lt"/>
                <a:ea typeface="+mn-ea"/>
                <a:cs typeface="+mn-cs"/>
              </a:rPr>
              <a:t>、当面交流（比如与专业人士的直接交流，但要注意先有一定基础后再交流，否则对方会因为扫盲行为而降低你的价值）</a:t>
            </a:r>
          </a:p>
          <a:p>
            <a:r>
              <a:rPr lang="en-US" sz="1200" kern="1200" dirty="0">
                <a:solidFill>
                  <a:schemeClr val="tx1"/>
                </a:solidFill>
                <a:latin typeface="+mn-lt"/>
                <a:ea typeface="+mn-ea"/>
                <a:cs typeface="+mn-cs"/>
              </a:rPr>
              <a:t>5. </a:t>
            </a:r>
            <a:r>
              <a:rPr lang="zh-CN" altLang="en-US" sz="1200" kern="1200" dirty="0">
                <a:solidFill>
                  <a:schemeClr val="tx1"/>
                </a:solidFill>
                <a:latin typeface="+mn-lt"/>
                <a:ea typeface="+mn-ea"/>
                <a:cs typeface="+mn-cs"/>
              </a:rPr>
              <a:t>会议 </a:t>
            </a:r>
            <a:r>
              <a:rPr lang="en-US" sz="1200" kern="1200" dirty="0">
                <a:solidFill>
                  <a:schemeClr val="tx1"/>
                </a:solidFill>
                <a:latin typeface="+mn-lt"/>
                <a:ea typeface="+mn-ea"/>
                <a:cs typeface="+mn-cs"/>
              </a:rPr>
              <a:t>1</a:t>
            </a:r>
            <a:r>
              <a:rPr lang="zh-CN" altLang="en-US" sz="1200" kern="1200" dirty="0">
                <a:solidFill>
                  <a:schemeClr val="tx1"/>
                </a:solidFill>
                <a:latin typeface="+mn-lt"/>
                <a:ea typeface="+mn-ea"/>
                <a:cs typeface="+mn-cs"/>
              </a:rPr>
              <a:t>、网络（搜索引擎、百科、豆瓣、行业网站、博客、微博</a:t>
            </a:r>
            <a:r>
              <a:rPr lang="en-US"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） </a:t>
            </a:r>
            <a:r>
              <a:rPr lang="en-US" sz="1200" kern="1200" dirty="0">
                <a:solidFill>
                  <a:schemeClr val="tx1"/>
                </a:solidFill>
                <a:latin typeface="+mn-lt"/>
                <a:ea typeface="+mn-ea"/>
                <a:cs typeface="+mn-cs"/>
              </a:rPr>
              <a:t>2</a:t>
            </a:r>
            <a:r>
              <a:rPr lang="zh-CN" altLang="en-US" sz="1200" kern="1200" dirty="0">
                <a:solidFill>
                  <a:schemeClr val="tx1"/>
                </a:solidFill>
                <a:latin typeface="+mn-lt"/>
                <a:ea typeface="+mn-ea"/>
                <a:cs typeface="+mn-cs"/>
              </a:rPr>
              <a:t>、书藉（图书馆、网络书店等） </a:t>
            </a:r>
            <a:r>
              <a:rPr lang="en-US" sz="1200" kern="1200" dirty="0">
                <a:solidFill>
                  <a:schemeClr val="tx1"/>
                </a:solidFill>
                <a:latin typeface="+mn-lt"/>
                <a:ea typeface="+mn-ea"/>
                <a:cs typeface="+mn-cs"/>
              </a:rPr>
              <a:t>3</a:t>
            </a:r>
            <a:r>
              <a:rPr lang="zh-CN" altLang="en-US" sz="1200" kern="1200" dirty="0">
                <a:solidFill>
                  <a:schemeClr val="tx1"/>
                </a:solidFill>
                <a:latin typeface="+mn-lt"/>
                <a:ea typeface="+mn-ea"/>
                <a:cs typeface="+mn-cs"/>
              </a:rPr>
              <a:t>、视频（光盘、优酷等）</a:t>
            </a:r>
          </a:p>
          <a:p>
            <a:endParaRPr lang="zh-CN" altLang="en-US" dirty="0"/>
          </a:p>
        </p:txBody>
      </p:sp>
      <p:sp>
        <p:nvSpPr>
          <p:cNvPr id="4" name="灯片编号占位符 3"/>
          <p:cNvSpPr>
            <a:spLocks noGrp="1"/>
          </p:cNvSpPr>
          <p:nvPr>
            <p:ph type="sldNum" sz="quarter" idx="10"/>
          </p:nvPr>
        </p:nvSpPr>
        <p:spPr/>
        <p:txBody>
          <a:bodyPr/>
          <a:lstStyle/>
          <a:p>
            <a:fld id="{E39002A7-C5DD-4732-AC77-68038DAD8C23}"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0" name="图片 9" descr="云栖时间ppt模板-01"/>
          <p:cNvPicPr>
            <a:picLocks noChangeAspect="1"/>
          </p:cNvPicPr>
          <p:nvPr userDrawn="1"/>
        </p:nvPicPr>
        <p:blipFill>
          <a:blip r:embed="rId2"/>
          <a:stretch>
            <a:fillRect/>
          </a:stretch>
        </p:blipFill>
        <p:spPr>
          <a:xfrm>
            <a:off x="-8890" y="-5080"/>
            <a:ext cx="12209780" cy="6868795"/>
          </a:xfrm>
          <a:prstGeom prst="rect">
            <a:avLst/>
          </a:prstGeom>
        </p:spPr>
      </p:pic>
      <p:sp>
        <p:nvSpPr>
          <p:cNvPr id="4" name="日期占位符 3"/>
          <p:cNvSpPr>
            <a:spLocks noGrp="1"/>
          </p:cNvSpPr>
          <p:nvPr>
            <p:ph type="dt" sz="half" idx="10"/>
          </p:nvPr>
        </p:nvSpPr>
        <p:spPr/>
        <p:txBody>
          <a:bodyPr/>
          <a:lstStyle/>
          <a:p>
            <a:fld id="{82F288E0-7875-42C4-84C8-98DBBD3BF4D2}" type="datetimeFigureOut">
              <a:rPr lang="zh-CN" altLang="en-US" smtClean="0"/>
              <a:pPr/>
              <a:t>2019/9/20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2019/9/20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000000"/>
        </a:solidFill>
        <a:effectLst/>
      </p:bgPr>
    </p:bg>
    <p:spTree>
      <p:nvGrpSpPr>
        <p:cNvPr id="1" name=""/>
        <p:cNvGrpSpPr/>
        <p:nvPr/>
      </p:nvGrpSpPr>
      <p:grpSpPr>
        <a:xfrm>
          <a:off x="0" y="0"/>
          <a:ext cx="0" cy="0"/>
          <a:chOff x="0" y="0"/>
          <a:chExt cx="0" cy="0"/>
        </a:xfrm>
      </p:grpSpPr>
      <p:pic>
        <p:nvPicPr>
          <p:cNvPr id="2" name="图片 1" descr="0000000000"/>
          <p:cNvPicPr>
            <a:picLocks noChangeAspect="1"/>
          </p:cNvPicPr>
          <p:nvPr userDrawn="1"/>
        </p:nvPicPr>
        <p:blipFill>
          <a:blip r:embed="rId2"/>
          <a:srcRect l="1357" r="601" b="1128"/>
          <a:stretch>
            <a:fillRect/>
          </a:stretch>
        </p:blipFill>
        <p:spPr>
          <a:xfrm>
            <a:off x="-1270" y="5665470"/>
            <a:ext cx="12174855" cy="11779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2019/9/20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pic>
        <p:nvPicPr>
          <p:cNvPr id="7" name="图片 6" descr="云栖时间ppt模板-03"/>
          <p:cNvPicPr>
            <a:picLocks noChangeAspect="1"/>
          </p:cNvPicPr>
          <p:nvPr userDrawn="1"/>
        </p:nvPicPr>
        <p:blipFill>
          <a:blip r:embed="rId2" cstate="print"/>
          <a:stretch>
            <a:fillRect/>
          </a:stretch>
        </p:blipFill>
        <p:spPr>
          <a:xfrm>
            <a:off x="0" y="-635"/>
            <a:ext cx="12205970" cy="686879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2019/9/20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pic>
        <p:nvPicPr>
          <p:cNvPr id="10" name="图片 9" descr="云栖时间ppt模板-04的副本"/>
          <p:cNvPicPr>
            <a:picLocks noChangeAspect="1"/>
          </p:cNvPicPr>
          <p:nvPr userDrawn="1"/>
        </p:nvPicPr>
        <p:blipFill>
          <a:blip r:embed="rId2"/>
          <a:srcRect b="1871"/>
          <a:stretch>
            <a:fillRect/>
          </a:stretch>
        </p:blipFill>
        <p:spPr>
          <a:xfrm>
            <a:off x="-160020" y="-25400"/>
            <a:ext cx="12511405" cy="6908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2019/9/20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2019/9/20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2019/9/20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2019/9/20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2019/9/20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2019/9/20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例:云上驱动新未来"/>
          <p:cNvSpPr txBox="1"/>
          <p:nvPr/>
        </p:nvSpPr>
        <p:spPr>
          <a:xfrm>
            <a:off x="1282901" y="2197913"/>
            <a:ext cx="10631606" cy="923330"/>
          </a:xfrm>
          <a:prstGeom prst="rect">
            <a:avLst/>
          </a:prstGeom>
          <a:ln w="12700">
            <a:miter lim="400000"/>
          </a:ln>
        </p:spPr>
        <p:txBody>
          <a:bodyPr wrap="square" lIns="0" tIns="0" rIns="0" bIns="0" anchor="ctr">
            <a:spAutoFit/>
          </a:bodyPr>
          <a:lstStyle>
            <a:lvl1pPr defTabSz="821055">
              <a:defRPr sz="12000">
                <a:solidFill>
                  <a:srgbClr val="ED732E"/>
                </a:solidFill>
                <a:latin typeface="AlibabaPuHuiTi-Medium"/>
                <a:ea typeface="AlibabaPuHuiTi-Medium"/>
                <a:cs typeface="AlibabaPuHuiTi-Medium"/>
                <a:sym typeface="AlibabaPuHuiTi-Medium"/>
              </a:defRPr>
            </a:lvl1pPr>
          </a:lstStyle>
          <a:p>
            <a:r>
              <a:rPr lang="zh-CN" altLang="en-US" sz="6000" dirty="0">
                <a:solidFill>
                  <a:schemeClr val="bg1"/>
                </a:solidFill>
                <a:latin typeface="阿里巴巴普惠体" panose="00020600040101010101" charset="-122"/>
                <a:ea typeface="阿里巴巴普惠体" panose="00020600040101010101" charset="-122"/>
              </a:rPr>
              <a:t>斜杠人生，如何进入陌生领域</a:t>
            </a:r>
            <a:endParaRPr sz="6000" dirty="0">
              <a:solidFill>
                <a:schemeClr val="bg1"/>
              </a:solidFill>
              <a:latin typeface="阿里巴巴普惠体" panose="00020600040101010101" charset="-122"/>
              <a:ea typeface="阿里巴巴普惠体" panose="00020600040101010101" charset="-122"/>
            </a:endParaRPr>
          </a:p>
        </p:txBody>
      </p:sp>
      <p:sp>
        <p:nvSpPr>
          <p:cNvPr id="7" name="演讲人名"/>
          <p:cNvSpPr txBox="1"/>
          <p:nvPr/>
        </p:nvSpPr>
        <p:spPr>
          <a:xfrm>
            <a:off x="5182971" y="4208327"/>
            <a:ext cx="6717878" cy="923330"/>
          </a:xfrm>
          <a:prstGeom prst="rect">
            <a:avLst/>
          </a:prstGeom>
          <a:ln w="12700">
            <a:miter lim="400000"/>
          </a:ln>
        </p:spPr>
        <p:txBody>
          <a:bodyPr wrap="square" lIns="0" tIns="0" rIns="0" bIns="0" anchor="ctr">
            <a:spAutoFit/>
          </a:bodyPr>
          <a:lstStyle>
            <a:lvl1pPr defTabSz="821055">
              <a:defRPr sz="6000">
                <a:solidFill>
                  <a:srgbClr val="53585F"/>
                </a:solidFill>
                <a:latin typeface="Alibaba-PuHuiTi-M"/>
                <a:ea typeface="Alibaba-PuHuiTi-M"/>
                <a:cs typeface="Alibaba-PuHuiTi-M"/>
                <a:sym typeface="Alibaba-PuHuiTi-M"/>
              </a:defRPr>
            </a:lvl1pPr>
          </a:lstStyle>
          <a:p>
            <a:pPr algn="ctr"/>
            <a:r>
              <a:rPr lang="zh-CN" altLang="en-US" sz="3000" dirty="0">
                <a:solidFill>
                  <a:schemeClr val="bg1"/>
                </a:solidFill>
                <a:latin typeface="阿里巴巴普惠体" panose="00020600040101010101" charset="-122"/>
                <a:ea typeface="阿里巴巴普惠体" panose="00020600040101010101" charset="-122"/>
              </a:rPr>
              <a:t>    余锋（褚霸）      </a:t>
            </a:r>
            <a:r>
              <a:rPr lang="en-US" altLang="zh-CN" sz="2800" dirty="0" err="1">
                <a:solidFill>
                  <a:schemeClr val="bg1"/>
                </a:solidFill>
                <a:latin typeface="阿里巴巴普惠体" panose="00020600040101010101" charset="-122"/>
                <a:ea typeface="阿里巴巴普惠体" panose="00020600040101010101" charset="-122"/>
              </a:rPr>
              <a:t>Feng</a:t>
            </a:r>
            <a:r>
              <a:rPr lang="en-US" altLang="zh-CN" sz="2800" dirty="0">
                <a:solidFill>
                  <a:schemeClr val="bg1"/>
                </a:solidFill>
                <a:latin typeface="阿里巴巴普惠体" panose="00020600040101010101" charset="-122"/>
                <a:ea typeface="阿里巴巴普惠体" panose="00020600040101010101" charset="-122"/>
              </a:rPr>
              <a:t> Yu</a:t>
            </a:r>
            <a:r>
              <a:rPr lang="zh-CN" altLang="en-US" sz="2800" dirty="0">
                <a:solidFill>
                  <a:schemeClr val="bg1"/>
                </a:solidFill>
                <a:latin typeface="阿里巴巴普惠体" panose="00020600040101010101" charset="-122"/>
                <a:ea typeface="阿里巴巴普惠体" panose="00020600040101010101" charset="-122"/>
              </a:rPr>
              <a:t>（</a:t>
            </a:r>
            <a:r>
              <a:rPr lang="en-US" altLang="zh-CN" sz="2800" dirty="0" err="1">
                <a:solidFill>
                  <a:schemeClr val="bg1"/>
                </a:solidFill>
                <a:latin typeface="阿里巴巴普惠体" panose="00020600040101010101" charset="-122"/>
                <a:ea typeface="阿里巴巴普惠体" panose="00020600040101010101" charset="-122"/>
              </a:rPr>
              <a:t>Chuba</a:t>
            </a:r>
            <a:r>
              <a:rPr lang="zh-CN" altLang="en-US" sz="2800" dirty="0">
                <a:solidFill>
                  <a:schemeClr val="bg1"/>
                </a:solidFill>
                <a:latin typeface="阿里巴巴普惠体" panose="00020600040101010101" charset="-122"/>
                <a:ea typeface="阿里巴巴普惠体" panose="00020600040101010101" charset="-122"/>
              </a:rPr>
              <a:t>） </a:t>
            </a:r>
            <a:r>
              <a:rPr lang="zh-CN" altLang="en-US" sz="3000" dirty="0">
                <a:solidFill>
                  <a:schemeClr val="bg1"/>
                </a:solidFill>
                <a:latin typeface="阿里巴巴普惠体" panose="00020600040101010101" charset="-122"/>
                <a:ea typeface="阿里巴巴普惠体" panose="00020600040101010101" charset="-122"/>
              </a:rPr>
              <a:t>   </a:t>
            </a:r>
            <a:endParaRPr lang="en-US" altLang="zh-CN" sz="3000" dirty="0">
              <a:solidFill>
                <a:schemeClr val="bg1"/>
              </a:solidFill>
              <a:latin typeface="阿里巴巴普惠体" panose="00020600040101010101" charset="-122"/>
              <a:ea typeface="阿里巴巴普惠体" panose="00020600040101010101" charset="-122"/>
            </a:endParaRPr>
          </a:p>
          <a:p>
            <a:pPr algn="ctr"/>
            <a:endParaRPr sz="3000" dirty="0" err="1">
              <a:solidFill>
                <a:schemeClr val="bg1"/>
              </a:solidFill>
              <a:latin typeface="阿里巴巴普惠体" panose="00020600040101010101" charset="-122"/>
              <a:ea typeface="阿里巴巴普惠体" panose="00020600040101010101" charset="-122"/>
            </a:endParaRPr>
          </a:p>
        </p:txBody>
      </p:sp>
      <p:sp>
        <p:nvSpPr>
          <p:cNvPr id="8" name="职位名称阿里云智能副总裁"/>
          <p:cNvSpPr txBox="1"/>
          <p:nvPr/>
        </p:nvSpPr>
        <p:spPr>
          <a:xfrm>
            <a:off x="5457717" y="4671421"/>
            <a:ext cx="6497722" cy="307777"/>
          </a:xfrm>
          <a:prstGeom prst="rect">
            <a:avLst/>
          </a:prstGeom>
          <a:ln w="12700">
            <a:miter lim="400000"/>
          </a:ln>
        </p:spPr>
        <p:txBody>
          <a:bodyPr wrap="square" lIns="0" tIns="0" rIns="0" bIns="0" anchor="ctr">
            <a:spAutoFit/>
          </a:bodyPr>
          <a:lstStyle>
            <a:lvl1pPr defTabSz="821055">
              <a:defRPr sz="4000">
                <a:solidFill>
                  <a:srgbClr val="53585F"/>
                </a:solidFill>
                <a:latin typeface="AlibabaPuHuiTi-Regular"/>
                <a:ea typeface="AlibabaPuHuiTi-Regular"/>
                <a:cs typeface="AlibabaPuHuiTi-Regular"/>
                <a:sym typeface="AlibabaPuHuiTi-Regular"/>
              </a:defRPr>
            </a:lvl1pPr>
          </a:lstStyle>
          <a:p>
            <a:pPr algn="ctr"/>
            <a:r>
              <a:rPr lang="zh-CN" altLang="en-US" sz="2000" dirty="0">
                <a:solidFill>
                  <a:schemeClr val="bg1"/>
                </a:solidFill>
                <a:latin typeface="阿里巴巴普惠体" panose="00020600040101010101" charset="-122"/>
                <a:ea typeface="阿里巴巴普惠体" panose="00020600040101010101" charset="-122"/>
              </a:rPr>
              <a:t>蚂蚁金服 研究员               </a:t>
            </a:r>
            <a:r>
              <a:rPr lang="en-US" altLang="zh-CN" sz="1600" dirty="0">
                <a:solidFill>
                  <a:schemeClr val="bg1"/>
                </a:solidFill>
                <a:latin typeface="阿里巴巴普惠体" panose="00020600040101010101" charset="-122"/>
                <a:ea typeface="阿里巴巴普惠体" panose="00020600040101010101" charset="-122"/>
              </a:rPr>
              <a:t>Principal Engineer,</a:t>
            </a:r>
            <a:r>
              <a:rPr lang="zh-CN" altLang="en-US" sz="1600" dirty="0">
                <a:solidFill>
                  <a:schemeClr val="bg1"/>
                </a:solidFill>
                <a:latin typeface="阿里巴巴普惠体" panose="00020600040101010101" charset="-122"/>
                <a:ea typeface="阿里巴巴普惠体" panose="00020600040101010101" charset="-122"/>
              </a:rPr>
              <a:t> </a:t>
            </a:r>
            <a:r>
              <a:rPr lang="en-US" altLang="zh-CN" sz="1600" dirty="0">
                <a:solidFill>
                  <a:schemeClr val="bg1"/>
                </a:solidFill>
                <a:latin typeface="阿里巴巴普惠体" panose="00020600040101010101" charset="-122"/>
                <a:ea typeface="阿里巴巴普惠体" panose="00020600040101010101" charset="-122"/>
              </a:rPr>
              <a:t>Ant Financial</a:t>
            </a:r>
            <a:endParaRPr lang="en-US" altLang="zh-CN" sz="2000" dirty="0">
              <a:solidFill>
                <a:schemeClr val="bg1"/>
              </a:solidFill>
              <a:latin typeface="阿里巴巴普惠体" panose="00020600040101010101" charset="-122"/>
              <a:ea typeface="阿里巴巴普惠体" panose="00020600040101010101" charset="-122"/>
            </a:endParaRPr>
          </a:p>
        </p:txBody>
      </p:sp>
      <p:sp>
        <p:nvSpPr>
          <p:cNvPr id="9" name="New Future on Cloud"/>
          <p:cNvSpPr txBox="1"/>
          <p:nvPr/>
        </p:nvSpPr>
        <p:spPr>
          <a:xfrm>
            <a:off x="3455329" y="3052986"/>
            <a:ext cx="6644025" cy="307777"/>
          </a:xfrm>
          <a:prstGeom prst="rect">
            <a:avLst/>
          </a:prstGeom>
          <a:ln w="12700">
            <a:miter lim="400000"/>
          </a:ln>
        </p:spPr>
        <p:txBody>
          <a:bodyPr wrap="square" lIns="0" tIns="0" rIns="0" bIns="0" anchor="ctr">
            <a:spAutoFit/>
          </a:bodyPr>
          <a:lstStyle>
            <a:lvl1pPr defTabSz="457200">
              <a:defRPr sz="4000">
                <a:solidFill>
                  <a:srgbClr val="ED732D"/>
                </a:solidFill>
                <a:latin typeface="Alibaba Sans"/>
                <a:ea typeface="Alibaba Sans"/>
                <a:cs typeface="Alibaba Sans"/>
                <a:sym typeface="Alibaba Sans"/>
              </a:defRPr>
            </a:lvl1pPr>
          </a:lstStyle>
          <a:p>
            <a:r>
              <a:rPr lang="en-US" sz="2000" dirty="0">
                <a:solidFill>
                  <a:schemeClr val="bg1"/>
                </a:solidFill>
                <a:latin typeface="阿里巴巴普惠体" panose="00020600040101010101" charset="-122"/>
                <a:ea typeface="阿里巴巴普惠体" panose="00020600040101010101" charset="-122"/>
              </a:rPr>
              <a:t>How to Enter an Unfamiliar Field as a Slash Youth?</a:t>
            </a:r>
            <a:endParaRPr sz="2000" dirty="0">
              <a:solidFill>
                <a:schemeClr val="bg1"/>
              </a:solidFill>
              <a:latin typeface="阿里巴巴普惠体" panose="00020600040101010101" charset="-122"/>
              <a:ea typeface="阿里巴巴普惠体" panose="00020600040101010101"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
          <p:cNvGrpSpPr/>
          <p:nvPr/>
        </p:nvGrpSpPr>
        <p:grpSpPr>
          <a:xfrm>
            <a:off x="482600" y="144780"/>
            <a:ext cx="3307080" cy="613410"/>
            <a:chOff x="760" y="228"/>
            <a:chExt cx="5208" cy="966"/>
          </a:xfrm>
        </p:grpSpPr>
        <p:pic>
          <p:nvPicPr>
            <p:cNvPr id="2" name="图片 1" descr="2019云栖大会KV-_画板 4"/>
            <p:cNvPicPr>
              <a:picLocks noChangeAspect="1"/>
            </p:cNvPicPr>
            <p:nvPr/>
          </p:nvPicPr>
          <p:blipFill>
            <a:blip r:embed="rId3" cstate="print"/>
            <a:srcRect l="22395" t="22588" r="19811" b="27676"/>
            <a:stretch>
              <a:fillRect/>
            </a:stretch>
          </p:blipFill>
          <p:spPr>
            <a:xfrm>
              <a:off x="3972" y="228"/>
              <a:ext cx="1997" cy="966"/>
            </a:xfrm>
            <a:prstGeom prst="rect">
              <a:avLst/>
            </a:prstGeom>
          </p:spPr>
        </p:pic>
        <p:pic>
          <p:nvPicPr>
            <p:cNvPr id="3" name="图片 2" descr="2019云栖大会KV-190_画板 4"/>
            <p:cNvPicPr>
              <a:picLocks noChangeAspect="1"/>
            </p:cNvPicPr>
            <p:nvPr/>
          </p:nvPicPr>
          <p:blipFill>
            <a:blip r:embed="rId4" cstate="print"/>
            <a:srcRect l="22765" t="34542" r="24299" b="43878"/>
            <a:stretch>
              <a:fillRect/>
            </a:stretch>
          </p:blipFill>
          <p:spPr>
            <a:xfrm>
              <a:off x="760" y="374"/>
              <a:ext cx="3179" cy="729"/>
            </a:xfrm>
            <a:prstGeom prst="rect">
              <a:avLst/>
            </a:prstGeom>
          </p:spPr>
        </p:pic>
        <p:cxnSp>
          <p:nvCxnSpPr>
            <p:cNvPr id="5" name="直接连接符 4"/>
            <p:cNvCxnSpPr/>
            <p:nvPr/>
          </p:nvCxnSpPr>
          <p:spPr>
            <a:xfrm>
              <a:off x="3948" y="400"/>
              <a:ext cx="0" cy="602"/>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8" name="例:云上驱动新未来"/>
          <p:cNvSpPr txBox="1"/>
          <p:nvPr/>
        </p:nvSpPr>
        <p:spPr>
          <a:xfrm>
            <a:off x="1040524" y="1174396"/>
            <a:ext cx="10231821" cy="796293"/>
          </a:xfrm>
          <a:prstGeom prst="rect">
            <a:avLst/>
          </a:prstGeom>
          <a:ln w="12700">
            <a:miter lim="400000"/>
          </a:ln>
        </p:spPr>
        <p:txBody>
          <a:bodyPr lIns="11289" tIns="11289" rIns="11289" bIns="11289"/>
          <a:lstStyle>
            <a:lvl1pPr defTabSz="366395">
              <a:defRPr sz="8000">
                <a:solidFill>
                  <a:srgbClr val="53585F"/>
                </a:solidFill>
                <a:latin typeface="Alibaba-PuHuiTi-M"/>
                <a:ea typeface="Alibaba-PuHuiTi-M"/>
                <a:cs typeface="Alibaba-PuHuiTi-M"/>
                <a:sym typeface="Alibaba-PuHuiTi-M"/>
              </a:defRPr>
            </a:lvl1pPr>
          </a:lstStyle>
          <a:p>
            <a:r>
              <a:rPr lang="en-US" altLang="zh-CN" sz="4000" dirty="0">
                <a:solidFill>
                  <a:srgbClr val="1E8BE1"/>
                </a:solidFill>
                <a:latin typeface="阿里巴巴普惠体" panose="00020600040101010101" charset="-122"/>
                <a:ea typeface="阿里巴巴普惠体" panose="00020600040101010101" charset="-122"/>
              </a:rPr>
              <a:t>01 </a:t>
            </a:r>
            <a:r>
              <a:rPr lang="zh-CN" altLang="en-US" sz="4000" dirty="0">
                <a:solidFill>
                  <a:srgbClr val="1E8BE1"/>
                </a:solidFill>
                <a:latin typeface="阿里巴巴普惠体" panose="00020600040101010101" charset="-122"/>
                <a:ea typeface="阿里巴巴普惠体" panose="00020600040101010101" charset="-122"/>
              </a:rPr>
              <a:t>建立全景图</a:t>
            </a:r>
          </a:p>
          <a:p>
            <a:endParaRPr lang="zh-CN" altLang="en-US" sz="4000" dirty="0">
              <a:solidFill>
                <a:srgbClr val="1E8BE1"/>
              </a:solidFill>
              <a:latin typeface="阿里巴巴普惠体" panose="00020600040101010101" charset="-122"/>
              <a:ea typeface="阿里巴巴普惠体" panose="00020600040101010101" charset="-122"/>
            </a:endParaRPr>
          </a:p>
          <a:p>
            <a:endParaRPr lang="zh-CN" altLang="en-US" sz="4000" dirty="0">
              <a:solidFill>
                <a:srgbClr val="1E8BE1"/>
              </a:solidFill>
              <a:latin typeface="阿里巴巴普惠体" panose="00020600040101010101" charset="-122"/>
              <a:ea typeface="阿里巴巴普惠体" panose="00020600040101010101" charset="-122"/>
            </a:endParaRPr>
          </a:p>
        </p:txBody>
      </p:sp>
      <p:sp>
        <p:nvSpPr>
          <p:cNvPr id="14" name="IT基础设施云化"/>
          <p:cNvSpPr txBox="1"/>
          <p:nvPr/>
        </p:nvSpPr>
        <p:spPr>
          <a:xfrm>
            <a:off x="724005" y="2343171"/>
            <a:ext cx="2210264" cy="305497"/>
          </a:xfrm>
          <a:prstGeom prst="rect">
            <a:avLst/>
          </a:prstGeom>
          <a:ln w="12700">
            <a:miter lim="400000"/>
          </a:ln>
        </p:spPr>
        <p:txBody>
          <a:bodyPr wrap="square" lIns="14111" tIns="14111" rIns="14111" bIns="14111">
            <a:spAutoFit/>
          </a:bodyPr>
          <a:lstStyle>
            <a:lvl1pPr algn="l" defTabSz="458470">
              <a:defRPr>
                <a:solidFill>
                  <a:srgbClr val="53585F"/>
                </a:solidFill>
                <a:latin typeface="AlibabaPuHuiTi-Medium"/>
                <a:ea typeface="AlibabaPuHuiTi-Medium"/>
                <a:cs typeface="AlibabaPuHuiTi-Medium"/>
                <a:sym typeface="AlibabaPuHuiTi-Medium"/>
              </a:defRPr>
            </a:lvl1pPr>
          </a:lstStyle>
          <a:p>
            <a:endParaRPr dirty="0">
              <a:solidFill>
                <a:schemeClr val="bg1"/>
              </a:solidFill>
              <a:latin typeface="阿里巴巴普惠体" panose="00020600040101010101" charset="-122"/>
              <a:ea typeface="阿里巴巴普惠体" panose="00020600040101010101" charset="-122"/>
            </a:endParaRPr>
          </a:p>
        </p:txBody>
      </p:sp>
      <p:pic>
        <p:nvPicPr>
          <p:cNvPr id="2050" name="Picture 2" descr="C:\Users\acer1\Desktop\DSC05698.JPG"/>
          <p:cNvPicPr>
            <a:picLocks noChangeAspect="1" noChangeArrowheads="1"/>
          </p:cNvPicPr>
          <p:nvPr/>
        </p:nvPicPr>
        <p:blipFill>
          <a:blip r:embed="rId5" cstate="print"/>
          <a:srcRect/>
          <a:stretch>
            <a:fillRect/>
          </a:stretch>
        </p:blipFill>
        <p:spPr bwMode="auto">
          <a:xfrm>
            <a:off x="626186" y="2982321"/>
            <a:ext cx="4283065" cy="2408546"/>
          </a:xfrm>
          <a:prstGeom prst="rect">
            <a:avLst/>
          </a:prstGeom>
          <a:noFill/>
        </p:spPr>
      </p:pic>
      <p:pic>
        <p:nvPicPr>
          <p:cNvPr id="21" name="Picture 2" descr="C:\Users\acer1\Desktop\DSC05698.JPG"/>
          <p:cNvPicPr>
            <a:picLocks noChangeAspect="1" noChangeArrowheads="1"/>
          </p:cNvPicPr>
          <p:nvPr/>
        </p:nvPicPr>
        <p:blipFill>
          <a:blip r:embed="rId6" cstate="print"/>
          <a:srcRect l="24279" t="41546" r="48301" b="31297"/>
          <a:stretch>
            <a:fillRect/>
          </a:stretch>
        </p:blipFill>
        <p:spPr bwMode="auto">
          <a:xfrm>
            <a:off x="641446" y="2019868"/>
            <a:ext cx="1078173" cy="600501"/>
          </a:xfrm>
          <a:prstGeom prst="rect">
            <a:avLst/>
          </a:prstGeom>
          <a:noFill/>
        </p:spPr>
      </p:pic>
      <p:sp>
        <p:nvSpPr>
          <p:cNvPr id="22" name="IT基础设施云化"/>
          <p:cNvSpPr txBox="1"/>
          <p:nvPr/>
        </p:nvSpPr>
        <p:spPr>
          <a:xfrm>
            <a:off x="5366659" y="2247318"/>
            <a:ext cx="5366176" cy="397829"/>
          </a:xfrm>
          <a:prstGeom prst="rect">
            <a:avLst/>
          </a:prstGeom>
          <a:ln w="12700">
            <a:miter lim="400000"/>
          </a:ln>
        </p:spPr>
        <p:txBody>
          <a:bodyPr wrap="squar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pPr>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获得陌生领域的知识框架全景图</a:t>
            </a:r>
          </a:p>
        </p:txBody>
      </p:sp>
      <p:sp>
        <p:nvSpPr>
          <p:cNvPr id="23" name="IT基础设施云化"/>
          <p:cNvSpPr txBox="1"/>
          <p:nvPr/>
        </p:nvSpPr>
        <p:spPr>
          <a:xfrm>
            <a:off x="5355285" y="3086655"/>
            <a:ext cx="5366176" cy="397829"/>
          </a:xfrm>
          <a:prstGeom prst="rect">
            <a:avLst/>
          </a:prstGeom>
          <a:ln w="12700">
            <a:miter lim="400000"/>
          </a:ln>
        </p:spPr>
        <p:txBody>
          <a:bodyPr wrap="squar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pPr>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找对人、找对书</a:t>
            </a:r>
          </a:p>
        </p:txBody>
      </p:sp>
      <p:sp>
        <p:nvSpPr>
          <p:cNvPr id="24" name="IT基础设施云化"/>
          <p:cNvSpPr txBox="1"/>
          <p:nvPr/>
        </p:nvSpPr>
        <p:spPr>
          <a:xfrm>
            <a:off x="5357559" y="3925992"/>
            <a:ext cx="5366176" cy="397829"/>
          </a:xfrm>
          <a:prstGeom prst="rect">
            <a:avLst/>
          </a:prstGeom>
          <a:ln w="12700">
            <a:miter lim="400000"/>
          </a:ln>
        </p:spPr>
        <p:txBody>
          <a:bodyPr wrap="squar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pPr>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专业书的目录、大学教材课本</a:t>
            </a:r>
          </a:p>
        </p:txBody>
      </p:sp>
      <p:sp>
        <p:nvSpPr>
          <p:cNvPr id="25" name="IT基础设施云化"/>
          <p:cNvSpPr txBox="1"/>
          <p:nvPr/>
        </p:nvSpPr>
        <p:spPr>
          <a:xfrm>
            <a:off x="5400776" y="4765330"/>
            <a:ext cx="6472776" cy="397829"/>
          </a:xfrm>
          <a:prstGeom prst="rect">
            <a:avLst/>
          </a:prstGeom>
          <a:ln w="12700">
            <a:miter lim="400000"/>
          </a:ln>
        </p:spPr>
        <p:txBody>
          <a:bodyPr wrap="squar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pPr>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了解领域的入门、中等、高阶分别水平在哪</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
          <p:cNvGrpSpPr/>
          <p:nvPr/>
        </p:nvGrpSpPr>
        <p:grpSpPr>
          <a:xfrm>
            <a:off x="482600" y="144780"/>
            <a:ext cx="3307080" cy="613410"/>
            <a:chOff x="760" y="228"/>
            <a:chExt cx="5208" cy="966"/>
          </a:xfrm>
        </p:grpSpPr>
        <p:pic>
          <p:nvPicPr>
            <p:cNvPr id="2" name="图片 1" descr="2019云栖大会KV-_画板 4"/>
            <p:cNvPicPr>
              <a:picLocks noChangeAspect="1"/>
            </p:cNvPicPr>
            <p:nvPr/>
          </p:nvPicPr>
          <p:blipFill>
            <a:blip r:embed="rId3" cstate="print"/>
            <a:srcRect l="22395" t="22588" r="19811" b="27676"/>
            <a:stretch>
              <a:fillRect/>
            </a:stretch>
          </p:blipFill>
          <p:spPr>
            <a:xfrm>
              <a:off x="3972" y="228"/>
              <a:ext cx="1997" cy="966"/>
            </a:xfrm>
            <a:prstGeom prst="rect">
              <a:avLst/>
            </a:prstGeom>
          </p:spPr>
        </p:pic>
        <p:pic>
          <p:nvPicPr>
            <p:cNvPr id="3" name="图片 2" descr="2019云栖大会KV-190_画板 4"/>
            <p:cNvPicPr>
              <a:picLocks noChangeAspect="1"/>
            </p:cNvPicPr>
            <p:nvPr/>
          </p:nvPicPr>
          <p:blipFill>
            <a:blip r:embed="rId4" cstate="print"/>
            <a:srcRect l="22765" t="34542" r="24299" b="43878"/>
            <a:stretch>
              <a:fillRect/>
            </a:stretch>
          </p:blipFill>
          <p:spPr>
            <a:xfrm>
              <a:off x="760" y="374"/>
              <a:ext cx="3179" cy="729"/>
            </a:xfrm>
            <a:prstGeom prst="rect">
              <a:avLst/>
            </a:prstGeom>
          </p:spPr>
        </p:pic>
        <p:cxnSp>
          <p:nvCxnSpPr>
            <p:cNvPr id="5" name="直接连接符 4"/>
            <p:cNvCxnSpPr/>
            <p:nvPr/>
          </p:nvCxnSpPr>
          <p:spPr>
            <a:xfrm>
              <a:off x="3948" y="400"/>
              <a:ext cx="0" cy="602"/>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8" name="例:云上驱动新未来"/>
          <p:cNvSpPr txBox="1"/>
          <p:nvPr/>
        </p:nvSpPr>
        <p:spPr>
          <a:xfrm>
            <a:off x="1040524" y="1174396"/>
            <a:ext cx="10231821" cy="796293"/>
          </a:xfrm>
          <a:prstGeom prst="rect">
            <a:avLst/>
          </a:prstGeom>
          <a:ln w="12700">
            <a:miter lim="400000"/>
          </a:ln>
        </p:spPr>
        <p:txBody>
          <a:bodyPr lIns="11289" tIns="11289" rIns="11289" bIns="11289"/>
          <a:lstStyle>
            <a:lvl1pPr defTabSz="366395">
              <a:defRPr sz="8000">
                <a:solidFill>
                  <a:srgbClr val="53585F"/>
                </a:solidFill>
                <a:latin typeface="Alibaba-PuHuiTi-M"/>
                <a:ea typeface="Alibaba-PuHuiTi-M"/>
                <a:cs typeface="Alibaba-PuHuiTi-M"/>
                <a:sym typeface="Alibaba-PuHuiTi-M"/>
              </a:defRPr>
            </a:lvl1pPr>
          </a:lstStyle>
          <a:p>
            <a:r>
              <a:rPr lang="en-US" altLang="zh-CN" sz="4000" dirty="0">
                <a:solidFill>
                  <a:srgbClr val="1E8BE1"/>
                </a:solidFill>
                <a:latin typeface="阿里巴巴普惠体" panose="00020600040101010101" charset="-122"/>
                <a:ea typeface="阿里巴巴普惠体" panose="00020600040101010101" charset="-122"/>
              </a:rPr>
              <a:t>02 </a:t>
            </a:r>
            <a:r>
              <a:rPr lang="zh-CN" altLang="en-US" sz="4000" dirty="0">
                <a:solidFill>
                  <a:srgbClr val="1E8BE1"/>
                </a:solidFill>
                <a:latin typeface="阿里巴巴普惠体" panose="00020600040101010101" charset="-122"/>
                <a:ea typeface="阿里巴巴普惠体" panose="00020600040101010101" charset="-122"/>
              </a:rPr>
              <a:t>紧扣知识价值链</a:t>
            </a:r>
          </a:p>
          <a:p>
            <a:endParaRPr lang="zh-CN" altLang="en-US" sz="4000" dirty="0">
              <a:solidFill>
                <a:srgbClr val="1E8BE1"/>
              </a:solidFill>
              <a:latin typeface="阿里巴巴普惠体" panose="00020600040101010101" charset="-122"/>
              <a:ea typeface="阿里巴巴普惠体" panose="00020600040101010101" charset="-122"/>
            </a:endParaRPr>
          </a:p>
          <a:p>
            <a:endParaRPr lang="zh-CN" altLang="en-US" sz="4000" dirty="0">
              <a:solidFill>
                <a:srgbClr val="1E8BE1"/>
              </a:solidFill>
              <a:latin typeface="阿里巴巴普惠体" panose="00020600040101010101" charset="-122"/>
              <a:ea typeface="阿里巴巴普惠体" panose="00020600040101010101" charset="-122"/>
            </a:endParaRPr>
          </a:p>
          <a:p>
            <a:endParaRPr lang="zh-CN" altLang="en-US" sz="4000" dirty="0">
              <a:solidFill>
                <a:srgbClr val="1E8BE1"/>
              </a:solidFill>
              <a:latin typeface="阿里巴巴普惠体" panose="00020600040101010101" charset="-122"/>
              <a:ea typeface="阿里巴巴普惠体" panose="00020600040101010101" charset="-122"/>
            </a:endParaRPr>
          </a:p>
        </p:txBody>
      </p:sp>
      <p:sp>
        <p:nvSpPr>
          <p:cNvPr id="14" name="IT基础设施云化"/>
          <p:cNvSpPr txBox="1"/>
          <p:nvPr/>
        </p:nvSpPr>
        <p:spPr>
          <a:xfrm>
            <a:off x="724005" y="2343171"/>
            <a:ext cx="2210264" cy="305497"/>
          </a:xfrm>
          <a:prstGeom prst="rect">
            <a:avLst/>
          </a:prstGeom>
          <a:ln w="12700">
            <a:miter lim="400000"/>
          </a:ln>
        </p:spPr>
        <p:txBody>
          <a:bodyPr wrap="square" lIns="14111" tIns="14111" rIns="14111" bIns="14111">
            <a:spAutoFit/>
          </a:bodyPr>
          <a:lstStyle>
            <a:lvl1pPr algn="l" defTabSz="458470">
              <a:defRPr>
                <a:solidFill>
                  <a:srgbClr val="53585F"/>
                </a:solidFill>
                <a:latin typeface="AlibabaPuHuiTi-Medium"/>
                <a:ea typeface="AlibabaPuHuiTi-Medium"/>
                <a:cs typeface="AlibabaPuHuiTi-Medium"/>
                <a:sym typeface="AlibabaPuHuiTi-Medium"/>
              </a:defRPr>
            </a:lvl1pPr>
          </a:lstStyle>
          <a:p>
            <a:endParaRPr dirty="0">
              <a:solidFill>
                <a:schemeClr val="bg1"/>
              </a:solidFill>
              <a:latin typeface="阿里巴巴普惠体" panose="00020600040101010101" charset="-122"/>
              <a:ea typeface="阿里巴巴普惠体" panose="00020600040101010101" charset="-122"/>
            </a:endParaRPr>
          </a:p>
        </p:txBody>
      </p:sp>
      <p:sp>
        <p:nvSpPr>
          <p:cNvPr id="22" name="IT基础设施云化"/>
          <p:cNvSpPr txBox="1"/>
          <p:nvPr/>
        </p:nvSpPr>
        <p:spPr>
          <a:xfrm>
            <a:off x="1078174" y="2247318"/>
            <a:ext cx="10945504" cy="397829"/>
          </a:xfrm>
          <a:prstGeom prst="rect">
            <a:avLst/>
          </a:prstGeom>
          <a:ln w="12700">
            <a:miter lim="400000"/>
          </a:ln>
        </p:spPr>
        <p:txBody>
          <a:bodyPr wrap="squar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pPr>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全景图只是告诉我们应当拥有什么知识，而拥有的本身仍然需要付出和努力</a:t>
            </a:r>
          </a:p>
        </p:txBody>
      </p:sp>
      <p:sp>
        <p:nvSpPr>
          <p:cNvPr id="23" name="IT基础设施云化"/>
          <p:cNvSpPr txBox="1"/>
          <p:nvPr/>
        </p:nvSpPr>
        <p:spPr>
          <a:xfrm>
            <a:off x="1091821" y="3195837"/>
            <a:ext cx="11100179" cy="397829"/>
          </a:xfrm>
          <a:prstGeom prst="rect">
            <a:avLst/>
          </a:prstGeom>
          <a:ln w="12700">
            <a:miter lim="400000"/>
          </a:ln>
        </p:spPr>
        <p:txBody>
          <a:bodyPr wrap="squar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pPr>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针对全景图、知识链上的知识节点，结合自身优势，分别给出不同的精力投入</a:t>
            </a:r>
          </a:p>
        </p:txBody>
      </p:sp>
      <p:sp>
        <p:nvSpPr>
          <p:cNvPr id="24" name="IT基础设施云化"/>
          <p:cNvSpPr txBox="1"/>
          <p:nvPr/>
        </p:nvSpPr>
        <p:spPr>
          <a:xfrm>
            <a:off x="1132766" y="4198947"/>
            <a:ext cx="9184941" cy="397829"/>
          </a:xfrm>
          <a:prstGeom prst="rect">
            <a:avLst/>
          </a:prstGeom>
          <a:ln w="12700">
            <a:miter lim="400000"/>
          </a:ln>
        </p:spPr>
        <p:txBody>
          <a:bodyPr wrap="squar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pPr>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找到熟悉的主题，做映射和交叉，迁移到不熟悉的地方</a:t>
            </a:r>
          </a:p>
        </p:txBody>
      </p:sp>
      <p:sp>
        <p:nvSpPr>
          <p:cNvPr id="15" name="IT基础设施云化"/>
          <p:cNvSpPr txBox="1"/>
          <p:nvPr/>
        </p:nvSpPr>
        <p:spPr>
          <a:xfrm>
            <a:off x="1135038" y="5074691"/>
            <a:ext cx="9184941" cy="397829"/>
          </a:xfrm>
          <a:prstGeom prst="rect">
            <a:avLst/>
          </a:prstGeom>
          <a:ln w="12700">
            <a:miter lim="400000"/>
          </a:ln>
        </p:spPr>
        <p:txBody>
          <a:bodyPr wrap="squar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pPr>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万事开头难，从坚持每天学几个专业术语开始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
          <p:cNvGrpSpPr/>
          <p:nvPr/>
        </p:nvGrpSpPr>
        <p:grpSpPr>
          <a:xfrm>
            <a:off x="482600" y="144780"/>
            <a:ext cx="3307080" cy="613410"/>
            <a:chOff x="760" y="228"/>
            <a:chExt cx="5208" cy="966"/>
          </a:xfrm>
        </p:grpSpPr>
        <p:pic>
          <p:nvPicPr>
            <p:cNvPr id="2" name="图片 1" descr="2019云栖大会KV-_画板 4"/>
            <p:cNvPicPr>
              <a:picLocks noChangeAspect="1"/>
            </p:cNvPicPr>
            <p:nvPr/>
          </p:nvPicPr>
          <p:blipFill>
            <a:blip r:embed="rId3" cstate="print"/>
            <a:srcRect l="22395" t="22588" r="19811" b="27676"/>
            <a:stretch>
              <a:fillRect/>
            </a:stretch>
          </p:blipFill>
          <p:spPr>
            <a:xfrm>
              <a:off x="3972" y="228"/>
              <a:ext cx="1997" cy="966"/>
            </a:xfrm>
            <a:prstGeom prst="rect">
              <a:avLst/>
            </a:prstGeom>
          </p:spPr>
        </p:pic>
        <p:pic>
          <p:nvPicPr>
            <p:cNvPr id="3" name="图片 2" descr="2019云栖大会KV-190_画板 4"/>
            <p:cNvPicPr>
              <a:picLocks noChangeAspect="1"/>
            </p:cNvPicPr>
            <p:nvPr/>
          </p:nvPicPr>
          <p:blipFill>
            <a:blip r:embed="rId4" cstate="print"/>
            <a:srcRect l="22765" t="34542" r="24299" b="43878"/>
            <a:stretch>
              <a:fillRect/>
            </a:stretch>
          </p:blipFill>
          <p:spPr>
            <a:xfrm>
              <a:off x="760" y="374"/>
              <a:ext cx="3179" cy="729"/>
            </a:xfrm>
            <a:prstGeom prst="rect">
              <a:avLst/>
            </a:prstGeom>
          </p:spPr>
        </p:pic>
        <p:cxnSp>
          <p:nvCxnSpPr>
            <p:cNvPr id="5" name="直接连接符 4"/>
            <p:cNvCxnSpPr/>
            <p:nvPr/>
          </p:nvCxnSpPr>
          <p:spPr>
            <a:xfrm>
              <a:off x="3948" y="400"/>
              <a:ext cx="0" cy="602"/>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8" name="例:云上驱动新未来"/>
          <p:cNvSpPr txBox="1"/>
          <p:nvPr/>
        </p:nvSpPr>
        <p:spPr>
          <a:xfrm>
            <a:off x="1040524" y="1174396"/>
            <a:ext cx="10231821" cy="796293"/>
          </a:xfrm>
          <a:prstGeom prst="rect">
            <a:avLst/>
          </a:prstGeom>
          <a:ln w="12700">
            <a:miter lim="400000"/>
          </a:ln>
        </p:spPr>
        <p:txBody>
          <a:bodyPr lIns="11289" tIns="11289" rIns="11289" bIns="11289"/>
          <a:lstStyle>
            <a:lvl1pPr defTabSz="366395">
              <a:defRPr sz="8000">
                <a:solidFill>
                  <a:srgbClr val="53585F"/>
                </a:solidFill>
                <a:latin typeface="Alibaba-PuHuiTi-M"/>
                <a:ea typeface="Alibaba-PuHuiTi-M"/>
                <a:cs typeface="Alibaba-PuHuiTi-M"/>
                <a:sym typeface="Alibaba-PuHuiTi-M"/>
              </a:defRPr>
            </a:lvl1pPr>
          </a:lstStyle>
          <a:p>
            <a:r>
              <a:rPr lang="en-US" altLang="zh-CN" sz="4000" dirty="0">
                <a:solidFill>
                  <a:srgbClr val="1E8BE1"/>
                </a:solidFill>
                <a:latin typeface="阿里巴巴普惠体" panose="00020600040101010101" charset="-122"/>
                <a:ea typeface="阿里巴巴普惠体" panose="00020600040101010101" charset="-122"/>
              </a:rPr>
              <a:t>03 </a:t>
            </a:r>
            <a:r>
              <a:rPr lang="zh-CN" altLang="en-US" sz="4000" dirty="0">
                <a:solidFill>
                  <a:srgbClr val="1E8BE1"/>
                </a:solidFill>
                <a:latin typeface="阿里巴巴普惠体" panose="00020600040101010101" charset="-122"/>
                <a:ea typeface="阿里巴巴普惠体" panose="00020600040101010101" charset="-122"/>
              </a:rPr>
              <a:t>抓关键</a:t>
            </a:r>
          </a:p>
          <a:p>
            <a:endParaRPr lang="zh-CN" altLang="en-US" sz="4000" dirty="0">
              <a:solidFill>
                <a:srgbClr val="1E8BE1"/>
              </a:solidFill>
              <a:latin typeface="阿里巴巴普惠体" panose="00020600040101010101" charset="-122"/>
              <a:ea typeface="阿里巴巴普惠体" panose="00020600040101010101" charset="-122"/>
            </a:endParaRPr>
          </a:p>
          <a:p>
            <a:endParaRPr lang="zh-CN" altLang="en-US" sz="4000" dirty="0">
              <a:solidFill>
                <a:srgbClr val="1E8BE1"/>
              </a:solidFill>
              <a:latin typeface="阿里巴巴普惠体" panose="00020600040101010101" charset="-122"/>
              <a:ea typeface="阿里巴巴普惠体" panose="00020600040101010101" charset="-122"/>
            </a:endParaRPr>
          </a:p>
          <a:p>
            <a:endParaRPr lang="zh-CN" altLang="en-US" sz="4000" dirty="0">
              <a:solidFill>
                <a:srgbClr val="1E8BE1"/>
              </a:solidFill>
              <a:latin typeface="阿里巴巴普惠体" panose="00020600040101010101" charset="-122"/>
              <a:ea typeface="阿里巴巴普惠体" panose="00020600040101010101" charset="-122"/>
            </a:endParaRPr>
          </a:p>
        </p:txBody>
      </p:sp>
      <p:sp>
        <p:nvSpPr>
          <p:cNvPr id="14" name="IT基础设施云化"/>
          <p:cNvSpPr txBox="1"/>
          <p:nvPr/>
        </p:nvSpPr>
        <p:spPr>
          <a:xfrm>
            <a:off x="724005" y="2343171"/>
            <a:ext cx="2210264" cy="305497"/>
          </a:xfrm>
          <a:prstGeom prst="rect">
            <a:avLst/>
          </a:prstGeom>
          <a:ln w="12700">
            <a:miter lim="400000"/>
          </a:ln>
        </p:spPr>
        <p:txBody>
          <a:bodyPr wrap="square" lIns="14111" tIns="14111" rIns="14111" bIns="14111">
            <a:spAutoFit/>
          </a:bodyPr>
          <a:lstStyle>
            <a:lvl1pPr algn="l" defTabSz="458470">
              <a:defRPr>
                <a:solidFill>
                  <a:srgbClr val="53585F"/>
                </a:solidFill>
                <a:latin typeface="AlibabaPuHuiTi-Medium"/>
                <a:ea typeface="AlibabaPuHuiTi-Medium"/>
                <a:cs typeface="AlibabaPuHuiTi-Medium"/>
                <a:sym typeface="AlibabaPuHuiTi-Medium"/>
              </a:defRPr>
            </a:lvl1pPr>
          </a:lstStyle>
          <a:p>
            <a:endParaRPr dirty="0">
              <a:solidFill>
                <a:schemeClr val="bg1"/>
              </a:solidFill>
              <a:latin typeface="阿里巴巴普惠体" panose="00020600040101010101" charset="-122"/>
              <a:ea typeface="阿里巴巴普惠体" panose="00020600040101010101" charset="-122"/>
            </a:endParaRPr>
          </a:p>
        </p:txBody>
      </p:sp>
      <p:sp>
        <p:nvSpPr>
          <p:cNvPr id="22" name="IT基础设施云化"/>
          <p:cNvSpPr txBox="1"/>
          <p:nvPr/>
        </p:nvSpPr>
        <p:spPr>
          <a:xfrm>
            <a:off x="1078174" y="2247318"/>
            <a:ext cx="9689910" cy="397829"/>
          </a:xfrm>
          <a:prstGeom prst="rect">
            <a:avLst/>
          </a:prstGeom>
          <a:ln w="12700">
            <a:miter lim="400000"/>
          </a:ln>
        </p:spPr>
        <p:txBody>
          <a:bodyPr wrap="squar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pPr>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从无限的资料里划重点：概念、国内外、行业报告、专家、领军企业</a:t>
            </a:r>
            <a:r>
              <a:rPr lang="en-US" altLang="zh-CN" sz="2400" dirty="0">
                <a:solidFill>
                  <a:schemeClr val="bg1"/>
                </a:solidFill>
                <a:latin typeface="阿里巴巴普惠体" panose="00020600040101010101" charset="-122"/>
                <a:ea typeface="阿里巴巴普惠体" panose="00020600040101010101" charset="-122"/>
              </a:rPr>
              <a:t>..</a:t>
            </a:r>
            <a:endParaRPr lang="zh-CN" altLang="en-US" sz="2400" dirty="0">
              <a:solidFill>
                <a:schemeClr val="bg1"/>
              </a:solidFill>
              <a:latin typeface="阿里巴巴普惠体" panose="00020600040101010101" charset="-122"/>
              <a:ea typeface="阿里巴巴普惠体" panose="00020600040101010101" charset="-122"/>
            </a:endParaRPr>
          </a:p>
        </p:txBody>
      </p:sp>
      <p:sp>
        <p:nvSpPr>
          <p:cNvPr id="23" name="IT基础设施云化"/>
          <p:cNvSpPr txBox="1"/>
          <p:nvPr/>
        </p:nvSpPr>
        <p:spPr>
          <a:xfrm>
            <a:off x="1091821" y="3250427"/>
            <a:ext cx="11100179" cy="397829"/>
          </a:xfrm>
          <a:prstGeom prst="rect">
            <a:avLst/>
          </a:prstGeom>
          <a:ln w="12700">
            <a:miter lim="400000"/>
          </a:ln>
        </p:spPr>
        <p:txBody>
          <a:bodyPr wrap="squar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pPr>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找到知识的源头：人、组织、概念</a:t>
            </a:r>
          </a:p>
        </p:txBody>
      </p:sp>
      <p:sp>
        <p:nvSpPr>
          <p:cNvPr id="24" name="IT基础设施云化"/>
          <p:cNvSpPr txBox="1"/>
          <p:nvPr/>
        </p:nvSpPr>
        <p:spPr>
          <a:xfrm>
            <a:off x="1132766" y="4198947"/>
            <a:ext cx="9184941" cy="397829"/>
          </a:xfrm>
          <a:prstGeom prst="rect">
            <a:avLst/>
          </a:prstGeom>
          <a:ln w="12700">
            <a:miter lim="400000"/>
          </a:ln>
        </p:spPr>
        <p:txBody>
          <a:bodyPr wrap="squar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pPr>
              <a:buFont typeface="Wingdings" pitchFamily="2" charset="2"/>
              <a:buChar char="Ø"/>
            </a:pPr>
            <a:r>
              <a:rPr lang="zh-CN" altLang="en-US" sz="2400" dirty="0">
                <a:solidFill>
                  <a:schemeClr val="bg1"/>
                </a:solidFill>
              </a:rPr>
              <a:t> 带着问题去研究</a:t>
            </a:r>
            <a:endParaRPr lang="zh-CN" altLang="en-US" sz="2400" dirty="0">
              <a:solidFill>
                <a:schemeClr val="bg1"/>
              </a:solidFill>
              <a:latin typeface="阿里巴巴普惠体" panose="00020600040101010101" charset="-122"/>
              <a:ea typeface="阿里巴巴普惠体" panose="0002060004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
          <p:cNvGrpSpPr/>
          <p:nvPr/>
        </p:nvGrpSpPr>
        <p:grpSpPr>
          <a:xfrm>
            <a:off x="482600" y="144780"/>
            <a:ext cx="3307080" cy="613410"/>
            <a:chOff x="760" y="228"/>
            <a:chExt cx="5208" cy="966"/>
          </a:xfrm>
        </p:grpSpPr>
        <p:pic>
          <p:nvPicPr>
            <p:cNvPr id="2" name="图片 1" descr="2019云栖大会KV-_画板 4"/>
            <p:cNvPicPr>
              <a:picLocks noChangeAspect="1"/>
            </p:cNvPicPr>
            <p:nvPr/>
          </p:nvPicPr>
          <p:blipFill>
            <a:blip r:embed="rId3" cstate="print"/>
            <a:srcRect l="22395" t="22588" r="19811" b="27676"/>
            <a:stretch>
              <a:fillRect/>
            </a:stretch>
          </p:blipFill>
          <p:spPr>
            <a:xfrm>
              <a:off x="3972" y="228"/>
              <a:ext cx="1997" cy="966"/>
            </a:xfrm>
            <a:prstGeom prst="rect">
              <a:avLst/>
            </a:prstGeom>
          </p:spPr>
        </p:pic>
        <p:pic>
          <p:nvPicPr>
            <p:cNvPr id="3" name="图片 2" descr="2019云栖大会KV-190_画板 4"/>
            <p:cNvPicPr>
              <a:picLocks noChangeAspect="1"/>
            </p:cNvPicPr>
            <p:nvPr/>
          </p:nvPicPr>
          <p:blipFill>
            <a:blip r:embed="rId4" cstate="print"/>
            <a:srcRect l="22765" t="34542" r="24299" b="43878"/>
            <a:stretch>
              <a:fillRect/>
            </a:stretch>
          </p:blipFill>
          <p:spPr>
            <a:xfrm>
              <a:off x="760" y="374"/>
              <a:ext cx="3179" cy="729"/>
            </a:xfrm>
            <a:prstGeom prst="rect">
              <a:avLst/>
            </a:prstGeom>
          </p:spPr>
        </p:pic>
        <p:cxnSp>
          <p:nvCxnSpPr>
            <p:cNvPr id="5" name="直接连接符 4"/>
            <p:cNvCxnSpPr/>
            <p:nvPr/>
          </p:nvCxnSpPr>
          <p:spPr>
            <a:xfrm>
              <a:off x="3948" y="400"/>
              <a:ext cx="0" cy="602"/>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8" name="例:云上驱动新未来"/>
          <p:cNvSpPr txBox="1"/>
          <p:nvPr/>
        </p:nvSpPr>
        <p:spPr>
          <a:xfrm>
            <a:off x="1040524" y="1174396"/>
            <a:ext cx="10231821" cy="796293"/>
          </a:xfrm>
          <a:prstGeom prst="rect">
            <a:avLst/>
          </a:prstGeom>
          <a:ln w="12700">
            <a:miter lim="400000"/>
          </a:ln>
        </p:spPr>
        <p:txBody>
          <a:bodyPr lIns="11289" tIns="11289" rIns="11289" bIns="11289"/>
          <a:lstStyle>
            <a:lvl1pPr defTabSz="366395">
              <a:defRPr sz="8000">
                <a:solidFill>
                  <a:srgbClr val="53585F"/>
                </a:solidFill>
                <a:latin typeface="Alibaba-PuHuiTi-M"/>
                <a:ea typeface="Alibaba-PuHuiTi-M"/>
                <a:cs typeface="Alibaba-PuHuiTi-M"/>
                <a:sym typeface="Alibaba-PuHuiTi-M"/>
              </a:defRPr>
            </a:lvl1pPr>
          </a:lstStyle>
          <a:p>
            <a:r>
              <a:rPr lang="en-US" altLang="zh-CN" sz="4000" dirty="0">
                <a:solidFill>
                  <a:srgbClr val="1E8BE1"/>
                </a:solidFill>
                <a:latin typeface="阿里巴巴普惠体" panose="00020600040101010101" charset="-122"/>
                <a:ea typeface="阿里巴巴普惠体" panose="00020600040101010101" charset="-122"/>
              </a:rPr>
              <a:t>04 </a:t>
            </a:r>
            <a:r>
              <a:rPr lang="zh-CN" altLang="en-US" sz="4000" dirty="0">
                <a:solidFill>
                  <a:srgbClr val="1E8BE1"/>
                </a:solidFill>
                <a:latin typeface="阿里巴巴普惠体" panose="00020600040101010101" charset="-122"/>
                <a:ea typeface="阿里巴巴普惠体" panose="00020600040101010101" charset="-122"/>
              </a:rPr>
              <a:t>善用工具</a:t>
            </a:r>
          </a:p>
          <a:p>
            <a:endParaRPr lang="zh-CN" altLang="en-US" sz="4000" dirty="0">
              <a:solidFill>
                <a:srgbClr val="1E8BE1"/>
              </a:solidFill>
              <a:latin typeface="阿里巴巴普惠体" panose="00020600040101010101" charset="-122"/>
              <a:ea typeface="阿里巴巴普惠体" panose="00020600040101010101" charset="-122"/>
            </a:endParaRPr>
          </a:p>
          <a:p>
            <a:endParaRPr lang="zh-CN" altLang="en-US" sz="4000" dirty="0">
              <a:solidFill>
                <a:srgbClr val="1E8BE1"/>
              </a:solidFill>
              <a:latin typeface="阿里巴巴普惠体" panose="00020600040101010101" charset="-122"/>
              <a:ea typeface="阿里巴巴普惠体" panose="00020600040101010101" charset="-122"/>
            </a:endParaRPr>
          </a:p>
          <a:p>
            <a:endParaRPr lang="zh-CN" altLang="en-US" sz="4000" dirty="0">
              <a:solidFill>
                <a:srgbClr val="1E8BE1"/>
              </a:solidFill>
              <a:latin typeface="阿里巴巴普惠体" panose="00020600040101010101" charset="-122"/>
              <a:ea typeface="阿里巴巴普惠体" panose="00020600040101010101" charset="-122"/>
            </a:endParaRPr>
          </a:p>
        </p:txBody>
      </p:sp>
      <p:sp>
        <p:nvSpPr>
          <p:cNvPr id="14" name="IT基础设施云化"/>
          <p:cNvSpPr txBox="1"/>
          <p:nvPr/>
        </p:nvSpPr>
        <p:spPr>
          <a:xfrm>
            <a:off x="724005" y="2343171"/>
            <a:ext cx="2210264" cy="305497"/>
          </a:xfrm>
          <a:prstGeom prst="rect">
            <a:avLst/>
          </a:prstGeom>
          <a:ln w="12700">
            <a:miter lim="400000"/>
          </a:ln>
        </p:spPr>
        <p:txBody>
          <a:bodyPr wrap="square" lIns="14111" tIns="14111" rIns="14111" bIns="14111">
            <a:spAutoFit/>
          </a:bodyPr>
          <a:lstStyle>
            <a:lvl1pPr algn="l" defTabSz="458470">
              <a:defRPr>
                <a:solidFill>
                  <a:srgbClr val="53585F"/>
                </a:solidFill>
                <a:latin typeface="AlibabaPuHuiTi-Medium"/>
                <a:ea typeface="AlibabaPuHuiTi-Medium"/>
                <a:cs typeface="AlibabaPuHuiTi-Medium"/>
                <a:sym typeface="AlibabaPuHuiTi-Medium"/>
              </a:defRPr>
            </a:lvl1pPr>
          </a:lstStyle>
          <a:p>
            <a:endParaRPr dirty="0">
              <a:solidFill>
                <a:schemeClr val="bg1"/>
              </a:solidFill>
              <a:latin typeface="阿里巴巴普惠体" panose="00020600040101010101" charset="-122"/>
              <a:ea typeface="阿里巴巴普惠体" panose="00020600040101010101" charset="-122"/>
            </a:endParaRPr>
          </a:p>
        </p:txBody>
      </p:sp>
      <p:sp>
        <p:nvSpPr>
          <p:cNvPr id="22" name="IT基础设施云化"/>
          <p:cNvSpPr txBox="1"/>
          <p:nvPr/>
        </p:nvSpPr>
        <p:spPr>
          <a:xfrm>
            <a:off x="1078174" y="2247318"/>
            <a:ext cx="10945504" cy="397829"/>
          </a:xfrm>
          <a:prstGeom prst="rect">
            <a:avLst/>
          </a:prstGeom>
          <a:ln w="12700">
            <a:miter lim="400000"/>
          </a:ln>
        </p:spPr>
        <p:txBody>
          <a:bodyPr wrap="squar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pPr>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元学习</a:t>
            </a:r>
          </a:p>
        </p:txBody>
      </p:sp>
      <p:sp>
        <p:nvSpPr>
          <p:cNvPr id="23" name="IT基础设施云化"/>
          <p:cNvSpPr txBox="1"/>
          <p:nvPr/>
        </p:nvSpPr>
        <p:spPr>
          <a:xfrm>
            <a:off x="1091821" y="3195837"/>
            <a:ext cx="11100179" cy="397829"/>
          </a:xfrm>
          <a:prstGeom prst="rect">
            <a:avLst/>
          </a:prstGeom>
          <a:ln w="12700">
            <a:miter lim="400000"/>
          </a:ln>
        </p:spPr>
        <p:txBody>
          <a:bodyPr wrap="squar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pPr>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善用工具：</a:t>
            </a:r>
            <a:r>
              <a:rPr lang="en-US" altLang="zh-CN" sz="2400" dirty="0">
                <a:solidFill>
                  <a:schemeClr val="bg1"/>
                </a:solidFill>
                <a:latin typeface="阿里巴巴普惠体" panose="00020600040101010101" charset="-122"/>
                <a:ea typeface="阿里巴巴普惠体" panose="00020600040101010101" charset="-122"/>
              </a:rPr>
              <a:t>Wiki</a:t>
            </a:r>
            <a:r>
              <a:rPr lang="zh-CN" altLang="en-US" sz="2400" dirty="0">
                <a:solidFill>
                  <a:schemeClr val="bg1"/>
                </a:solidFill>
                <a:latin typeface="阿里巴巴普惠体" panose="00020600040101010101" charset="-122"/>
                <a:ea typeface="阿里巴巴普惠体" panose="00020600040101010101" charset="-122"/>
              </a:rPr>
              <a:t>、网络、当面交流、会议、书籍、视频、博客</a:t>
            </a:r>
            <a:r>
              <a:rPr lang="en-US" altLang="zh-CN" sz="2400" dirty="0">
                <a:solidFill>
                  <a:schemeClr val="bg1"/>
                </a:solidFill>
                <a:latin typeface="阿里巴巴普惠体" panose="00020600040101010101" charset="-122"/>
                <a:ea typeface="阿里巴巴普惠体" panose="00020600040101010101" charset="-122"/>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
          <p:cNvGrpSpPr/>
          <p:nvPr/>
        </p:nvGrpSpPr>
        <p:grpSpPr>
          <a:xfrm>
            <a:off x="482600" y="144780"/>
            <a:ext cx="3307080" cy="613410"/>
            <a:chOff x="760" y="228"/>
            <a:chExt cx="5208" cy="966"/>
          </a:xfrm>
        </p:grpSpPr>
        <p:pic>
          <p:nvPicPr>
            <p:cNvPr id="2" name="图片 1" descr="2019云栖大会KV-_画板 4"/>
            <p:cNvPicPr>
              <a:picLocks noChangeAspect="1"/>
            </p:cNvPicPr>
            <p:nvPr/>
          </p:nvPicPr>
          <p:blipFill>
            <a:blip r:embed="rId2" cstate="print"/>
            <a:srcRect l="22395" t="22588" r="19811" b="27676"/>
            <a:stretch>
              <a:fillRect/>
            </a:stretch>
          </p:blipFill>
          <p:spPr>
            <a:xfrm>
              <a:off x="3972" y="228"/>
              <a:ext cx="1997" cy="966"/>
            </a:xfrm>
            <a:prstGeom prst="rect">
              <a:avLst/>
            </a:prstGeom>
          </p:spPr>
        </p:pic>
        <p:pic>
          <p:nvPicPr>
            <p:cNvPr id="3" name="图片 2" descr="2019云栖大会KV-190_画板 4"/>
            <p:cNvPicPr>
              <a:picLocks noChangeAspect="1"/>
            </p:cNvPicPr>
            <p:nvPr/>
          </p:nvPicPr>
          <p:blipFill>
            <a:blip r:embed="rId3" cstate="print"/>
            <a:srcRect l="22765" t="34542" r="24299" b="43878"/>
            <a:stretch>
              <a:fillRect/>
            </a:stretch>
          </p:blipFill>
          <p:spPr>
            <a:xfrm>
              <a:off x="760" y="374"/>
              <a:ext cx="3179" cy="729"/>
            </a:xfrm>
            <a:prstGeom prst="rect">
              <a:avLst/>
            </a:prstGeom>
          </p:spPr>
        </p:pic>
        <p:cxnSp>
          <p:nvCxnSpPr>
            <p:cNvPr id="5" name="直接连接符 4"/>
            <p:cNvCxnSpPr/>
            <p:nvPr/>
          </p:nvCxnSpPr>
          <p:spPr>
            <a:xfrm>
              <a:off x="3948" y="400"/>
              <a:ext cx="0" cy="602"/>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8" name="例:云上驱动新未来"/>
          <p:cNvSpPr txBox="1"/>
          <p:nvPr/>
        </p:nvSpPr>
        <p:spPr>
          <a:xfrm>
            <a:off x="1040524" y="1174396"/>
            <a:ext cx="10231821" cy="796293"/>
          </a:xfrm>
          <a:prstGeom prst="rect">
            <a:avLst/>
          </a:prstGeom>
          <a:ln w="12700">
            <a:miter lim="400000"/>
          </a:ln>
        </p:spPr>
        <p:txBody>
          <a:bodyPr lIns="11289" tIns="11289" rIns="11289" bIns="11289"/>
          <a:lstStyle>
            <a:lvl1pPr defTabSz="366395">
              <a:defRPr sz="8000">
                <a:solidFill>
                  <a:srgbClr val="53585F"/>
                </a:solidFill>
                <a:latin typeface="Alibaba-PuHuiTi-M"/>
                <a:ea typeface="Alibaba-PuHuiTi-M"/>
                <a:cs typeface="Alibaba-PuHuiTi-M"/>
                <a:sym typeface="Alibaba-PuHuiTi-M"/>
              </a:defRPr>
            </a:lvl1pPr>
          </a:lstStyle>
          <a:p>
            <a:r>
              <a:rPr lang="zh-CN" altLang="en-US" sz="4000" dirty="0">
                <a:solidFill>
                  <a:srgbClr val="1E8BE1"/>
                </a:solidFill>
                <a:latin typeface="阿里巴巴普惠体" panose="00020600040101010101" charset="-122"/>
                <a:ea typeface="阿里巴巴普惠体" panose="00020600040101010101" charset="-122"/>
              </a:rPr>
              <a:t>最重要的是</a:t>
            </a:r>
          </a:p>
          <a:p>
            <a:endParaRPr lang="zh-CN" altLang="en-US" sz="4000" dirty="0">
              <a:solidFill>
                <a:srgbClr val="1E8BE1"/>
              </a:solidFill>
              <a:latin typeface="阿里巴巴普惠体" panose="00020600040101010101" charset="-122"/>
              <a:ea typeface="阿里巴巴普惠体" panose="00020600040101010101" charset="-122"/>
            </a:endParaRPr>
          </a:p>
        </p:txBody>
      </p:sp>
      <p:sp>
        <p:nvSpPr>
          <p:cNvPr id="14" name="IT基础设施云化"/>
          <p:cNvSpPr txBox="1"/>
          <p:nvPr/>
        </p:nvSpPr>
        <p:spPr>
          <a:xfrm>
            <a:off x="737653" y="6137249"/>
            <a:ext cx="2210264" cy="305497"/>
          </a:xfrm>
          <a:prstGeom prst="rect">
            <a:avLst/>
          </a:prstGeom>
          <a:ln w="12700">
            <a:miter lim="400000"/>
          </a:ln>
        </p:spPr>
        <p:txBody>
          <a:bodyPr wrap="square" lIns="14111" tIns="14111" rIns="14111" bIns="14111">
            <a:spAutoFit/>
          </a:bodyPr>
          <a:lstStyle>
            <a:lvl1pPr algn="l" defTabSz="458470">
              <a:defRPr>
                <a:solidFill>
                  <a:srgbClr val="53585F"/>
                </a:solidFill>
                <a:latin typeface="AlibabaPuHuiTi-Medium"/>
                <a:ea typeface="AlibabaPuHuiTi-Medium"/>
                <a:cs typeface="AlibabaPuHuiTi-Medium"/>
                <a:sym typeface="AlibabaPuHuiTi-Medium"/>
              </a:defRPr>
            </a:lvl1pPr>
          </a:lstStyle>
          <a:p>
            <a:endParaRPr dirty="0">
              <a:solidFill>
                <a:schemeClr val="bg1"/>
              </a:solidFill>
              <a:latin typeface="阿里巴巴普惠体" panose="00020600040101010101" charset="-122"/>
              <a:ea typeface="阿里巴巴普惠体" panose="00020600040101010101" charset="-122"/>
            </a:endParaRPr>
          </a:p>
        </p:txBody>
      </p:sp>
      <p:sp>
        <p:nvSpPr>
          <p:cNvPr id="19" name="IT基础设施云化"/>
          <p:cNvSpPr txBox="1"/>
          <p:nvPr/>
        </p:nvSpPr>
        <p:spPr>
          <a:xfrm>
            <a:off x="849240" y="2574865"/>
            <a:ext cx="7090427" cy="2179215"/>
          </a:xfrm>
          <a:prstGeom prst="rect">
            <a:avLst/>
          </a:prstGeom>
          <a:ln w="12700">
            <a:miter lim="400000"/>
          </a:ln>
        </p:spPr>
        <p:txBody>
          <a:bodyPr wrap="squar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pPr>
              <a:lnSpc>
                <a:spcPct val="150000"/>
              </a:lnSpc>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不停校对，避免迷失</a:t>
            </a:r>
          </a:p>
          <a:p>
            <a:pPr>
              <a:lnSpc>
                <a:spcPct val="150000"/>
              </a:lnSpc>
              <a:buFont typeface="Wingdings" pitchFamily="2" charset="2"/>
              <a:buChar char="Ø"/>
            </a:pPr>
            <a:r>
              <a:rPr lang="en-US" altLang="zh-CN" sz="2400" dirty="0">
                <a:solidFill>
                  <a:schemeClr val="bg1"/>
                </a:solidFill>
                <a:latin typeface="阿里巴巴普惠体" panose="00020600040101010101" charset="-122"/>
                <a:ea typeface="阿里巴巴普惠体" panose="00020600040101010101" charset="-122"/>
              </a:rPr>
              <a:t> </a:t>
            </a:r>
            <a:r>
              <a:rPr lang="zh-CN" altLang="en-US" sz="2400" dirty="0">
                <a:solidFill>
                  <a:schemeClr val="bg1"/>
                </a:solidFill>
                <a:latin typeface="阿里巴巴普惠体" panose="00020600040101010101" charset="-122"/>
                <a:ea typeface="阿里巴巴普惠体" panose="00020600040101010101" charset="-122"/>
              </a:rPr>
              <a:t>养成模式，良好心态</a:t>
            </a:r>
            <a:endParaRPr lang="en-US" altLang="zh-CN" sz="2400" dirty="0">
              <a:solidFill>
                <a:schemeClr val="bg1"/>
              </a:solidFill>
              <a:latin typeface="阿里巴巴普惠体" panose="00020600040101010101" charset="-122"/>
              <a:ea typeface="阿里巴巴普惠体" panose="00020600040101010101" charset="-122"/>
            </a:endParaRPr>
          </a:p>
          <a:p>
            <a:pPr>
              <a:lnSpc>
                <a:spcPct val="150000"/>
              </a:lnSpc>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主题驱动，问题解答</a:t>
            </a:r>
            <a:endParaRPr lang="en-US" altLang="zh-CN" sz="2400" dirty="0">
              <a:solidFill>
                <a:schemeClr val="bg1"/>
              </a:solidFill>
              <a:latin typeface="阿里巴巴普惠体" panose="00020600040101010101" charset="-122"/>
              <a:ea typeface="阿里巴巴普惠体" panose="00020600040101010101" charset="-122"/>
            </a:endParaRPr>
          </a:p>
          <a:p>
            <a:pPr>
              <a:lnSpc>
                <a:spcPct val="150000"/>
              </a:lnSpc>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定期输出，分享和交流</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上驱动新未来"/>
          <p:cNvSpPr txBox="1"/>
          <p:nvPr/>
        </p:nvSpPr>
        <p:spPr>
          <a:xfrm>
            <a:off x="1259646" y="1704370"/>
            <a:ext cx="9522085" cy="2963164"/>
          </a:xfrm>
          <a:prstGeom prst="rect">
            <a:avLst/>
          </a:prstGeom>
          <a:ln w="12700">
            <a:miter lim="400000"/>
          </a:ln>
        </p:spPr>
        <p:txBody>
          <a:bodyPr lIns="11289" tIns="11289" rIns="11289" bIns="11289"/>
          <a:lstStyle>
            <a:lvl1pPr algn="l" defTabSz="366395">
              <a:defRPr sz="8000">
                <a:solidFill>
                  <a:srgbClr val="53585F"/>
                </a:solidFill>
                <a:latin typeface="Alibaba-PuHuiTi-M"/>
                <a:ea typeface="Alibaba-PuHuiTi-M"/>
                <a:cs typeface="Alibaba-PuHuiTi-M"/>
                <a:sym typeface="Alibaba-PuHuiTi-M"/>
              </a:defRPr>
            </a:lvl1pPr>
          </a:lstStyle>
          <a:p>
            <a:r>
              <a:rPr lang="zh-CN" altLang="en-US" sz="3200" dirty="0">
                <a:solidFill>
                  <a:schemeClr val="bg1"/>
                </a:solidFill>
                <a:latin typeface="阿里巴巴普惠体" panose="00020600040101010101" charset="-122"/>
                <a:ea typeface="阿里巴巴普惠体" panose="00020600040101010101" charset="-122"/>
              </a:rPr>
              <a:t>我一直信奉两句古语：</a:t>
            </a:r>
            <a:endParaRPr lang="en-US" altLang="zh-CN" sz="3200" dirty="0">
              <a:solidFill>
                <a:schemeClr val="bg1"/>
              </a:solidFill>
              <a:latin typeface="阿里巴巴普惠体" panose="00020600040101010101" charset="-122"/>
              <a:ea typeface="阿里巴巴普惠体" panose="00020600040101010101" charset="-122"/>
            </a:endParaRPr>
          </a:p>
          <a:p>
            <a:endParaRPr lang="en-US" altLang="zh-CN" sz="4800" dirty="0">
              <a:solidFill>
                <a:srgbClr val="1E8BE1"/>
              </a:solidFill>
              <a:latin typeface="阿里巴巴普惠体" panose="00020600040101010101" charset="-122"/>
              <a:ea typeface="阿里巴巴普惠体" panose="00020600040101010101" charset="-122"/>
            </a:endParaRPr>
          </a:p>
          <a:p>
            <a:r>
              <a:rPr lang="zh-CN" altLang="en-US" sz="4800" dirty="0">
                <a:solidFill>
                  <a:srgbClr val="1E8BE1"/>
                </a:solidFill>
                <a:latin typeface="阿里巴巴普惠体" panose="00020600040101010101" charset="-122"/>
                <a:ea typeface="阿里巴巴普惠体" panose="00020600040101010101" charset="-122"/>
              </a:rPr>
              <a:t>书山有路勤为径 学海无涯苦作舟</a:t>
            </a:r>
            <a:endParaRPr lang="en-US" altLang="zh-CN" sz="4800" dirty="0">
              <a:solidFill>
                <a:srgbClr val="1E8BE1"/>
              </a:solidFill>
              <a:latin typeface="阿里巴巴普惠体" panose="00020600040101010101" charset="-122"/>
              <a:ea typeface="阿里巴巴普惠体" panose="00020600040101010101" charset="-122"/>
            </a:endParaRPr>
          </a:p>
          <a:p>
            <a:endParaRPr lang="en-US" altLang="zh-CN" sz="4800" dirty="0">
              <a:solidFill>
                <a:srgbClr val="1E8BE1"/>
              </a:solidFill>
              <a:latin typeface="阿里巴巴普惠体" panose="00020600040101010101" charset="-122"/>
              <a:ea typeface="阿里巴巴普惠体" panose="00020600040101010101" charset="-122"/>
            </a:endParaRPr>
          </a:p>
          <a:p>
            <a:r>
              <a:rPr lang="zh-CN" altLang="en-US" sz="4800" dirty="0">
                <a:solidFill>
                  <a:srgbClr val="1E8BE1"/>
                </a:solidFill>
                <a:latin typeface="阿里巴巴普惠体" panose="00020600040101010101" charset="-122"/>
                <a:ea typeface="阿里巴巴普惠体" panose="00020600040101010101" charset="-122"/>
              </a:rPr>
              <a:t> </a:t>
            </a:r>
          </a:p>
        </p:txBody>
      </p:sp>
      <p:sp>
        <p:nvSpPr>
          <p:cNvPr id="28" name="矩形"/>
          <p:cNvSpPr/>
          <p:nvPr/>
        </p:nvSpPr>
        <p:spPr>
          <a:xfrm rot="16200000">
            <a:off x="2219351" y="1408194"/>
            <a:ext cx="76200" cy="1863090"/>
          </a:xfrm>
          <a:prstGeom prst="rect">
            <a:avLst/>
          </a:prstGeom>
          <a:gradFill>
            <a:gsLst>
              <a:gs pos="0">
                <a:srgbClr val="255AB3"/>
              </a:gs>
              <a:gs pos="22000">
                <a:srgbClr val="16A5DA"/>
              </a:gs>
              <a:gs pos="69000">
                <a:srgbClr val="3C1AFC"/>
              </a:gs>
              <a:gs pos="100000">
                <a:srgbClr val="6D2FA6"/>
              </a:gs>
            </a:gsLst>
            <a:lin ang="5400000" scaled="1"/>
          </a:gradFill>
          <a:ln w="12700">
            <a:noFill/>
            <a:miter lim="400000"/>
          </a:ln>
        </p:spPr>
        <p:txBody>
          <a:bodyPr lIns="15099" tIns="15099" rIns="15099" bIns="15099" anchor="ctr"/>
          <a:lstStyle/>
          <a:p>
            <a:pPr defTabSz="245110">
              <a:defRPr sz="1600">
                <a:solidFill>
                  <a:srgbClr val="FFFFFF"/>
                </a:solidFill>
                <a:latin typeface="Roboto Regular"/>
                <a:ea typeface="Roboto Regular"/>
                <a:cs typeface="Roboto Regular"/>
                <a:sym typeface="Roboto Regular"/>
              </a:defRPr>
            </a:pPr>
            <a:endParaRPr sz="800">
              <a:solidFill>
                <a:schemeClr val="bg1"/>
              </a:solidFill>
              <a:latin typeface="阿里巴巴普惠体" panose="00020600040101010101" charset="-122"/>
              <a:ea typeface="阿里巴巴普惠体" panose="00020600040101010101" charset="-122"/>
            </a:endParaRPr>
          </a:p>
        </p:txBody>
      </p:sp>
      <p:grpSp>
        <p:nvGrpSpPr>
          <p:cNvPr id="6" name="组合 5"/>
          <p:cNvGrpSpPr/>
          <p:nvPr/>
        </p:nvGrpSpPr>
        <p:grpSpPr>
          <a:xfrm>
            <a:off x="482600" y="144780"/>
            <a:ext cx="3307080" cy="613410"/>
            <a:chOff x="760" y="228"/>
            <a:chExt cx="5208" cy="966"/>
          </a:xfrm>
        </p:grpSpPr>
        <p:pic>
          <p:nvPicPr>
            <p:cNvPr id="2" name="图片 1" descr="2019云栖大会KV-_画板 4"/>
            <p:cNvPicPr>
              <a:picLocks noChangeAspect="1"/>
            </p:cNvPicPr>
            <p:nvPr/>
          </p:nvPicPr>
          <p:blipFill>
            <a:blip r:embed="rId2" cstate="print"/>
            <a:srcRect l="22395" t="22588" r="19811" b="27676"/>
            <a:stretch>
              <a:fillRect/>
            </a:stretch>
          </p:blipFill>
          <p:spPr>
            <a:xfrm>
              <a:off x="3972" y="228"/>
              <a:ext cx="1997" cy="966"/>
            </a:xfrm>
            <a:prstGeom prst="rect">
              <a:avLst/>
            </a:prstGeom>
          </p:spPr>
        </p:pic>
        <p:pic>
          <p:nvPicPr>
            <p:cNvPr id="3" name="图片 2" descr="2019云栖大会KV-190_画板 4"/>
            <p:cNvPicPr>
              <a:picLocks noChangeAspect="1"/>
            </p:cNvPicPr>
            <p:nvPr/>
          </p:nvPicPr>
          <p:blipFill>
            <a:blip r:embed="rId3" cstate="print"/>
            <a:srcRect l="22765" t="34542" r="24299" b="43878"/>
            <a:stretch>
              <a:fillRect/>
            </a:stretch>
          </p:blipFill>
          <p:spPr>
            <a:xfrm>
              <a:off x="760" y="374"/>
              <a:ext cx="3179" cy="729"/>
            </a:xfrm>
            <a:prstGeom prst="rect">
              <a:avLst/>
            </a:prstGeom>
          </p:spPr>
        </p:pic>
        <p:cxnSp>
          <p:nvCxnSpPr>
            <p:cNvPr id="9" name="直接连接符 8"/>
            <p:cNvCxnSpPr/>
            <p:nvPr/>
          </p:nvCxnSpPr>
          <p:spPr>
            <a:xfrm>
              <a:off x="3948" y="400"/>
              <a:ext cx="0" cy="602"/>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目录"/>
          <p:cNvSpPr txBox="1"/>
          <p:nvPr/>
        </p:nvSpPr>
        <p:spPr>
          <a:xfrm>
            <a:off x="2655688" y="2651033"/>
            <a:ext cx="2055641" cy="740316"/>
          </a:xfrm>
          <a:prstGeom prst="rect">
            <a:avLst/>
          </a:prstGeom>
          <a:ln w="12700">
            <a:miter lim="400000"/>
          </a:ln>
        </p:spPr>
        <p:txBody>
          <a:bodyPr lIns="11289" tIns="11289" rIns="11289" bIns="11289"/>
          <a:lstStyle>
            <a:lvl1pPr algn="l" defTabSz="366395">
              <a:defRPr sz="8000">
                <a:solidFill>
                  <a:srgbClr val="FFFFFF"/>
                </a:solidFill>
                <a:latin typeface="Alibaba-PuHuiTi-M"/>
                <a:ea typeface="Alibaba-PuHuiTi-M"/>
                <a:cs typeface="Alibaba-PuHuiTi-M"/>
                <a:sym typeface="Alibaba-PuHuiTi-M"/>
              </a:defRPr>
            </a:lvl1pPr>
          </a:lstStyle>
          <a:p>
            <a:pPr algn="ctr"/>
            <a:r>
              <a:rPr lang="zh-CN" altLang="en-US" sz="4000" dirty="0">
                <a:solidFill>
                  <a:srgbClr val="1E8BE1"/>
                </a:solidFill>
                <a:latin typeface="阿里巴巴普惠体" panose="00020600040101010101" charset="-122"/>
                <a:ea typeface="阿里巴巴普惠体" panose="00020600040101010101" charset="-122"/>
              </a:rPr>
              <a:t>目 录</a:t>
            </a:r>
          </a:p>
        </p:txBody>
      </p:sp>
      <p:sp>
        <p:nvSpPr>
          <p:cNvPr id="12" name="文本框 1"/>
          <p:cNvSpPr txBox="1"/>
          <p:nvPr/>
        </p:nvSpPr>
        <p:spPr>
          <a:xfrm>
            <a:off x="7425055" y="2234090"/>
            <a:ext cx="1191260" cy="555625"/>
          </a:xfrm>
          <a:prstGeom prst="rect">
            <a:avLst/>
          </a:prstGeom>
          <a:ln w="12700">
            <a:miter lim="400000"/>
          </a:ln>
        </p:spPr>
        <p:txBody>
          <a:bodyPr wrap="square" lIns="24763" tIns="24763" rIns="24763" bIns="24763" anchor="ctr">
            <a:spAutoFit/>
          </a:bodyPr>
          <a:lstStyle>
            <a:lvl1pPr algn="l" defTabSz="490220">
              <a:lnSpc>
                <a:spcPct val="110000"/>
              </a:lnSpc>
              <a:defRPr sz="6000">
                <a:solidFill>
                  <a:srgbClr val="53585F"/>
                </a:solidFill>
                <a:latin typeface="Alibaba Sans Heavy"/>
                <a:ea typeface="Alibaba Sans Heavy"/>
                <a:cs typeface="Alibaba Sans Heavy"/>
                <a:sym typeface="Alibaba Sans Heavy"/>
              </a:defRPr>
            </a:lvl1pPr>
          </a:lstStyle>
          <a:p>
            <a:r>
              <a:rPr lang="en-US" sz="3000" dirty="0">
                <a:solidFill>
                  <a:schemeClr val="bg1"/>
                </a:solidFill>
                <a:latin typeface="阿里巴巴普惠体" panose="00020600040101010101" charset="-122"/>
                <a:ea typeface="阿里巴巴普惠体" panose="00020600040101010101" charset="-122"/>
              </a:rPr>
              <a:t>01</a:t>
            </a:r>
          </a:p>
        </p:txBody>
      </p:sp>
      <p:sp>
        <p:nvSpPr>
          <p:cNvPr id="14" name="IT基础设施云化"/>
          <p:cNvSpPr txBox="1"/>
          <p:nvPr/>
        </p:nvSpPr>
        <p:spPr>
          <a:xfrm>
            <a:off x="7425055" y="2848135"/>
            <a:ext cx="3579150" cy="397829"/>
          </a:xfrm>
          <a:prstGeom prst="rect">
            <a:avLst/>
          </a:prstGeom>
          <a:ln w="12700">
            <a:miter lim="400000"/>
          </a:ln>
        </p:spPr>
        <p:txBody>
          <a:bodyPr wrap="none" lIns="14111" tIns="14111" rIns="14111" bIns="14111">
            <a:spAutoFit/>
          </a:bodyPr>
          <a:lstStyle>
            <a:lvl1pPr algn="l" defTabSz="458470">
              <a:defRPr>
                <a:solidFill>
                  <a:srgbClr val="53585F"/>
                </a:solidFill>
                <a:latin typeface="AlibabaPuHuiTi-Medium"/>
                <a:ea typeface="AlibabaPuHuiTi-Medium"/>
                <a:cs typeface="AlibabaPuHuiTi-Medium"/>
                <a:sym typeface="AlibabaPuHuiTi-Medium"/>
              </a:defRPr>
            </a:lvl1pPr>
          </a:lstStyle>
          <a:p>
            <a:r>
              <a:rPr lang="zh-CN" altLang="en-US" sz="2400" dirty="0">
                <a:solidFill>
                  <a:schemeClr val="bg1"/>
                </a:solidFill>
                <a:latin typeface="阿里巴巴普惠体" panose="00020600040101010101" charset="-122"/>
                <a:ea typeface="阿里巴巴普惠体" panose="00020600040101010101" charset="-122"/>
              </a:rPr>
              <a:t>为何进入陌生领域  </a:t>
            </a:r>
            <a:r>
              <a:rPr lang="en-US" altLang="zh-CN" sz="2400" dirty="0">
                <a:solidFill>
                  <a:schemeClr val="bg1"/>
                </a:solidFill>
                <a:latin typeface="阿里巴巴普惠体" panose="00020600040101010101" charset="-122"/>
                <a:ea typeface="阿里巴巴普惠体" panose="00020600040101010101" charset="-122"/>
              </a:rPr>
              <a:t>Why</a:t>
            </a:r>
            <a:r>
              <a:rPr lang="zh-CN" altLang="en-US" sz="2400" dirty="0">
                <a:solidFill>
                  <a:schemeClr val="bg1"/>
                </a:solidFill>
                <a:latin typeface="阿里巴巴普惠体" panose="00020600040101010101" charset="-122"/>
                <a:ea typeface="阿里巴巴普惠体" panose="00020600040101010101" charset="-122"/>
              </a:rPr>
              <a:t>？</a:t>
            </a:r>
            <a:endParaRPr sz="2400" dirty="0">
              <a:solidFill>
                <a:schemeClr val="bg1"/>
              </a:solidFill>
              <a:latin typeface="阿里巴巴普惠体" panose="00020600040101010101" charset="-122"/>
              <a:ea typeface="阿里巴巴普惠体" panose="00020600040101010101" charset="-122"/>
            </a:endParaRPr>
          </a:p>
        </p:txBody>
      </p:sp>
      <p:sp>
        <p:nvSpPr>
          <p:cNvPr id="19" name="IT基础设施云化"/>
          <p:cNvSpPr txBox="1"/>
          <p:nvPr/>
        </p:nvSpPr>
        <p:spPr>
          <a:xfrm>
            <a:off x="7425055" y="4100355"/>
            <a:ext cx="4274853" cy="397829"/>
          </a:xfrm>
          <a:prstGeom prst="rect">
            <a:avLst/>
          </a:prstGeom>
          <a:ln w="12700">
            <a:miter lim="400000"/>
          </a:ln>
        </p:spPr>
        <p:txBody>
          <a:bodyPr wrap="none" lIns="14111" tIns="14111" rIns="14111" bIns="14111">
            <a:spAutoFit/>
          </a:bodyPr>
          <a:lstStyle>
            <a:lvl1pPr algn="l" defTabSz="458470">
              <a:defRPr>
                <a:solidFill>
                  <a:srgbClr val="53585F"/>
                </a:solidFill>
                <a:latin typeface="AlibabaPuHuiTi-Medium"/>
                <a:ea typeface="AlibabaPuHuiTi-Medium"/>
                <a:cs typeface="AlibabaPuHuiTi-Medium"/>
                <a:sym typeface="AlibabaPuHuiTi-Medium"/>
              </a:defRPr>
            </a:lvl1pPr>
          </a:lstStyle>
          <a:p>
            <a:r>
              <a:rPr lang="zh-CN" altLang="en-US" sz="2400" dirty="0">
                <a:solidFill>
                  <a:schemeClr val="bg1"/>
                </a:solidFill>
                <a:latin typeface="阿里巴巴普惠体" panose="00020600040101010101" charset="-122"/>
                <a:ea typeface="阿里巴巴普惠体" panose="00020600040101010101" charset="-122"/>
              </a:rPr>
              <a:t>如何快速进入陌生领域  </a:t>
            </a:r>
            <a:r>
              <a:rPr lang="en-US" altLang="zh-CN" sz="2400" dirty="0">
                <a:solidFill>
                  <a:schemeClr val="bg1"/>
                </a:solidFill>
                <a:latin typeface="阿里巴巴普惠体" panose="00020600040101010101" charset="-122"/>
                <a:ea typeface="阿里巴巴普惠体" panose="00020600040101010101" charset="-122"/>
              </a:rPr>
              <a:t>How</a:t>
            </a:r>
            <a:r>
              <a:rPr lang="zh-CN" altLang="en-US" sz="2400" dirty="0">
                <a:solidFill>
                  <a:schemeClr val="bg1"/>
                </a:solidFill>
                <a:latin typeface="阿里巴巴普惠体" panose="00020600040101010101" charset="-122"/>
                <a:ea typeface="阿里巴巴普惠体" panose="00020600040101010101" charset="-122"/>
              </a:rPr>
              <a:t>？</a:t>
            </a:r>
            <a:endParaRPr sz="2400" dirty="0" err="1">
              <a:solidFill>
                <a:schemeClr val="bg1"/>
              </a:solidFill>
              <a:latin typeface="阿里巴巴普惠体" panose="00020600040101010101" charset="-122"/>
              <a:ea typeface="阿里巴巴普惠体" panose="00020600040101010101" charset="-122"/>
            </a:endParaRPr>
          </a:p>
        </p:txBody>
      </p:sp>
      <p:grpSp>
        <p:nvGrpSpPr>
          <p:cNvPr id="6" name="组合 5"/>
          <p:cNvGrpSpPr/>
          <p:nvPr/>
        </p:nvGrpSpPr>
        <p:grpSpPr>
          <a:xfrm>
            <a:off x="482600" y="144780"/>
            <a:ext cx="3307080" cy="613410"/>
            <a:chOff x="760" y="228"/>
            <a:chExt cx="5208" cy="966"/>
          </a:xfrm>
        </p:grpSpPr>
        <p:pic>
          <p:nvPicPr>
            <p:cNvPr id="2" name="图片 1" descr="2019云栖大会KV-_画板 4"/>
            <p:cNvPicPr>
              <a:picLocks noChangeAspect="1"/>
            </p:cNvPicPr>
            <p:nvPr/>
          </p:nvPicPr>
          <p:blipFill>
            <a:blip r:embed="rId2" cstate="print"/>
            <a:srcRect l="22395" t="22588" r="19811" b="27676"/>
            <a:stretch>
              <a:fillRect/>
            </a:stretch>
          </p:blipFill>
          <p:spPr>
            <a:xfrm>
              <a:off x="3972" y="228"/>
              <a:ext cx="1997" cy="966"/>
            </a:xfrm>
            <a:prstGeom prst="rect">
              <a:avLst/>
            </a:prstGeom>
          </p:spPr>
        </p:pic>
        <p:pic>
          <p:nvPicPr>
            <p:cNvPr id="3" name="图片 2" descr="2019云栖大会KV-190_画板 4"/>
            <p:cNvPicPr>
              <a:picLocks noChangeAspect="1"/>
            </p:cNvPicPr>
            <p:nvPr/>
          </p:nvPicPr>
          <p:blipFill>
            <a:blip r:embed="rId3" cstate="print"/>
            <a:srcRect l="22765" t="34542" r="24299" b="43878"/>
            <a:stretch>
              <a:fillRect/>
            </a:stretch>
          </p:blipFill>
          <p:spPr>
            <a:xfrm>
              <a:off x="760" y="374"/>
              <a:ext cx="3179" cy="729"/>
            </a:xfrm>
            <a:prstGeom prst="rect">
              <a:avLst/>
            </a:prstGeom>
          </p:spPr>
        </p:pic>
        <p:cxnSp>
          <p:nvCxnSpPr>
            <p:cNvPr id="5" name="直接连接符 4"/>
            <p:cNvCxnSpPr/>
            <p:nvPr/>
          </p:nvCxnSpPr>
          <p:spPr>
            <a:xfrm>
              <a:off x="3948" y="400"/>
              <a:ext cx="0" cy="602"/>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0" name="矩形"/>
          <p:cNvSpPr/>
          <p:nvPr/>
        </p:nvSpPr>
        <p:spPr>
          <a:xfrm>
            <a:off x="6057900" y="1905000"/>
            <a:ext cx="76200" cy="3246755"/>
          </a:xfrm>
          <a:prstGeom prst="rect">
            <a:avLst/>
          </a:prstGeom>
          <a:gradFill>
            <a:gsLst>
              <a:gs pos="0">
                <a:srgbClr val="255AB3"/>
              </a:gs>
              <a:gs pos="22000">
                <a:srgbClr val="16A5DA"/>
              </a:gs>
              <a:gs pos="59000">
                <a:srgbClr val="3B2AFD"/>
              </a:gs>
              <a:gs pos="100000">
                <a:srgbClr val="7030A0"/>
              </a:gs>
            </a:gsLst>
            <a:lin ang="5400000" scaled="1"/>
          </a:gradFill>
          <a:ln w="12700">
            <a:noFill/>
            <a:miter lim="400000"/>
          </a:ln>
        </p:spPr>
        <p:txBody>
          <a:bodyPr lIns="15099" tIns="15099" rIns="15099" bIns="15099" anchor="ctr"/>
          <a:lstStyle/>
          <a:p>
            <a:pPr defTabSz="245110">
              <a:defRPr sz="1600">
                <a:solidFill>
                  <a:srgbClr val="FFFFFF"/>
                </a:solidFill>
                <a:latin typeface="Roboto Regular"/>
                <a:ea typeface="Roboto Regular"/>
                <a:cs typeface="Roboto Regular"/>
                <a:sym typeface="Roboto Regular"/>
              </a:defRPr>
            </a:pPr>
            <a:endParaRPr sz="800">
              <a:solidFill>
                <a:schemeClr val="bg1"/>
              </a:solidFill>
              <a:latin typeface="阿里巴巴普惠体" panose="00020600040101010101" charset="-122"/>
              <a:ea typeface="阿里巴巴普惠体" panose="00020600040101010101" charset="-122"/>
            </a:endParaRPr>
          </a:p>
        </p:txBody>
      </p:sp>
      <p:sp>
        <p:nvSpPr>
          <p:cNvPr id="16" name="文本框 1"/>
          <p:cNvSpPr txBox="1"/>
          <p:nvPr/>
        </p:nvSpPr>
        <p:spPr>
          <a:xfrm>
            <a:off x="7425055" y="3516790"/>
            <a:ext cx="1191260" cy="555625"/>
          </a:xfrm>
          <a:prstGeom prst="rect">
            <a:avLst/>
          </a:prstGeom>
          <a:ln w="12700">
            <a:miter lim="400000"/>
          </a:ln>
        </p:spPr>
        <p:txBody>
          <a:bodyPr wrap="square" lIns="24763" tIns="24763" rIns="24763" bIns="24763" anchor="ctr">
            <a:spAutoFit/>
          </a:bodyPr>
          <a:lstStyle>
            <a:lvl1pPr algn="l" defTabSz="490220">
              <a:lnSpc>
                <a:spcPct val="110000"/>
              </a:lnSpc>
              <a:defRPr sz="6000">
                <a:solidFill>
                  <a:srgbClr val="53585F"/>
                </a:solidFill>
                <a:latin typeface="Alibaba Sans Heavy"/>
                <a:ea typeface="Alibaba Sans Heavy"/>
                <a:cs typeface="Alibaba Sans Heavy"/>
                <a:sym typeface="Alibaba Sans Heavy"/>
              </a:defRPr>
            </a:lvl1pPr>
          </a:lstStyle>
          <a:p>
            <a:r>
              <a:rPr lang="en-US" sz="3000">
                <a:solidFill>
                  <a:schemeClr val="bg1"/>
                </a:solidFill>
                <a:latin typeface="阿里巴巴普惠体" panose="00020600040101010101" charset="-122"/>
                <a:ea typeface="阿里巴巴普惠体" panose="00020600040101010101" charset="-122"/>
              </a:rPr>
              <a:t>02</a:t>
            </a:r>
          </a:p>
        </p:txBody>
      </p:sp>
      <p:sp>
        <p:nvSpPr>
          <p:cNvPr id="21" name="目录"/>
          <p:cNvSpPr txBox="1"/>
          <p:nvPr/>
        </p:nvSpPr>
        <p:spPr>
          <a:xfrm>
            <a:off x="1996076" y="3500755"/>
            <a:ext cx="3056620" cy="740410"/>
          </a:xfrm>
          <a:prstGeom prst="rect">
            <a:avLst/>
          </a:prstGeom>
          <a:ln w="12700">
            <a:miter lim="400000"/>
          </a:ln>
        </p:spPr>
        <p:txBody>
          <a:bodyPr lIns="11289" tIns="11289" rIns="11289" bIns="11289"/>
          <a:lstStyle>
            <a:lvl1pPr algn="l" defTabSz="366395">
              <a:defRPr sz="8000">
                <a:solidFill>
                  <a:srgbClr val="FFFFFF"/>
                </a:solidFill>
                <a:latin typeface="Alibaba-PuHuiTi-M"/>
                <a:ea typeface="Alibaba-PuHuiTi-M"/>
                <a:cs typeface="Alibaba-PuHuiTi-M"/>
                <a:sym typeface="Alibaba-PuHuiTi-M"/>
              </a:defRPr>
            </a:lvl1pPr>
          </a:lstStyle>
          <a:p>
            <a:pPr algn="ctr"/>
            <a:r>
              <a:rPr lang="en-US" altLang="zh-CN" sz="4000" dirty="0">
                <a:solidFill>
                  <a:srgbClr val="1E8BE1"/>
                </a:solidFill>
                <a:latin typeface="阿里巴巴普惠体" panose="00020600040101010101" charset="-122"/>
                <a:ea typeface="阿里巴巴普惠体" panose="00020600040101010101" charset="-122"/>
              </a:rPr>
              <a:t>CONTENTS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上驱动新未来"/>
          <p:cNvSpPr txBox="1"/>
          <p:nvPr/>
        </p:nvSpPr>
        <p:spPr>
          <a:xfrm>
            <a:off x="4125676" y="2209338"/>
            <a:ext cx="6615112" cy="779522"/>
          </a:xfrm>
          <a:prstGeom prst="rect">
            <a:avLst/>
          </a:prstGeom>
          <a:ln w="12700">
            <a:miter lim="400000"/>
          </a:ln>
        </p:spPr>
        <p:txBody>
          <a:bodyPr lIns="11289" tIns="11289" rIns="11289" bIns="11289"/>
          <a:lstStyle>
            <a:lvl1pPr algn="l" defTabSz="366395">
              <a:defRPr sz="8000">
                <a:solidFill>
                  <a:srgbClr val="53585F"/>
                </a:solidFill>
                <a:latin typeface="Alibaba-PuHuiTi-M"/>
                <a:ea typeface="Alibaba-PuHuiTi-M"/>
                <a:cs typeface="Alibaba-PuHuiTi-M"/>
                <a:sym typeface="Alibaba-PuHuiTi-M"/>
              </a:defRPr>
            </a:lvl1pPr>
          </a:lstStyle>
          <a:p>
            <a:r>
              <a:rPr lang="zh-CN" altLang="en-US" sz="4800" dirty="0">
                <a:solidFill>
                  <a:srgbClr val="1E8BE1"/>
                </a:solidFill>
                <a:latin typeface="阿里巴巴普惠体" panose="00020600040101010101" charset="-122"/>
                <a:ea typeface="阿里巴巴普惠体" panose="00020600040101010101" charset="-122"/>
              </a:rPr>
              <a:t>为何进入陌生领域</a:t>
            </a:r>
            <a:endParaRPr sz="4800" dirty="0" err="1">
              <a:solidFill>
                <a:srgbClr val="1E8BE1"/>
              </a:solidFill>
              <a:latin typeface="阿里巴巴普惠体" panose="00020600040101010101" charset="-122"/>
              <a:ea typeface="阿里巴巴普惠体" panose="00020600040101010101" charset="-122"/>
            </a:endParaRPr>
          </a:p>
        </p:txBody>
      </p:sp>
      <p:sp>
        <p:nvSpPr>
          <p:cNvPr id="5" name="New Future on Cloud"/>
          <p:cNvSpPr txBox="1"/>
          <p:nvPr/>
        </p:nvSpPr>
        <p:spPr>
          <a:xfrm>
            <a:off x="4125676" y="2977565"/>
            <a:ext cx="623504" cy="260584"/>
          </a:xfrm>
          <a:prstGeom prst="rect">
            <a:avLst/>
          </a:prstGeom>
          <a:ln w="12700">
            <a:miter lim="400000"/>
          </a:ln>
        </p:spPr>
        <p:txBody>
          <a:bodyPr wrap="none" lIns="7112" tIns="7112" rIns="7112" bIns="7112">
            <a:spAutoFit/>
          </a:bodyPr>
          <a:lstStyle>
            <a:lvl1pPr algn="l" defTabSz="219075">
              <a:defRPr sz="2000">
                <a:solidFill>
                  <a:srgbClr val="53585F"/>
                </a:solidFill>
                <a:latin typeface="Alibaba Sans"/>
                <a:ea typeface="Alibaba Sans"/>
                <a:cs typeface="Alibaba Sans"/>
                <a:sym typeface="Alibaba Sans"/>
              </a:defRPr>
            </a:lvl1pPr>
          </a:lstStyle>
          <a:p>
            <a:r>
              <a:rPr lang="en-US" altLang="zh-CN" sz="1600" dirty="0">
                <a:solidFill>
                  <a:schemeClr val="bg1"/>
                </a:solidFill>
                <a:latin typeface="阿里巴巴普惠体" panose="00020600040101010101" charset="-122"/>
                <a:ea typeface="阿里巴巴普惠体" panose="00020600040101010101" charset="-122"/>
              </a:rPr>
              <a:t>Why</a:t>
            </a:r>
            <a:r>
              <a:rPr lang="zh-CN" altLang="en-US" sz="1600" dirty="0">
                <a:solidFill>
                  <a:schemeClr val="bg1"/>
                </a:solidFill>
                <a:latin typeface="阿里巴巴普惠体" panose="00020600040101010101" charset="-122"/>
                <a:ea typeface="阿里巴巴普惠体" panose="00020600040101010101" charset="-122"/>
              </a:rPr>
              <a:t>？</a:t>
            </a:r>
            <a:endParaRPr sz="1600" dirty="0">
              <a:solidFill>
                <a:schemeClr val="bg1"/>
              </a:solidFill>
              <a:latin typeface="阿里巴巴普惠体" panose="00020600040101010101" charset="-122"/>
              <a:ea typeface="阿里巴巴普惠体" panose="00020600040101010101" charset="-122"/>
            </a:endParaRPr>
          </a:p>
        </p:txBody>
      </p:sp>
      <p:sp>
        <p:nvSpPr>
          <p:cNvPr id="7" name="文本框 1"/>
          <p:cNvSpPr txBox="1"/>
          <p:nvPr/>
        </p:nvSpPr>
        <p:spPr>
          <a:xfrm>
            <a:off x="4125676" y="3595838"/>
            <a:ext cx="812674" cy="725451"/>
          </a:xfrm>
          <a:prstGeom prst="rect">
            <a:avLst/>
          </a:prstGeom>
          <a:ln w="12700">
            <a:miter lim="400000"/>
          </a:ln>
        </p:spPr>
        <p:txBody>
          <a:bodyPr lIns="24763" tIns="24763" rIns="24763" bIns="24763" anchor="ctr">
            <a:spAutoFit/>
          </a:bodyPr>
          <a:lstStyle>
            <a:lvl1pPr algn="l" defTabSz="490220">
              <a:lnSpc>
                <a:spcPct val="110000"/>
              </a:lnSpc>
              <a:defRPr sz="8000">
                <a:solidFill>
                  <a:srgbClr val="53585F"/>
                </a:solidFill>
                <a:latin typeface="Alibaba Sans Heavy"/>
                <a:ea typeface="Alibaba Sans Heavy"/>
                <a:cs typeface="Alibaba Sans Heavy"/>
                <a:sym typeface="Alibaba Sans Heavy"/>
              </a:defRPr>
            </a:lvl1pPr>
          </a:lstStyle>
          <a:p>
            <a:r>
              <a:rPr sz="4200" dirty="0">
                <a:solidFill>
                  <a:schemeClr val="bg1"/>
                </a:solidFill>
                <a:latin typeface="阿里巴巴普惠体" panose="00020600040101010101" charset="-122"/>
                <a:ea typeface="阿里巴巴普惠体" panose="00020600040101010101" charset="-122"/>
              </a:rPr>
              <a:t>01</a:t>
            </a:r>
          </a:p>
        </p:txBody>
      </p:sp>
      <p:sp>
        <p:nvSpPr>
          <p:cNvPr id="28" name="矩形"/>
          <p:cNvSpPr/>
          <p:nvPr/>
        </p:nvSpPr>
        <p:spPr>
          <a:xfrm rot="16200000">
            <a:off x="5044440" y="2554605"/>
            <a:ext cx="76200" cy="1863090"/>
          </a:xfrm>
          <a:prstGeom prst="rect">
            <a:avLst/>
          </a:prstGeom>
          <a:gradFill>
            <a:gsLst>
              <a:gs pos="0">
                <a:srgbClr val="255AB3"/>
              </a:gs>
              <a:gs pos="22000">
                <a:srgbClr val="16A5DA"/>
              </a:gs>
              <a:gs pos="69000">
                <a:srgbClr val="3C1AFC"/>
              </a:gs>
              <a:gs pos="100000">
                <a:srgbClr val="6D2FA6"/>
              </a:gs>
            </a:gsLst>
            <a:lin ang="5400000" scaled="1"/>
          </a:gradFill>
          <a:ln w="12700">
            <a:noFill/>
            <a:miter lim="400000"/>
          </a:ln>
        </p:spPr>
        <p:txBody>
          <a:bodyPr lIns="15099" tIns="15099" rIns="15099" bIns="15099" anchor="ctr"/>
          <a:lstStyle/>
          <a:p>
            <a:pPr defTabSz="245110">
              <a:defRPr sz="1600">
                <a:solidFill>
                  <a:srgbClr val="FFFFFF"/>
                </a:solidFill>
                <a:latin typeface="Roboto Regular"/>
                <a:ea typeface="Roboto Regular"/>
                <a:cs typeface="Roboto Regular"/>
                <a:sym typeface="Roboto Regular"/>
              </a:defRPr>
            </a:pPr>
            <a:endParaRPr sz="800">
              <a:solidFill>
                <a:schemeClr val="bg1"/>
              </a:solidFill>
              <a:latin typeface="阿里巴巴普惠体" panose="00020600040101010101" charset="-122"/>
              <a:ea typeface="阿里巴巴普惠体" panose="00020600040101010101" charset="-122"/>
            </a:endParaRPr>
          </a:p>
        </p:txBody>
      </p:sp>
      <p:grpSp>
        <p:nvGrpSpPr>
          <p:cNvPr id="6" name="组合 5"/>
          <p:cNvGrpSpPr/>
          <p:nvPr/>
        </p:nvGrpSpPr>
        <p:grpSpPr>
          <a:xfrm>
            <a:off x="482600" y="144780"/>
            <a:ext cx="3307080" cy="613410"/>
            <a:chOff x="760" y="228"/>
            <a:chExt cx="5208" cy="966"/>
          </a:xfrm>
        </p:grpSpPr>
        <p:pic>
          <p:nvPicPr>
            <p:cNvPr id="2" name="图片 1" descr="2019云栖大会KV-_画板 4"/>
            <p:cNvPicPr>
              <a:picLocks noChangeAspect="1"/>
            </p:cNvPicPr>
            <p:nvPr/>
          </p:nvPicPr>
          <p:blipFill>
            <a:blip r:embed="rId2" cstate="print"/>
            <a:srcRect l="22395" t="22588" r="19811" b="27676"/>
            <a:stretch>
              <a:fillRect/>
            </a:stretch>
          </p:blipFill>
          <p:spPr>
            <a:xfrm>
              <a:off x="3972" y="228"/>
              <a:ext cx="1997" cy="966"/>
            </a:xfrm>
            <a:prstGeom prst="rect">
              <a:avLst/>
            </a:prstGeom>
          </p:spPr>
        </p:pic>
        <p:pic>
          <p:nvPicPr>
            <p:cNvPr id="3" name="图片 2" descr="2019云栖大会KV-190_画板 4"/>
            <p:cNvPicPr>
              <a:picLocks noChangeAspect="1"/>
            </p:cNvPicPr>
            <p:nvPr/>
          </p:nvPicPr>
          <p:blipFill>
            <a:blip r:embed="rId3" cstate="print"/>
            <a:srcRect l="22765" t="34542" r="24299" b="43878"/>
            <a:stretch>
              <a:fillRect/>
            </a:stretch>
          </p:blipFill>
          <p:spPr>
            <a:xfrm>
              <a:off x="760" y="374"/>
              <a:ext cx="3179" cy="729"/>
            </a:xfrm>
            <a:prstGeom prst="rect">
              <a:avLst/>
            </a:prstGeom>
          </p:spPr>
        </p:pic>
        <p:cxnSp>
          <p:nvCxnSpPr>
            <p:cNvPr id="9" name="直接连接符 8"/>
            <p:cNvCxnSpPr/>
            <p:nvPr/>
          </p:nvCxnSpPr>
          <p:spPr>
            <a:xfrm>
              <a:off x="3948" y="400"/>
              <a:ext cx="0" cy="602"/>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T基础设施云化"/>
          <p:cNvSpPr txBox="1"/>
          <p:nvPr/>
        </p:nvSpPr>
        <p:spPr>
          <a:xfrm>
            <a:off x="622928" y="3639394"/>
            <a:ext cx="3886926" cy="397829"/>
          </a:xfrm>
          <a:prstGeom prst="rect">
            <a:avLst/>
          </a:prstGeom>
          <a:ln w="12700">
            <a:miter lim="400000"/>
          </a:ln>
        </p:spPr>
        <p:txBody>
          <a:bodyPr wrap="non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r>
              <a:rPr lang="zh-CN" altLang="en-US" sz="2400" dirty="0">
                <a:solidFill>
                  <a:schemeClr val="bg1"/>
                </a:solidFill>
                <a:latin typeface="阿里巴巴普惠体" panose="00020600040101010101" charset="-122"/>
                <a:ea typeface="阿里巴巴普惠体" panose="00020600040101010101" charset="-122"/>
              </a:rPr>
              <a:t>你不可能</a:t>
            </a:r>
            <a:r>
              <a:rPr lang="en-US" altLang="zh-CN" sz="2400" dirty="0">
                <a:solidFill>
                  <a:schemeClr val="bg1"/>
                </a:solidFill>
                <a:latin typeface="阿里巴巴普惠体" panose="00020600040101010101" charset="-122"/>
                <a:ea typeface="阿里巴巴普惠体" panose="00020600040101010101" charset="-122"/>
              </a:rPr>
              <a:t>2</a:t>
            </a:r>
            <a:r>
              <a:rPr lang="zh-CN" altLang="en-US" sz="2400" dirty="0">
                <a:solidFill>
                  <a:schemeClr val="bg1"/>
                </a:solidFill>
                <a:latin typeface="阿里巴巴普惠体" panose="00020600040101010101" charset="-122"/>
                <a:ea typeface="阿里巴巴普惠体" panose="00020600040101010101" charset="-122"/>
              </a:rPr>
              <a:t>次踏入同样的河流</a:t>
            </a:r>
          </a:p>
        </p:txBody>
      </p:sp>
      <p:sp>
        <p:nvSpPr>
          <p:cNvPr id="12" name="应用数据化，智能化"/>
          <p:cNvSpPr txBox="1"/>
          <p:nvPr/>
        </p:nvSpPr>
        <p:spPr>
          <a:xfrm>
            <a:off x="4852329" y="3639394"/>
            <a:ext cx="3721816" cy="397829"/>
          </a:xfrm>
          <a:prstGeom prst="rect">
            <a:avLst/>
          </a:prstGeom>
          <a:ln w="12700">
            <a:miter lim="400000"/>
          </a:ln>
        </p:spPr>
        <p:txBody>
          <a:bodyPr wrap="none" lIns="14111" tIns="14111" rIns="14111" bIns="14111">
            <a:spAutoFit/>
          </a:bodyPr>
          <a:lstStyle>
            <a:defPPr>
              <a:defRPr lang="zh-CN"/>
            </a:defPPr>
            <a:lvl1pPr defTabSz="458470">
              <a:defRPr sz="2400">
                <a:solidFill>
                  <a:schemeClr val="bg1"/>
                </a:solidFill>
                <a:latin typeface="AlibabaPuHuiTi-Medium"/>
                <a:ea typeface="AlibabaPuHuiTi-Medium"/>
                <a:cs typeface="AlibabaPuHuiTi-Medium"/>
              </a:defRPr>
            </a:lvl1pPr>
          </a:lstStyle>
          <a:p>
            <a:r>
              <a:rPr lang="zh-CN" altLang="en-US" dirty="0">
                <a:latin typeface="阿里巴巴普惠体" panose="00020600040101010101" charset="-122"/>
                <a:ea typeface="阿里巴巴普惠体" panose="00020600040101010101" charset="-122"/>
              </a:rPr>
              <a:t>最确定不过之事唯有不确定</a:t>
            </a:r>
          </a:p>
        </p:txBody>
      </p:sp>
      <p:sp>
        <p:nvSpPr>
          <p:cNvPr id="14" name="例:云上驱动新未来"/>
          <p:cNvSpPr txBox="1"/>
          <p:nvPr/>
        </p:nvSpPr>
        <p:spPr>
          <a:xfrm>
            <a:off x="1553570" y="1620400"/>
            <a:ext cx="9376012" cy="768698"/>
          </a:xfrm>
          <a:prstGeom prst="rect">
            <a:avLst/>
          </a:prstGeom>
          <a:ln w="12700">
            <a:miter lim="400000"/>
          </a:ln>
        </p:spPr>
        <p:txBody>
          <a:bodyPr lIns="11289" tIns="11289" rIns="11289" bIns="11289"/>
          <a:lstStyle>
            <a:lvl1pPr defTabSz="366395">
              <a:defRPr sz="8000">
                <a:solidFill>
                  <a:srgbClr val="53585F"/>
                </a:solidFill>
                <a:latin typeface="Alibaba-PuHuiTi-M"/>
                <a:ea typeface="Alibaba-PuHuiTi-M"/>
                <a:cs typeface="Alibaba-PuHuiTi-M"/>
                <a:sym typeface="Alibaba-PuHuiTi-M"/>
              </a:defRPr>
            </a:lvl1pPr>
          </a:lstStyle>
          <a:p>
            <a:r>
              <a:rPr lang="zh-CN" altLang="en-US" sz="4000" dirty="0">
                <a:solidFill>
                  <a:srgbClr val="1E8BE1"/>
                </a:solidFill>
                <a:latin typeface="阿里巴巴普惠体" panose="00020600040101010101" charset="-122"/>
                <a:ea typeface="阿里巴巴普惠体" panose="00020600040101010101" charset="-122"/>
              </a:rPr>
              <a:t>造物主从来没有创造过一成不变的东西</a:t>
            </a:r>
            <a:endParaRPr sz="4000" dirty="0">
              <a:solidFill>
                <a:srgbClr val="1E8BE1"/>
              </a:solidFill>
              <a:latin typeface="阿里巴巴普惠体" panose="00020600040101010101" charset="-122"/>
              <a:ea typeface="阿里巴巴普惠体" panose="00020600040101010101" charset="-122"/>
            </a:endParaRPr>
          </a:p>
        </p:txBody>
      </p:sp>
      <p:sp>
        <p:nvSpPr>
          <p:cNvPr id="15" name="New Future on Cloud"/>
          <p:cNvSpPr txBox="1"/>
          <p:nvPr/>
        </p:nvSpPr>
        <p:spPr>
          <a:xfrm>
            <a:off x="4549913" y="2273699"/>
            <a:ext cx="2953886" cy="266291"/>
          </a:xfrm>
          <a:prstGeom prst="rect">
            <a:avLst/>
          </a:prstGeom>
          <a:ln w="12700">
            <a:miter lim="400000"/>
          </a:ln>
        </p:spPr>
        <p:txBody>
          <a:bodyPr wrap="none" lIns="7112" tIns="7112" rIns="7112" bIns="7112">
            <a:spAutoFit/>
          </a:bodyPr>
          <a:lstStyle>
            <a:lvl1pPr defTabSz="219075">
              <a:lnSpc>
                <a:spcPct val="110000"/>
              </a:lnSpc>
              <a:defRPr sz="2000">
                <a:solidFill>
                  <a:srgbClr val="53585F"/>
                </a:solidFill>
                <a:latin typeface="Alibaba Sans"/>
                <a:ea typeface="Alibaba Sans"/>
                <a:cs typeface="Alibaba Sans"/>
                <a:sym typeface="Alibaba Sans"/>
              </a:defRPr>
            </a:lvl1pPr>
          </a:lstStyle>
          <a:p>
            <a:r>
              <a:rPr lang="en-US" altLang="zh-CN" sz="1600" dirty="0">
                <a:solidFill>
                  <a:schemeClr val="bg1"/>
                </a:solidFill>
                <a:latin typeface="阿里巴巴普惠体" panose="00020600040101010101" charset="-122"/>
                <a:ea typeface="阿里巴巴普惠体" panose="00020600040101010101" charset="-122"/>
              </a:rPr>
              <a:t>Things change every second...</a:t>
            </a:r>
            <a:endParaRPr sz="1600" dirty="0">
              <a:solidFill>
                <a:schemeClr val="bg1"/>
              </a:solidFill>
              <a:latin typeface="阿里巴巴普惠体" panose="00020600040101010101" charset="-122"/>
              <a:ea typeface="阿里巴巴普惠体" panose="00020600040101010101" charset="-122"/>
            </a:endParaRPr>
          </a:p>
        </p:txBody>
      </p:sp>
      <p:grpSp>
        <p:nvGrpSpPr>
          <p:cNvPr id="2" name="组合 1"/>
          <p:cNvGrpSpPr/>
          <p:nvPr/>
        </p:nvGrpSpPr>
        <p:grpSpPr>
          <a:xfrm>
            <a:off x="482600" y="144780"/>
            <a:ext cx="3307080" cy="613410"/>
            <a:chOff x="760" y="228"/>
            <a:chExt cx="5208" cy="966"/>
          </a:xfrm>
        </p:grpSpPr>
        <p:pic>
          <p:nvPicPr>
            <p:cNvPr id="3" name="图片 2" descr="2019云栖大会KV-_画板 4"/>
            <p:cNvPicPr>
              <a:picLocks noChangeAspect="1"/>
            </p:cNvPicPr>
            <p:nvPr/>
          </p:nvPicPr>
          <p:blipFill>
            <a:blip r:embed="rId3" cstate="print"/>
            <a:srcRect l="22395" t="22588" r="19811" b="27676"/>
            <a:stretch>
              <a:fillRect/>
            </a:stretch>
          </p:blipFill>
          <p:spPr>
            <a:xfrm>
              <a:off x="3972" y="228"/>
              <a:ext cx="1997" cy="966"/>
            </a:xfrm>
            <a:prstGeom prst="rect">
              <a:avLst/>
            </a:prstGeom>
          </p:spPr>
        </p:pic>
        <p:pic>
          <p:nvPicPr>
            <p:cNvPr id="4" name="图片 3" descr="2019云栖大会KV-190_画板 4"/>
            <p:cNvPicPr>
              <a:picLocks noChangeAspect="1"/>
            </p:cNvPicPr>
            <p:nvPr/>
          </p:nvPicPr>
          <p:blipFill>
            <a:blip r:embed="rId4" cstate="print"/>
            <a:srcRect l="22765" t="34542" r="24299" b="43878"/>
            <a:stretch>
              <a:fillRect/>
            </a:stretch>
          </p:blipFill>
          <p:spPr>
            <a:xfrm>
              <a:off x="760" y="374"/>
              <a:ext cx="3179" cy="729"/>
            </a:xfrm>
            <a:prstGeom prst="rect">
              <a:avLst/>
            </a:prstGeom>
          </p:spPr>
        </p:pic>
        <p:cxnSp>
          <p:nvCxnSpPr>
            <p:cNvPr id="5" name="直接连接符 4"/>
            <p:cNvCxnSpPr/>
            <p:nvPr/>
          </p:nvCxnSpPr>
          <p:spPr>
            <a:xfrm>
              <a:off x="3948" y="400"/>
              <a:ext cx="0" cy="602"/>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IT基础设施云化"/>
          <p:cNvSpPr txBox="1"/>
          <p:nvPr/>
        </p:nvSpPr>
        <p:spPr>
          <a:xfrm>
            <a:off x="8985595" y="3639394"/>
            <a:ext cx="2798487" cy="397829"/>
          </a:xfrm>
          <a:prstGeom prst="rect">
            <a:avLst/>
          </a:prstGeom>
          <a:ln w="12700">
            <a:miter lim="400000"/>
          </a:ln>
        </p:spPr>
        <p:txBody>
          <a:bodyPr wrap="non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r>
              <a:rPr lang="zh-CN" altLang="en-US" sz="2400" dirty="0">
                <a:solidFill>
                  <a:schemeClr val="bg1"/>
                </a:solidFill>
                <a:latin typeface="阿里巴巴普惠体" panose="00020600040101010101" charset="-122"/>
                <a:ea typeface="阿里巴巴普惠体" panose="00020600040101010101" charset="-122"/>
              </a:rPr>
              <a:t>唯一不变的就是变化</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T基础设施云化"/>
          <p:cNvSpPr txBox="1"/>
          <p:nvPr/>
        </p:nvSpPr>
        <p:spPr>
          <a:xfrm>
            <a:off x="1709050" y="3339139"/>
            <a:ext cx="9374005" cy="397829"/>
          </a:xfrm>
          <a:prstGeom prst="rect">
            <a:avLst/>
          </a:prstGeom>
          <a:ln w="12700">
            <a:miter lim="400000"/>
          </a:ln>
        </p:spPr>
        <p:txBody>
          <a:bodyPr wrap="non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pPr>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陌生领域</a:t>
            </a:r>
            <a:r>
              <a:rPr lang="en-US" altLang="zh-CN" sz="2400" dirty="0">
                <a:solidFill>
                  <a:schemeClr val="bg1"/>
                </a:solidFill>
                <a:latin typeface="阿里巴巴普惠体" panose="00020600040101010101" charset="-122"/>
                <a:ea typeface="阿里巴巴普惠体" panose="00020600040101010101" charset="-122"/>
              </a:rPr>
              <a:t>1.0  </a:t>
            </a:r>
            <a:r>
              <a:rPr lang="zh-CN" altLang="en-US" sz="2400" dirty="0">
                <a:solidFill>
                  <a:schemeClr val="bg1"/>
                </a:solidFill>
                <a:latin typeface="阿里巴巴普惠体" panose="00020600040101010101" charset="-122"/>
                <a:ea typeface="阿里巴巴普惠体" panose="00020600040101010101" charset="-122"/>
              </a:rPr>
              <a:t>从学生到工作的知识脱节，需自学偏工作应用的技能</a:t>
            </a:r>
          </a:p>
        </p:txBody>
      </p:sp>
      <p:sp>
        <p:nvSpPr>
          <p:cNvPr id="12" name="应用数据化，智能化"/>
          <p:cNvSpPr txBox="1"/>
          <p:nvPr/>
        </p:nvSpPr>
        <p:spPr>
          <a:xfrm>
            <a:off x="1709050" y="4077256"/>
            <a:ext cx="5635802" cy="397829"/>
          </a:xfrm>
          <a:prstGeom prst="rect">
            <a:avLst/>
          </a:prstGeom>
          <a:ln w="12700">
            <a:miter lim="400000"/>
          </a:ln>
        </p:spPr>
        <p:txBody>
          <a:bodyPr wrap="none" lIns="14111" tIns="14111" rIns="14111" bIns="14111">
            <a:spAutoFit/>
          </a:bodyPr>
          <a:lstStyle>
            <a:defPPr>
              <a:defRPr lang="zh-CN"/>
            </a:defPPr>
            <a:lvl1pPr defTabSz="458470">
              <a:defRPr sz="2400">
                <a:solidFill>
                  <a:schemeClr val="bg1"/>
                </a:solidFill>
                <a:latin typeface="AlibabaPuHuiTi-Medium"/>
                <a:ea typeface="AlibabaPuHuiTi-Medium"/>
                <a:cs typeface="AlibabaPuHuiTi-Medium"/>
              </a:defRPr>
            </a:lvl1pPr>
          </a:lstStyle>
          <a:p>
            <a:pPr>
              <a:buFont typeface="Wingdings" pitchFamily="2" charset="2"/>
              <a:buChar char="Ø"/>
            </a:pPr>
            <a:r>
              <a:rPr lang="zh-CN" altLang="en-US" dirty="0">
                <a:latin typeface="阿里巴巴普惠体" panose="00020600040101010101" charset="-122"/>
                <a:ea typeface="阿里巴巴普惠体" panose="00020600040101010101" charset="-122"/>
              </a:rPr>
              <a:t> 陌生领域</a:t>
            </a:r>
            <a:r>
              <a:rPr lang="en-US" altLang="zh-CN" dirty="0">
                <a:latin typeface="阿里巴巴普惠体" panose="00020600040101010101" charset="-122"/>
                <a:ea typeface="阿里巴巴普惠体" panose="00020600040101010101" charset="-122"/>
              </a:rPr>
              <a:t>2.0  </a:t>
            </a:r>
            <a:r>
              <a:rPr lang="zh-CN" altLang="en-US" dirty="0">
                <a:latin typeface="阿里巴巴普惠体" panose="00020600040101010101" charset="-122"/>
                <a:ea typeface="阿里巴巴普惠体" panose="00020600040101010101" charset="-122"/>
              </a:rPr>
              <a:t>从最初的行业跨跑道转行</a:t>
            </a:r>
          </a:p>
        </p:txBody>
      </p:sp>
      <p:sp>
        <p:nvSpPr>
          <p:cNvPr id="14" name="例:云上驱动新未来"/>
          <p:cNvSpPr txBox="1"/>
          <p:nvPr/>
        </p:nvSpPr>
        <p:spPr>
          <a:xfrm>
            <a:off x="1705970" y="1620400"/>
            <a:ext cx="9785445" cy="1627767"/>
          </a:xfrm>
          <a:prstGeom prst="rect">
            <a:avLst/>
          </a:prstGeom>
          <a:ln w="12700">
            <a:miter lim="400000"/>
          </a:ln>
        </p:spPr>
        <p:txBody>
          <a:bodyPr lIns="11289" tIns="11289" rIns="11289" bIns="11289"/>
          <a:lstStyle>
            <a:lvl1pPr defTabSz="366395">
              <a:defRPr sz="8000">
                <a:solidFill>
                  <a:srgbClr val="53585F"/>
                </a:solidFill>
                <a:latin typeface="Alibaba-PuHuiTi-M"/>
                <a:ea typeface="Alibaba-PuHuiTi-M"/>
                <a:cs typeface="Alibaba-PuHuiTi-M"/>
                <a:sym typeface="Alibaba-PuHuiTi-M"/>
              </a:defRPr>
            </a:lvl1pPr>
          </a:lstStyle>
          <a:p>
            <a:r>
              <a:rPr lang="zh-CN" altLang="en-US" sz="3600" dirty="0">
                <a:solidFill>
                  <a:srgbClr val="1E8BE1"/>
                </a:solidFill>
                <a:latin typeface="阿里巴巴普惠体" panose="00020600040101010101" charset="-122"/>
                <a:ea typeface="阿里巴巴普惠体" panose="00020600040101010101" charset="-122"/>
              </a:rPr>
              <a:t>我所学到的任何有价值的知识都是自学而来 </a:t>
            </a:r>
            <a:endParaRPr lang="en-US" altLang="zh-CN" sz="3600" dirty="0">
              <a:solidFill>
                <a:srgbClr val="1E8BE1"/>
              </a:solidFill>
              <a:latin typeface="阿里巴巴普惠体" panose="00020600040101010101" charset="-122"/>
              <a:ea typeface="阿里巴巴普惠体" panose="00020600040101010101" charset="-122"/>
            </a:endParaRPr>
          </a:p>
          <a:p>
            <a:r>
              <a:rPr lang="en-US" altLang="zh-CN" sz="3600" dirty="0">
                <a:solidFill>
                  <a:srgbClr val="1E8BE1"/>
                </a:solidFill>
                <a:latin typeface="阿里巴巴普惠体" panose="00020600040101010101" charset="-122"/>
                <a:ea typeface="阿里巴巴普惠体" panose="00020600040101010101" charset="-122"/>
              </a:rPr>
              <a:t>                                                          </a:t>
            </a:r>
            <a:r>
              <a:rPr lang="en-US" altLang="zh-CN" sz="3200" dirty="0">
                <a:solidFill>
                  <a:srgbClr val="1E8BE1"/>
                </a:solidFill>
                <a:latin typeface="阿里巴巴普惠体" panose="00020600040101010101" charset="-122"/>
                <a:ea typeface="阿里巴巴普惠体" panose="00020600040101010101" charset="-122"/>
              </a:rPr>
              <a:t>----</a:t>
            </a:r>
            <a:r>
              <a:rPr lang="zh-CN" altLang="en-US" sz="3200" dirty="0">
                <a:solidFill>
                  <a:srgbClr val="1E8BE1"/>
                </a:solidFill>
                <a:latin typeface="阿里巴巴普惠体" panose="00020600040101010101" charset="-122"/>
                <a:ea typeface="阿里巴巴普惠体" panose="00020600040101010101" charset="-122"/>
              </a:rPr>
              <a:t>达尔文</a:t>
            </a:r>
            <a:endParaRPr lang="en-US" altLang="zh-CN" sz="4000" dirty="0">
              <a:solidFill>
                <a:srgbClr val="1E8BE1"/>
              </a:solidFill>
              <a:latin typeface="阿里巴巴普惠体" panose="00020600040101010101" charset="-122"/>
              <a:ea typeface="阿里巴巴普惠体" panose="00020600040101010101" charset="-122"/>
            </a:endParaRPr>
          </a:p>
          <a:p>
            <a:endParaRPr sz="4000" dirty="0">
              <a:solidFill>
                <a:srgbClr val="1E8BE1"/>
              </a:solidFill>
              <a:latin typeface="阿里巴巴普惠体" panose="00020600040101010101" charset="-122"/>
              <a:ea typeface="阿里巴巴普惠体" panose="00020600040101010101" charset="-122"/>
            </a:endParaRPr>
          </a:p>
        </p:txBody>
      </p:sp>
      <p:grpSp>
        <p:nvGrpSpPr>
          <p:cNvPr id="2" name="组合 1"/>
          <p:cNvGrpSpPr/>
          <p:nvPr/>
        </p:nvGrpSpPr>
        <p:grpSpPr>
          <a:xfrm>
            <a:off x="482600" y="144780"/>
            <a:ext cx="3307080" cy="613410"/>
            <a:chOff x="760" y="228"/>
            <a:chExt cx="5208" cy="966"/>
          </a:xfrm>
        </p:grpSpPr>
        <p:pic>
          <p:nvPicPr>
            <p:cNvPr id="3" name="图片 2" descr="2019云栖大会KV-_画板 4"/>
            <p:cNvPicPr>
              <a:picLocks noChangeAspect="1"/>
            </p:cNvPicPr>
            <p:nvPr/>
          </p:nvPicPr>
          <p:blipFill>
            <a:blip r:embed="rId3" cstate="print"/>
            <a:srcRect l="22395" t="22588" r="19811" b="27676"/>
            <a:stretch>
              <a:fillRect/>
            </a:stretch>
          </p:blipFill>
          <p:spPr>
            <a:xfrm>
              <a:off x="3972" y="228"/>
              <a:ext cx="1997" cy="966"/>
            </a:xfrm>
            <a:prstGeom prst="rect">
              <a:avLst/>
            </a:prstGeom>
          </p:spPr>
        </p:pic>
        <p:pic>
          <p:nvPicPr>
            <p:cNvPr id="4" name="图片 3" descr="2019云栖大会KV-190_画板 4"/>
            <p:cNvPicPr>
              <a:picLocks noChangeAspect="1"/>
            </p:cNvPicPr>
            <p:nvPr/>
          </p:nvPicPr>
          <p:blipFill>
            <a:blip r:embed="rId4" cstate="print"/>
            <a:srcRect l="22765" t="34542" r="24299" b="43878"/>
            <a:stretch>
              <a:fillRect/>
            </a:stretch>
          </p:blipFill>
          <p:spPr>
            <a:xfrm>
              <a:off x="760" y="374"/>
              <a:ext cx="3179" cy="729"/>
            </a:xfrm>
            <a:prstGeom prst="rect">
              <a:avLst/>
            </a:prstGeom>
          </p:spPr>
        </p:pic>
        <p:cxnSp>
          <p:nvCxnSpPr>
            <p:cNvPr id="5" name="直接连接符 4"/>
            <p:cNvCxnSpPr/>
            <p:nvPr/>
          </p:nvCxnSpPr>
          <p:spPr>
            <a:xfrm>
              <a:off x="3948" y="400"/>
              <a:ext cx="0" cy="602"/>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IT基础设施云化"/>
          <p:cNvSpPr txBox="1"/>
          <p:nvPr/>
        </p:nvSpPr>
        <p:spPr>
          <a:xfrm>
            <a:off x="1709050" y="4815372"/>
            <a:ext cx="9550335" cy="397829"/>
          </a:xfrm>
          <a:prstGeom prst="rect">
            <a:avLst/>
          </a:prstGeom>
          <a:ln w="12700">
            <a:miter lim="400000"/>
          </a:ln>
        </p:spPr>
        <p:txBody>
          <a:bodyPr wrap="none" lIns="14111" tIns="14111" rIns="14111" bIns="14111">
            <a:spAutoFit/>
          </a:bodyPr>
          <a:lstStyle>
            <a:lvl1pPr defTabSz="458470">
              <a:defRPr>
                <a:solidFill>
                  <a:srgbClr val="53585F"/>
                </a:solidFill>
                <a:latin typeface="AlibabaPuHuiTi-Medium"/>
                <a:ea typeface="AlibabaPuHuiTi-Medium"/>
                <a:cs typeface="AlibabaPuHuiTi-Medium"/>
                <a:sym typeface="AlibabaPuHuiTi-Medium"/>
              </a:defRPr>
            </a:lvl1pPr>
          </a:lstStyle>
          <a:p>
            <a:pPr>
              <a:buFont typeface="Wingdings" pitchFamily="2" charset="2"/>
              <a:buChar char="Ø"/>
            </a:pPr>
            <a:r>
              <a:rPr lang="zh-CN" altLang="en-US" sz="2400" dirty="0">
                <a:solidFill>
                  <a:schemeClr val="bg1"/>
                </a:solidFill>
                <a:latin typeface="阿里巴巴普惠体" panose="00020600040101010101" charset="-122"/>
                <a:ea typeface="阿里巴巴普惠体" panose="00020600040101010101" charset="-122"/>
              </a:rPr>
              <a:t> 陌生领域</a:t>
            </a:r>
            <a:r>
              <a:rPr lang="en-US" altLang="zh-CN" sz="2400" dirty="0">
                <a:solidFill>
                  <a:schemeClr val="bg1"/>
                </a:solidFill>
                <a:latin typeface="阿里巴巴普惠体" panose="00020600040101010101" charset="-122"/>
                <a:ea typeface="阿里巴巴普惠体" panose="00020600040101010101" charset="-122"/>
              </a:rPr>
              <a:t>3.0  </a:t>
            </a:r>
            <a:r>
              <a:rPr lang="zh-CN" altLang="en-US" sz="2400" dirty="0">
                <a:solidFill>
                  <a:schemeClr val="bg1"/>
                </a:solidFill>
                <a:latin typeface="阿里巴巴普惠体" panose="00020600040101010101" charset="-122"/>
                <a:ea typeface="阿里巴巴普惠体" panose="00020600040101010101" charset="-122"/>
              </a:rPr>
              <a:t>不害怕陌生、不挑学科，扩充知识体系，让各领域互通</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上驱动新未来"/>
          <p:cNvSpPr txBox="1"/>
          <p:nvPr/>
        </p:nvSpPr>
        <p:spPr>
          <a:xfrm>
            <a:off x="4125676" y="2209338"/>
            <a:ext cx="6615112" cy="779522"/>
          </a:xfrm>
          <a:prstGeom prst="rect">
            <a:avLst/>
          </a:prstGeom>
          <a:ln w="12700">
            <a:miter lim="400000"/>
          </a:ln>
        </p:spPr>
        <p:txBody>
          <a:bodyPr lIns="11289" tIns="11289" rIns="11289" bIns="11289"/>
          <a:lstStyle>
            <a:lvl1pPr algn="l" defTabSz="366395">
              <a:defRPr sz="8000">
                <a:solidFill>
                  <a:srgbClr val="53585F"/>
                </a:solidFill>
                <a:latin typeface="Alibaba-PuHuiTi-M"/>
                <a:ea typeface="Alibaba-PuHuiTi-M"/>
                <a:cs typeface="Alibaba-PuHuiTi-M"/>
                <a:sym typeface="Alibaba-PuHuiTi-M"/>
              </a:defRPr>
            </a:lvl1pPr>
          </a:lstStyle>
          <a:p>
            <a:r>
              <a:rPr lang="zh-CN" altLang="en-US" sz="4800" dirty="0">
                <a:solidFill>
                  <a:srgbClr val="1E8BE1"/>
                </a:solidFill>
                <a:latin typeface="阿里巴巴普惠体" panose="00020600040101010101" charset="-122"/>
                <a:ea typeface="阿里巴巴普惠体" panose="00020600040101010101" charset="-122"/>
              </a:rPr>
              <a:t>如何快速进入陌生领域</a:t>
            </a:r>
            <a:endParaRPr sz="4800" dirty="0" err="1">
              <a:solidFill>
                <a:srgbClr val="1E8BE1"/>
              </a:solidFill>
              <a:latin typeface="阿里巴巴普惠体" panose="00020600040101010101" charset="-122"/>
              <a:ea typeface="阿里巴巴普惠体" panose="00020600040101010101" charset="-122"/>
            </a:endParaRPr>
          </a:p>
        </p:txBody>
      </p:sp>
      <p:sp>
        <p:nvSpPr>
          <p:cNvPr id="5" name="New Future on Cloud"/>
          <p:cNvSpPr txBox="1"/>
          <p:nvPr/>
        </p:nvSpPr>
        <p:spPr>
          <a:xfrm>
            <a:off x="4125676" y="2977565"/>
            <a:ext cx="689228" cy="260584"/>
          </a:xfrm>
          <a:prstGeom prst="rect">
            <a:avLst/>
          </a:prstGeom>
          <a:ln w="12700">
            <a:miter lim="400000"/>
          </a:ln>
        </p:spPr>
        <p:txBody>
          <a:bodyPr wrap="none" lIns="7112" tIns="7112" rIns="7112" bIns="7112">
            <a:spAutoFit/>
          </a:bodyPr>
          <a:lstStyle>
            <a:lvl1pPr algn="l" defTabSz="219075">
              <a:defRPr sz="2000">
                <a:solidFill>
                  <a:srgbClr val="53585F"/>
                </a:solidFill>
                <a:latin typeface="Alibaba Sans"/>
                <a:ea typeface="Alibaba Sans"/>
                <a:cs typeface="Alibaba Sans"/>
                <a:sym typeface="Alibaba Sans"/>
              </a:defRPr>
            </a:lvl1pPr>
          </a:lstStyle>
          <a:p>
            <a:r>
              <a:rPr lang="en-US" altLang="zh-CN" sz="1600" dirty="0">
                <a:solidFill>
                  <a:schemeClr val="bg1"/>
                </a:solidFill>
                <a:latin typeface="阿里巴巴普惠体" panose="00020600040101010101" charset="-122"/>
                <a:ea typeface="阿里巴巴普惠体" panose="00020600040101010101" charset="-122"/>
              </a:rPr>
              <a:t>How </a:t>
            </a:r>
            <a:r>
              <a:rPr lang="zh-CN" altLang="en-US" sz="1600" dirty="0">
                <a:solidFill>
                  <a:schemeClr val="bg1"/>
                </a:solidFill>
                <a:latin typeface="阿里巴巴普惠体" panose="00020600040101010101" charset="-122"/>
                <a:ea typeface="阿里巴巴普惠体" panose="00020600040101010101" charset="-122"/>
              </a:rPr>
              <a:t>？</a:t>
            </a:r>
            <a:endParaRPr sz="1600" dirty="0">
              <a:solidFill>
                <a:schemeClr val="bg1"/>
              </a:solidFill>
              <a:latin typeface="阿里巴巴普惠体" panose="00020600040101010101" charset="-122"/>
              <a:ea typeface="阿里巴巴普惠体" panose="00020600040101010101" charset="-122"/>
            </a:endParaRPr>
          </a:p>
        </p:txBody>
      </p:sp>
      <p:sp>
        <p:nvSpPr>
          <p:cNvPr id="7" name="文本框 1"/>
          <p:cNvSpPr txBox="1"/>
          <p:nvPr/>
        </p:nvSpPr>
        <p:spPr>
          <a:xfrm>
            <a:off x="4125676" y="3595838"/>
            <a:ext cx="812674" cy="700701"/>
          </a:xfrm>
          <a:prstGeom prst="rect">
            <a:avLst/>
          </a:prstGeom>
          <a:ln w="12700">
            <a:miter lim="400000"/>
          </a:ln>
        </p:spPr>
        <p:txBody>
          <a:bodyPr lIns="24763" tIns="24763" rIns="24763" bIns="24763" anchor="ctr">
            <a:spAutoFit/>
          </a:bodyPr>
          <a:lstStyle>
            <a:lvl1pPr algn="l" defTabSz="490220">
              <a:lnSpc>
                <a:spcPct val="110000"/>
              </a:lnSpc>
              <a:defRPr sz="8000">
                <a:solidFill>
                  <a:srgbClr val="53585F"/>
                </a:solidFill>
                <a:latin typeface="Alibaba Sans Heavy"/>
                <a:ea typeface="Alibaba Sans Heavy"/>
                <a:cs typeface="Alibaba Sans Heavy"/>
                <a:sym typeface="Alibaba Sans Heavy"/>
              </a:defRPr>
            </a:lvl1pPr>
          </a:lstStyle>
          <a:p>
            <a:r>
              <a:rPr sz="4200" dirty="0">
                <a:solidFill>
                  <a:schemeClr val="bg1"/>
                </a:solidFill>
                <a:latin typeface="阿里巴巴普惠体" panose="00020600040101010101" charset="-122"/>
                <a:ea typeface="阿里巴巴普惠体" panose="00020600040101010101" charset="-122"/>
              </a:rPr>
              <a:t>0</a:t>
            </a:r>
            <a:r>
              <a:rPr lang="en-US" sz="4200" dirty="0">
                <a:solidFill>
                  <a:schemeClr val="bg1"/>
                </a:solidFill>
                <a:latin typeface="阿里巴巴普惠体" panose="00020600040101010101" charset="-122"/>
                <a:ea typeface="阿里巴巴普惠体" panose="00020600040101010101" charset="-122"/>
              </a:rPr>
              <a:t>2</a:t>
            </a:r>
            <a:endParaRPr sz="4200" dirty="0">
              <a:solidFill>
                <a:schemeClr val="bg1"/>
              </a:solidFill>
              <a:latin typeface="阿里巴巴普惠体" panose="00020600040101010101" charset="-122"/>
              <a:ea typeface="阿里巴巴普惠体" panose="00020600040101010101" charset="-122"/>
            </a:endParaRPr>
          </a:p>
        </p:txBody>
      </p:sp>
      <p:sp>
        <p:nvSpPr>
          <p:cNvPr id="28" name="矩形"/>
          <p:cNvSpPr/>
          <p:nvPr/>
        </p:nvSpPr>
        <p:spPr>
          <a:xfrm rot="16200000">
            <a:off x="5044440" y="2554605"/>
            <a:ext cx="76200" cy="1863090"/>
          </a:xfrm>
          <a:prstGeom prst="rect">
            <a:avLst/>
          </a:prstGeom>
          <a:gradFill>
            <a:gsLst>
              <a:gs pos="0">
                <a:srgbClr val="255AB3"/>
              </a:gs>
              <a:gs pos="22000">
                <a:srgbClr val="16A5DA"/>
              </a:gs>
              <a:gs pos="69000">
                <a:srgbClr val="3C1AFC"/>
              </a:gs>
              <a:gs pos="100000">
                <a:srgbClr val="6D2FA6"/>
              </a:gs>
            </a:gsLst>
            <a:lin ang="5400000" scaled="1"/>
          </a:gradFill>
          <a:ln w="12700">
            <a:noFill/>
            <a:miter lim="400000"/>
          </a:ln>
        </p:spPr>
        <p:txBody>
          <a:bodyPr lIns="15099" tIns="15099" rIns="15099" bIns="15099" anchor="ctr"/>
          <a:lstStyle/>
          <a:p>
            <a:pPr defTabSz="245110">
              <a:defRPr sz="1600">
                <a:solidFill>
                  <a:srgbClr val="FFFFFF"/>
                </a:solidFill>
                <a:latin typeface="Roboto Regular"/>
                <a:ea typeface="Roboto Regular"/>
                <a:cs typeface="Roboto Regular"/>
                <a:sym typeface="Roboto Regular"/>
              </a:defRPr>
            </a:pPr>
            <a:endParaRPr sz="800">
              <a:solidFill>
                <a:schemeClr val="bg1"/>
              </a:solidFill>
              <a:latin typeface="阿里巴巴普惠体" panose="00020600040101010101" charset="-122"/>
              <a:ea typeface="阿里巴巴普惠体" panose="00020600040101010101" charset="-122"/>
            </a:endParaRPr>
          </a:p>
        </p:txBody>
      </p:sp>
      <p:grpSp>
        <p:nvGrpSpPr>
          <p:cNvPr id="6" name="组合 5"/>
          <p:cNvGrpSpPr/>
          <p:nvPr/>
        </p:nvGrpSpPr>
        <p:grpSpPr>
          <a:xfrm>
            <a:off x="482600" y="144780"/>
            <a:ext cx="3307080" cy="613410"/>
            <a:chOff x="760" y="228"/>
            <a:chExt cx="5208" cy="966"/>
          </a:xfrm>
        </p:grpSpPr>
        <p:pic>
          <p:nvPicPr>
            <p:cNvPr id="2" name="图片 1" descr="2019云栖大会KV-_画板 4"/>
            <p:cNvPicPr>
              <a:picLocks noChangeAspect="1"/>
            </p:cNvPicPr>
            <p:nvPr/>
          </p:nvPicPr>
          <p:blipFill>
            <a:blip r:embed="rId2" cstate="print"/>
            <a:srcRect l="22395" t="22588" r="19811" b="27676"/>
            <a:stretch>
              <a:fillRect/>
            </a:stretch>
          </p:blipFill>
          <p:spPr>
            <a:xfrm>
              <a:off x="3972" y="228"/>
              <a:ext cx="1997" cy="966"/>
            </a:xfrm>
            <a:prstGeom prst="rect">
              <a:avLst/>
            </a:prstGeom>
          </p:spPr>
        </p:pic>
        <p:pic>
          <p:nvPicPr>
            <p:cNvPr id="3" name="图片 2" descr="2019云栖大会KV-190_画板 4"/>
            <p:cNvPicPr>
              <a:picLocks noChangeAspect="1"/>
            </p:cNvPicPr>
            <p:nvPr/>
          </p:nvPicPr>
          <p:blipFill>
            <a:blip r:embed="rId3" cstate="print"/>
            <a:srcRect l="22765" t="34542" r="24299" b="43878"/>
            <a:stretch>
              <a:fillRect/>
            </a:stretch>
          </p:blipFill>
          <p:spPr>
            <a:xfrm>
              <a:off x="760" y="374"/>
              <a:ext cx="3179" cy="729"/>
            </a:xfrm>
            <a:prstGeom prst="rect">
              <a:avLst/>
            </a:prstGeom>
          </p:spPr>
        </p:pic>
        <p:cxnSp>
          <p:nvCxnSpPr>
            <p:cNvPr id="9" name="直接连接符 8"/>
            <p:cNvCxnSpPr/>
            <p:nvPr/>
          </p:nvCxnSpPr>
          <p:spPr>
            <a:xfrm>
              <a:off x="3948" y="400"/>
              <a:ext cx="0" cy="602"/>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集群规模动态弹性扩缩容…"/>
          <p:cNvSpPr txBox="1"/>
          <p:nvPr/>
        </p:nvSpPr>
        <p:spPr>
          <a:xfrm>
            <a:off x="1561313" y="5081467"/>
            <a:ext cx="4444136" cy="717003"/>
          </a:xfrm>
          <a:prstGeom prst="rect">
            <a:avLst/>
          </a:prstGeom>
          <a:ln w="12700">
            <a:miter lim="400000"/>
          </a:ln>
        </p:spPr>
        <p:txBody>
          <a:bodyPr lIns="0" tIns="0" rIns="0" bIns="0"/>
          <a:lstStyle/>
          <a:p>
            <a:pPr defTabSz="137160">
              <a:defRPr sz="2000">
                <a:solidFill>
                  <a:srgbClr val="53585F"/>
                </a:solidFill>
                <a:latin typeface="阿里巴巴普惠体" panose="00020600040101010101" charset="-122"/>
                <a:ea typeface="阿里巴巴普惠体" panose="00020600040101010101" charset="-122"/>
                <a:cs typeface="阿里巴巴普惠体" panose="00020600040101010101" charset="-122"/>
                <a:sym typeface="阿里巴巴普惠体" panose="00020600040101010101" charset="-122"/>
              </a:defRPr>
            </a:pPr>
            <a:r>
              <a:rPr lang="zh-CN" altLang="en-US" sz="1400" dirty="0">
                <a:solidFill>
                  <a:schemeClr val="bg1"/>
                </a:solidFill>
                <a:latin typeface="阿里巴巴普惠体" panose="00020600040101010101" charset="-122"/>
                <a:ea typeface="阿里巴巴普惠体" panose="00020600040101010101" charset="-122"/>
              </a:rPr>
              <a:t> 大量的阅读</a:t>
            </a:r>
            <a:endParaRPr sz="1400" dirty="0">
              <a:solidFill>
                <a:schemeClr val="bg1"/>
              </a:solidFill>
              <a:latin typeface="阿里巴巴普惠体" panose="00020600040101010101" charset="-122"/>
              <a:ea typeface="阿里巴巴普惠体" panose="00020600040101010101" charset="-122"/>
            </a:endParaRPr>
          </a:p>
        </p:txBody>
      </p:sp>
      <p:sp>
        <p:nvSpPr>
          <p:cNvPr id="40" name="运维服务效率大幅提升…"/>
          <p:cNvSpPr txBox="1"/>
          <p:nvPr/>
        </p:nvSpPr>
        <p:spPr>
          <a:xfrm>
            <a:off x="6464237" y="5081468"/>
            <a:ext cx="4444136" cy="817047"/>
          </a:xfrm>
          <a:prstGeom prst="rect">
            <a:avLst/>
          </a:prstGeom>
          <a:ln w="12700">
            <a:miter lim="400000"/>
          </a:ln>
        </p:spPr>
        <p:txBody>
          <a:bodyPr lIns="0" tIns="0" rIns="0" bIns="0"/>
          <a:lstStyle/>
          <a:p>
            <a:pPr defTabSz="137160">
              <a:defRPr>
                <a:solidFill>
                  <a:srgbClr val="53585F"/>
                </a:solidFill>
                <a:latin typeface="AlibabaPuHuiTi-Medium"/>
                <a:ea typeface="AlibabaPuHuiTi-Medium"/>
                <a:cs typeface="AlibabaPuHuiTi-Medium"/>
                <a:sym typeface="AlibabaPuHuiTi-Medium"/>
              </a:defRPr>
            </a:pPr>
            <a:r>
              <a:rPr lang="zh-CN" altLang="en-US" sz="1400" dirty="0">
                <a:solidFill>
                  <a:schemeClr val="bg1"/>
                </a:solidFill>
                <a:latin typeface="阿里巴巴普惠体" panose="00020600040101010101" charset="-122"/>
                <a:ea typeface="阿里巴巴普惠体" panose="00020600040101010101" charset="-122"/>
              </a:rPr>
              <a:t>大量的旅行</a:t>
            </a:r>
            <a:endParaRPr sz="1400" dirty="0">
              <a:solidFill>
                <a:schemeClr val="bg1"/>
              </a:solidFill>
              <a:latin typeface="阿里巴巴普惠体" panose="00020600040101010101" charset="-122"/>
              <a:ea typeface="阿里巴巴普惠体" panose="00020600040101010101" charset="-122"/>
            </a:endParaRPr>
          </a:p>
        </p:txBody>
      </p:sp>
      <p:pic>
        <p:nvPicPr>
          <p:cNvPr id="42" name="图片 (1).png" descr="图片 (1).png"/>
          <p:cNvPicPr>
            <a:picLocks noChangeAspect="1"/>
          </p:cNvPicPr>
          <p:nvPr/>
        </p:nvPicPr>
        <p:blipFill>
          <a:blip r:embed="rId3" cstate="print"/>
          <a:stretch>
            <a:fillRect/>
          </a:stretch>
        </p:blipFill>
        <p:spPr>
          <a:xfrm>
            <a:off x="3521089" y="3555504"/>
            <a:ext cx="307894" cy="307894"/>
          </a:xfrm>
          <a:prstGeom prst="rect">
            <a:avLst/>
          </a:prstGeom>
          <a:ln w="12700">
            <a:miter lim="400000"/>
            <a:headEnd/>
            <a:tailEnd/>
          </a:ln>
        </p:spPr>
      </p:pic>
      <p:pic>
        <p:nvPicPr>
          <p:cNvPr id="44" name="图片 (1).png" descr="图片 (1).png"/>
          <p:cNvPicPr>
            <a:picLocks noChangeAspect="1"/>
          </p:cNvPicPr>
          <p:nvPr/>
        </p:nvPicPr>
        <p:blipFill>
          <a:blip r:embed="rId3" cstate="print"/>
          <a:stretch>
            <a:fillRect/>
          </a:stretch>
        </p:blipFill>
        <p:spPr>
          <a:xfrm>
            <a:off x="8363017" y="3555504"/>
            <a:ext cx="307894" cy="307894"/>
          </a:xfrm>
          <a:prstGeom prst="rect">
            <a:avLst/>
          </a:prstGeom>
          <a:ln w="12700">
            <a:miter lim="400000"/>
            <a:headEnd/>
            <a:tailEnd/>
          </a:ln>
        </p:spPr>
      </p:pic>
      <p:sp>
        <p:nvSpPr>
          <p:cNvPr id="47" name="例:云上驱动新未来"/>
          <p:cNvSpPr txBox="1"/>
          <p:nvPr/>
        </p:nvSpPr>
        <p:spPr>
          <a:xfrm>
            <a:off x="1040524" y="1174396"/>
            <a:ext cx="10231821" cy="796293"/>
          </a:xfrm>
          <a:prstGeom prst="rect">
            <a:avLst/>
          </a:prstGeom>
          <a:ln w="12700">
            <a:miter lim="400000"/>
          </a:ln>
        </p:spPr>
        <p:txBody>
          <a:bodyPr lIns="11289" tIns="11289" rIns="11289" bIns="11289"/>
          <a:lstStyle>
            <a:lvl1pPr defTabSz="366395">
              <a:defRPr sz="8000">
                <a:solidFill>
                  <a:srgbClr val="53585F"/>
                </a:solidFill>
                <a:latin typeface="Alibaba-PuHuiTi-M"/>
                <a:ea typeface="Alibaba-PuHuiTi-M"/>
                <a:cs typeface="Alibaba-PuHuiTi-M"/>
                <a:sym typeface="Alibaba-PuHuiTi-M"/>
              </a:defRPr>
            </a:lvl1pPr>
          </a:lstStyle>
          <a:p>
            <a:r>
              <a:rPr lang="zh-CN" altLang="en-US" sz="4000" dirty="0">
                <a:solidFill>
                  <a:srgbClr val="1E8BE1"/>
                </a:solidFill>
                <a:latin typeface="阿里巴巴普惠体" panose="00020600040101010101" charset="-122"/>
                <a:ea typeface="阿里巴巴普惠体" panose="00020600040101010101" charset="-122"/>
              </a:rPr>
              <a:t>准备阶段</a:t>
            </a:r>
            <a:r>
              <a:rPr lang="en-US" altLang="zh-CN" sz="4000" dirty="0">
                <a:solidFill>
                  <a:srgbClr val="1E8BE1"/>
                </a:solidFill>
                <a:latin typeface="阿里巴巴普惠体" panose="00020600040101010101" charset="-122"/>
                <a:ea typeface="阿里巴巴普惠体" panose="00020600040101010101" charset="-122"/>
              </a:rPr>
              <a:t>—</a:t>
            </a:r>
            <a:r>
              <a:rPr lang="zh-CN" altLang="en-US" sz="4000" dirty="0">
                <a:solidFill>
                  <a:srgbClr val="1E8BE1"/>
                </a:solidFill>
                <a:latin typeface="阿里巴巴普惠体" panose="00020600040101010101" charset="-122"/>
                <a:ea typeface="阿里巴巴普惠体" panose="00020600040101010101" charset="-122"/>
              </a:rPr>
              <a:t>身体和灵魂 总有一个在路上</a:t>
            </a:r>
            <a:endParaRPr lang="en-US" altLang="zh-CN" sz="4000" dirty="0">
              <a:solidFill>
                <a:srgbClr val="1E8BE1"/>
              </a:solidFill>
              <a:latin typeface="阿里巴巴普惠体" panose="00020600040101010101" charset="-122"/>
              <a:ea typeface="阿里巴巴普惠体" panose="00020600040101010101" charset="-122"/>
            </a:endParaRPr>
          </a:p>
          <a:p>
            <a:endParaRPr lang="zh-CN" altLang="en-US" sz="4000" dirty="0">
              <a:solidFill>
                <a:srgbClr val="1E8BE1"/>
              </a:solidFill>
              <a:latin typeface="阿里巴巴普惠体" panose="00020600040101010101" charset="-122"/>
              <a:ea typeface="阿里巴巴普惠体" panose="00020600040101010101" charset="-122"/>
            </a:endParaRPr>
          </a:p>
        </p:txBody>
      </p:sp>
      <p:grpSp>
        <p:nvGrpSpPr>
          <p:cNvPr id="6" name="组合 5"/>
          <p:cNvGrpSpPr/>
          <p:nvPr/>
        </p:nvGrpSpPr>
        <p:grpSpPr>
          <a:xfrm>
            <a:off x="482600" y="144780"/>
            <a:ext cx="3307080" cy="613410"/>
            <a:chOff x="760" y="228"/>
            <a:chExt cx="5208" cy="966"/>
          </a:xfrm>
        </p:grpSpPr>
        <p:pic>
          <p:nvPicPr>
            <p:cNvPr id="2" name="图片 1" descr="2019云栖大会KV-_画板 4"/>
            <p:cNvPicPr>
              <a:picLocks noChangeAspect="1"/>
            </p:cNvPicPr>
            <p:nvPr/>
          </p:nvPicPr>
          <p:blipFill>
            <a:blip r:embed="rId4" cstate="print"/>
            <a:srcRect l="22395" t="22588" r="19811" b="27676"/>
            <a:stretch>
              <a:fillRect/>
            </a:stretch>
          </p:blipFill>
          <p:spPr>
            <a:xfrm>
              <a:off x="3972" y="228"/>
              <a:ext cx="1997" cy="966"/>
            </a:xfrm>
            <a:prstGeom prst="rect">
              <a:avLst/>
            </a:prstGeom>
          </p:spPr>
        </p:pic>
        <p:pic>
          <p:nvPicPr>
            <p:cNvPr id="3" name="图片 2" descr="2019云栖大会KV-190_画板 4"/>
            <p:cNvPicPr>
              <a:picLocks noChangeAspect="1"/>
            </p:cNvPicPr>
            <p:nvPr/>
          </p:nvPicPr>
          <p:blipFill>
            <a:blip r:embed="rId5" cstate="print"/>
            <a:srcRect l="22765" t="34542" r="24299" b="43878"/>
            <a:stretch>
              <a:fillRect/>
            </a:stretch>
          </p:blipFill>
          <p:spPr>
            <a:xfrm>
              <a:off x="760" y="374"/>
              <a:ext cx="3179" cy="729"/>
            </a:xfrm>
            <a:prstGeom prst="rect">
              <a:avLst/>
            </a:prstGeom>
          </p:spPr>
        </p:pic>
        <p:cxnSp>
          <p:nvCxnSpPr>
            <p:cNvPr id="5" name="直接连接符 4"/>
            <p:cNvCxnSpPr/>
            <p:nvPr/>
          </p:nvCxnSpPr>
          <p:spPr>
            <a:xfrm>
              <a:off x="3948" y="400"/>
              <a:ext cx="0" cy="602"/>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2" descr="C:\Users\acer1\Desktop\IMG_0813.JPG"/>
          <p:cNvPicPr>
            <a:picLocks noChangeAspect="1" noChangeArrowheads="1"/>
          </p:cNvPicPr>
          <p:nvPr/>
        </p:nvPicPr>
        <p:blipFill>
          <a:blip r:embed="rId6"/>
          <a:srcRect t="51323" r="6505"/>
          <a:stretch>
            <a:fillRect/>
          </a:stretch>
        </p:blipFill>
        <p:spPr bwMode="auto">
          <a:xfrm>
            <a:off x="1597405" y="2490950"/>
            <a:ext cx="4260936" cy="2427891"/>
          </a:xfrm>
          <a:prstGeom prst="rect">
            <a:avLst/>
          </a:prstGeom>
          <a:noFill/>
        </p:spPr>
      </p:pic>
      <p:pic>
        <p:nvPicPr>
          <p:cNvPr id="15" name="Picture 3" descr="C:\Users\acer1\Desktop\IMG_7675.JPG"/>
          <p:cNvPicPr>
            <a:picLocks noChangeAspect="1" noChangeArrowheads="1"/>
          </p:cNvPicPr>
          <p:nvPr/>
        </p:nvPicPr>
        <p:blipFill>
          <a:blip r:embed="rId7" cstate="print"/>
          <a:srcRect t="5338" b="3705"/>
          <a:stretch>
            <a:fillRect/>
          </a:stretch>
        </p:blipFill>
        <p:spPr bwMode="auto">
          <a:xfrm>
            <a:off x="6494621" y="2467571"/>
            <a:ext cx="4068276" cy="246703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例:云上驱动新未来"/>
          <p:cNvSpPr txBox="1"/>
          <p:nvPr/>
        </p:nvSpPr>
        <p:spPr>
          <a:xfrm>
            <a:off x="1040524" y="1174396"/>
            <a:ext cx="10231821" cy="796293"/>
          </a:xfrm>
          <a:prstGeom prst="rect">
            <a:avLst/>
          </a:prstGeom>
          <a:ln w="12700">
            <a:miter lim="400000"/>
          </a:ln>
        </p:spPr>
        <p:txBody>
          <a:bodyPr lIns="11289" tIns="11289" rIns="11289" bIns="11289"/>
          <a:lstStyle>
            <a:lvl1pPr defTabSz="366395">
              <a:defRPr sz="8000">
                <a:solidFill>
                  <a:srgbClr val="53585F"/>
                </a:solidFill>
                <a:latin typeface="Alibaba-PuHuiTi-M"/>
                <a:ea typeface="Alibaba-PuHuiTi-M"/>
                <a:cs typeface="Alibaba-PuHuiTi-M"/>
                <a:sym typeface="Alibaba-PuHuiTi-M"/>
              </a:defRPr>
            </a:lvl1pPr>
          </a:lstStyle>
          <a:p>
            <a:r>
              <a:rPr lang="zh-CN" altLang="en-US" sz="4000" dirty="0">
                <a:solidFill>
                  <a:srgbClr val="1E8BE1"/>
                </a:solidFill>
                <a:latin typeface="阿里巴巴普惠体" panose="00020600040101010101" charset="-122"/>
                <a:ea typeface="阿里巴巴普惠体" panose="00020600040101010101" charset="-122"/>
              </a:rPr>
              <a:t>为什么读书和旅行</a:t>
            </a:r>
            <a:r>
              <a:rPr lang="en-US" altLang="zh-CN" sz="4000" dirty="0">
                <a:solidFill>
                  <a:srgbClr val="1E8BE1"/>
                </a:solidFill>
                <a:latin typeface="阿里巴巴普惠体" panose="00020600040101010101" charset="-122"/>
                <a:ea typeface="阿里巴巴普惠体" panose="00020600040101010101" charset="-122"/>
              </a:rPr>
              <a:t>—</a:t>
            </a:r>
            <a:r>
              <a:rPr lang="zh-CN" altLang="en-US" sz="4000" dirty="0">
                <a:solidFill>
                  <a:srgbClr val="1E8BE1"/>
                </a:solidFill>
                <a:latin typeface="阿里巴巴普惠体" panose="00020600040101010101" charset="-122"/>
                <a:ea typeface="阿里巴巴普惠体" panose="00020600040101010101" charset="-122"/>
              </a:rPr>
              <a:t>搭建知识体系结构</a:t>
            </a:r>
          </a:p>
          <a:p>
            <a:endParaRPr lang="zh-CN" altLang="en-US" sz="4000" dirty="0">
              <a:solidFill>
                <a:srgbClr val="1E8BE1"/>
              </a:solidFill>
              <a:latin typeface="阿里巴巴普惠体" panose="00020600040101010101" charset="-122"/>
              <a:ea typeface="阿里巴巴普惠体" panose="00020600040101010101" charset="-122"/>
            </a:endParaRPr>
          </a:p>
        </p:txBody>
      </p:sp>
      <p:grpSp>
        <p:nvGrpSpPr>
          <p:cNvPr id="4" name="组合 5"/>
          <p:cNvGrpSpPr/>
          <p:nvPr/>
        </p:nvGrpSpPr>
        <p:grpSpPr>
          <a:xfrm>
            <a:off x="482600" y="144780"/>
            <a:ext cx="3307080" cy="613410"/>
            <a:chOff x="760" y="228"/>
            <a:chExt cx="5208" cy="966"/>
          </a:xfrm>
        </p:grpSpPr>
        <p:pic>
          <p:nvPicPr>
            <p:cNvPr id="2" name="图片 1" descr="2019云栖大会KV-_画板 4"/>
            <p:cNvPicPr>
              <a:picLocks noChangeAspect="1"/>
            </p:cNvPicPr>
            <p:nvPr/>
          </p:nvPicPr>
          <p:blipFill>
            <a:blip r:embed="rId3" cstate="print"/>
            <a:srcRect l="22395" t="22588" r="19811" b="27676"/>
            <a:stretch>
              <a:fillRect/>
            </a:stretch>
          </p:blipFill>
          <p:spPr>
            <a:xfrm>
              <a:off x="3972" y="228"/>
              <a:ext cx="1997" cy="966"/>
            </a:xfrm>
            <a:prstGeom prst="rect">
              <a:avLst/>
            </a:prstGeom>
          </p:spPr>
        </p:pic>
        <p:pic>
          <p:nvPicPr>
            <p:cNvPr id="3" name="图片 2" descr="2019云栖大会KV-190_画板 4"/>
            <p:cNvPicPr>
              <a:picLocks noChangeAspect="1"/>
            </p:cNvPicPr>
            <p:nvPr/>
          </p:nvPicPr>
          <p:blipFill>
            <a:blip r:embed="rId4" cstate="print"/>
            <a:srcRect l="22765" t="34542" r="24299" b="43878"/>
            <a:stretch>
              <a:fillRect/>
            </a:stretch>
          </p:blipFill>
          <p:spPr>
            <a:xfrm>
              <a:off x="760" y="374"/>
              <a:ext cx="3179" cy="729"/>
            </a:xfrm>
            <a:prstGeom prst="rect">
              <a:avLst/>
            </a:prstGeom>
          </p:spPr>
        </p:pic>
        <p:cxnSp>
          <p:nvCxnSpPr>
            <p:cNvPr id="5" name="直接连接符 4"/>
            <p:cNvCxnSpPr/>
            <p:nvPr/>
          </p:nvCxnSpPr>
          <p:spPr>
            <a:xfrm>
              <a:off x="3948" y="400"/>
              <a:ext cx="0" cy="602"/>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53"/>
          <p:cNvSpPr/>
          <p:nvPr/>
        </p:nvSpPr>
        <p:spPr>
          <a:xfrm>
            <a:off x="7818720" y="2802943"/>
            <a:ext cx="2146073" cy="914400"/>
          </a:xfrm>
          <a:prstGeom prst="rect">
            <a:avLst/>
          </a:prstGeom>
          <a:solidFill>
            <a:srgbClr val="004A8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zh-CN" altLang="en-US" sz="1600" dirty="0">
                <a:solidFill>
                  <a:schemeClr val="bg1"/>
                </a:solidFill>
                <a:latin typeface="黑体" pitchFamily="49" charset="-122"/>
                <a:ea typeface="黑体" pitchFamily="49" charset="-122"/>
                <a:cs typeface="Arial" pitchFamily="34" charset="0"/>
              </a:rPr>
              <a:t>反常识</a:t>
            </a:r>
            <a:endParaRPr lang="en-US" altLang="zh-CN" sz="1600" dirty="0">
              <a:solidFill>
                <a:schemeClr val="bg1"/>
              </a:solidFill>
              <a:latin typeface="黑体" pitchFamily="49" charset="-122"/>
              <a:ea typeface="黑体" pitchFamily="49" charset="-122"/>
              <a:cs typeface="Arial" pitchFamily="34" charset="0"/>
            </a:endParaRPr>
          </a:p>
          <a:p>
            <a:pPr algn="ctr"/>
            <a:r>
              <a:rPr lang="zh-CN" altLang="en-US" sz="1600" dirty="0">
                <a:solidFill>
                  <a:schemeClr val="bg1"/>
                </a:solidFill>
                <a:latin typeface="黑体" pitchFamily="49" charset="-122"/>
                <a:ea typeface="黑体" pitchFamily="49" charset="-122"/>
                <a:cs typeface="Arial" pitchFamily="34" charset="0"/>
              </a:rPr>
              <a:t>多问</a:t>
            </a:r>
            <a:r>
              <a:rPr lang="en-US" altLang="zh-CN" sz="1600" dirty="0">
                <a:solidFill>
                  <a:schemeClr val="bg1"/>
                </a:solidFill>
                <a:latin typeface="黑体" pitchFamily="49" charset="-122"/>
                <a:ea typeface="黑体" pitchFamily="49" charset="-122"/>
                <a:cs typeface="Arial" pitchFamily="34" charset="0"/>
              </a:rPr>
              <a:t>Why?</a:t>
            </a:r>
            <a:endParaRPr lang="en-US" sz="1600" dirty="0">
              <a:solidFill>
                <a:schemeClr val="bg1"/>
              </a:solidFill>
              <a:latin typeface="黑体" pitchFamily="49" charset="-122"/>
              <a:ea typeface="黑体" pitchFamily="49" charset="-122"/>
              <a:cs typeface="Arial" pitchFamily="34" charset="0"/>
            </a:endParaRPr>
          </a:p>
        </p:txBody>
      </p:sp>
      <p:sp>
        <p:nvSpPr>
          <p:cNvPr id="16" name="Rectangle 56"/>
          <p:cNvSpPr/>
          <p:nvPr/>
        </p:nvSpPr>
        <p:spPr>
          <a:xfrm>
            <a:off x="1608989" y="2802943"/>
            <a:ext cx="2146073" cy="914400"/>
          </a:xfrm>
          <a:prstGeom prst="rect">
            <a:avLst/>
          </a:prstGeom>
          <a:solidFill>
            <a:srgbClr val="004A8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zh-CN" altLang="en-US" sz="1600" dirty="0">
                <a:solidFill>
                  <a:schemeClr val="bg1"/>
                </a:solidFill>
                <a:latin typeface="黑体" pitchFamily="49" charset="-122"/>
                <a:ea typeface="黑体" pitchFamily="49" charset="-122"/>
                <a:cs typeface="Arial" pitchFamily="34" charset="0"/>
              </a:rPr>
              <a:t>历史</a:t>
            </a:r>
            <a:r>
              <a:rPr lang="en-US" altLang="zh-CN" sz="1600" dirty="0">
                <a:solidFill>
                  <a:schemeClr val="bg1"/>
                </a:solidFill>
                <a:latin typeface="黑体" pitchFamily="49" charset="-122"/>
                <a:ea typeface="黑体" pitchFamily="49" charset="-122"/>
                <a:cs typeface="Arial" pitchFamily="34" charset="0"/>
              </a:rPr>
              <a:t>\</a:t>
            </a:r>
            <a:r>
              <a:rPr lang="zh-CN" altLang="en-US" sz="1600" dirty="0">
                <a:solidFill>
                  <a:schemeClr val="bg1"/>
                </a:solidFill>
                <a:latin typeface="黑体" pitchFamily="49" charset="-122"/>
                <a:ea typeface="黑体" pitchFamily="49" charset="-122"/>
                <a:cs typeface="Arial" pitchFamily="34" charset="0"/>
              </a:rPr>
              <a:t>地理</a:t>
            </a:r>
            <a:r>
              <a:rPr lang="en-US" altLang="zh-CN" sz="1600" dirty="0">
                <a:solidFill>
                  <a:schemeClr val="bg1"/>
                </a:solidFill>
                <a:latin typeface="黑体" pitchFamily="49" charset="-122"/>
                <a:ea typeface="黑体" pitchFamily="49" charset="-122"/>
                <a:cs typeface="Arial" pitchFamily="34" charset="0"/>
              </a:rPr>
              <a:t>\</a:t>
            </a:r>
            <a:r>
              <a:rPr lang="zh-CN" altLang="en-US" sz="1600" dirty="0">
                <a:solidFill>
                  <a:schemeClr val="bg1"/>
                </a:solidFill>
                <a:latin typeface="黑体" pitchFamily="49" charset="-122"/>
                <a:ea typeface="黑体" pitchFamily="49" charset="-122"/>
                <a:cs typeface="Arial" pitchFamily="34" charset="0"/>
              </a:rPr>
              <a:t>人文宗教</a:t>
            </a:r>
            <a:r>
              <a:rPr lang="en-US" altLang="zh-CN" sz="1600" dirty="0">
                <a:solidFill>
                  <a:schemeClr val="bg1"/>
                </a:solidFill>
                <a:latin typeface="黑体" pitchFamily="49" charset="-122"/>
                <a:ea typeface="黑体" pitchFamily="49" charset="-122"/>
                <a:cs typeface="Arial" pitchFamily="34" charset="0"/>
              </a:rPr>
              <a:t>\</a:t>
            </a:r>
            <a:r>
              <a:rPr lang="zh-CN" altLang="en-US" sz="1600" dirty="0">
                <a:solidFill>
                  <a:schemeClr val="bg1"/>
                </a:solidFill>
                <a:latin typeface="黑体" pitchFamily="49" charset="-122"/>
                <a:ea typeface="黑体" pitchFamily="49" charset="-122"/>
                <a:cs typeface="Arial" pitchFamily="34" charset="0"/>
              </a:rPr>
              <a:t>追本溯源</a:t>
            </a:r>
            <a:r>
              <a:rPr lang="en-US" altLang="zh-CN" sz="1600" dirty="0">
                <a:solidFill>
                  <a:schemeClr val="bg1"/>
                </a:solidFill>
                <a:latin typeface="黑体" pitchFamily="49" charset="-122"/>
                <a:ea typeface="黑体" pitchFamily="49" charset="-122"/>
                <a:cs typeface="Arial" pitchFamily="34" charset="0"/>
              </a:rPr>
              <a:t>…</a:t>
            </a:r>
            <a:endParaRPr lang="en-US" sz="1600" dirty="0">
              <a:solidFill>
                <a:schemeClr val="bg1"/>
              </a:solidFill>
              <a:latin typeface="黑体" pitchFamily="49" charset="-122"/>
              <a:ea typeface="黑体" pitchFamily="49" charset="-122"/>
              <a:cs typeface="Arial" pitchFamily="34" charset="0"/>
            </a:endParaRPr>
          </a:p>
        </p:txBody>
      </p:sp>
      <p:sp>
        <p:nvSpPr>
          <p:cNvPr id="17" name="Rectangle 57"/>
          <p:cNvSpPr/>
          <p:nvPr/>
        </p:nvSpPr>
        <p:spPr>
          <a:xfrm>
            <a:off x="4713855" y="2802943"/>
            <a:ext cx="2146073" cy="914400"/>
          </a:xfrm>
          <a:prstGeom prst="rect">
            <a:avLst/>
          </a:prstGeom>
          <a:solidFill>
            <a:srgbClr val="004A8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zh-CN" altLang="en-US" sz="1600" dirty="0">
                <a:solidFill>
                  <a:schemeClr val="bg1"/>
                </a:solidFill>
                <a:latin typeface="黑体" pitchFamily="49" charset="-122"/>
                <a:ea typeface="黑体" pitchFamily="49" charset="-122"/>
                <a:cs typeface="Arial" pitchFamily="34" charset="0"/>
              </a:rPr>
              <a:t>了解世界</a:t>
            </a:r>
            <a:endParaRPr lang="en-US" altLang="zh-CN" sz="1600" dirty="0">
              <a:solidFill>
                <a:schemeClr val="bg1"/>
              </a:solidFill>
              <a:latin typeface="黑体" pitchFamily="49" charset="-122"/>
              <a:ea typeface="黑体" pitchFamily="49" charset="-122"/>
              <a:cs typeface="Arial" pitchFamily="34" charset="0"/>
            </a:endParaRPr>
          </a:p>
          <a:p>
            <a:pPr algn="ctr"/>
            <a:r>
              <a:rPr lang="zh-CN" altLang="en-US" sz="1600" dirty="0">
                <a:solidFill>
                  <a:schemeClr val="bg1"/>
                </a:solidFill>
                <a:latin typeface="黑体" pitchFamily="49" charset="-122"/>
                <a:ea typeface="黑体" pitchFamily="49" charset="-122"/>
                <a:cs typeface="Arial" pitchFamily="34" charset="0"/>
              </a:rPr>
              <a:t>理解力</a:t>
            </a:r>
            <a:endParaRPr lang="en-US" sz="1600" dirty="0">
              <a:solidFill>
                <a:schemeClr val="bg1"/>
              </a:solidFill>
              <a:latin typeface="黑体" pitchFamily="49" charset="-122"/>
              <a:ea typeface="黑体" pitchFamily="49" charset="-122"/>
              <a:cs typeface="Arial" pitchFamily="34" charset="0"/>
            </a:endParaRPr>
          </a:p>
        </p:txBody>
      </p:sp>
      <p:sp>
        <p:nvSpPr>
          <p:cNvPr id="18" name="Rectangle 56"/>
          <p:cNvSpPr/>
          <p:nvPr/>
        </p:nvSpPr>
        <p:spPr>
          <a:xfrm>
            <a:off x="3317261" y="4320143"/>
            <a:ext cx="2146073" cy="914400"/>
          </a:xfrm>
          <a:prstGeom prst="rect">
            <a:avLst/>
          </a:prstGeom>
          <a:solidFill>
            <a:srgbClr val="004A8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zh-CN" altLang="en-US" sz="1600" dirty="0">
                <a:solidFill>
                  <a:schemeClr val="bg1"/>
                </a:solidFill>
                <a:latin typeface="黑体" pitchFamily="49" charset="-122"/>
                <a:ea typeface="黑体" pitchFamily="49" charset="-122"/>
                <a:cs typeface="Arial" pitchFamily="34" charset="0"/>
              </a:rPr>
              <a:t>确认领域问题</a:t>
            </a:r>
            <a:endParaRPr lang="en-US" altLang="zh-CN" sz="1600" dirty="0">
              <a:solidFill>
                <a:schemeClr val="bg1"/>
              </a:solidFill>
              <a:latin typeface="黑体" pitchFamily="49" charset="-122"/>
              <a:ea typeface="黑体" pitchFamily="49" charset="-122"/>
              <a:cs typeface="Arial" pitchFamily="34" charset="0"/>
            </a:endParaRPr>
          </a:p>
          <a:p>
            <a:pPr algn="ctr"/>
            <a:r>
              <a:rPr lang="zh-CN" altLang="en-US" sz="1600" dirty="0">
                <a:solidFill>
                  <a:schemeClr val="bg1"/>
                </a:solidFill>
                <a:latin typeface="黑体" pitchFamily="49" charset="-122"/>
                <a:ea typeface="黑体" pitchFamily="49" charset="-122"/>
                <a:cs typeface="Arial" pitchFamily="34" charset="0"/>
              </a:rPr>
              <a:t>价值方向</a:t>
            </a:r>
            <a:endParaRPr lang="en-US" sz="1600" dirty="0">
              <a:solidFill>
                <a:schemeClr val="bg1"/>
              </a:solidFill>
              <a:latin typeface="黑体" pitchFamily="49" charset="-122"/>
              <a:ea typeface="黑体" pitchFamily="49" charset="-122"/>
              <a:cs typeface="Arial" pitchFamily="34" charset="0"/>
            </a:endParaRPr>
          </a:p>
        </p:txBody>
      </p:sp>
      <p:sp>
        <p:nvSpPr>
          <p:cNvPr id="19" name="Rectangle 57"/>
          <p:cNvSpPr/>
          <p:nvPr/>
        </p:nvSpPr>
        <p:spPr>
          <a:xfrm>
            <a:off x="6422127" y="4320143"/>
            <a:ext cx="2146073" cy="914400"/>
          </a:xfrm>
          <a:prstGeom prst="rect">
            <a:avLst/>
          </a:prstGeom>
          <a:solidFill>
            <a:srgbClr val="004A8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zh-CN" altLang="en-US" sz="1600" dirty="0">
                <a:solidFill>
                  <a:schemeClr val="bg1"/>
                </a:solidFill>
                <a:latin typeface="黑体" pitchFamily="49" charset="-122"/>
                <a:ea typeface="黑体" pitchFamily="49" charset="-122"/>
                <a:cs typeface="Arial" pitchFamily="34" charset="0"/>
              </a:rPr>
              <a:t>找关键主干</a:t>
            </a:r>
            <a:endParaRPr lang="en-US" altLang="zh-CN" sz="1600" dirty="0">
              <a:solidFill>
                <a:schemeClr val="bg1"/>
              </a:solidFill>
              <a:latin typeface="黑体" pitchFamily="49" charset="-122"/>
              <a:ea typeface="黑体" pitchFamily="49" charset="-122"/>
              <a:cs typeface="Arial" pitchFamily="34" charset="0"/>
            </a:endParaRPr>
          </a:p>
          <a:p>
            <a:pPr algn="ctr"/>
            <a:r>
              <a:rPr lang="zh-CN" altLang="en-US" sz="1600" dirty="0">
                <a:solidFill>
                  <a:schemeClr val="bg1"/>
                </a:solidFill>
                <a:latin typeface="黑体" pitchFamily="49" charset="-122"/>
                <a:ea typeface="黑体" pitchFamily="49" charset="-122"/>
                <a:cs typeface="Arial" pitchFamily="34" charset="0"/>
              </a:rPr>
              <a:t>展开和延伸实现价值</a:t>
            </a:r>
            <a:endParaRPr lang="en-US" sz="1600" dirty="0">
              <a:solidFill>
                <a:schemeClr val="bg1"/>
              </a:solidFill>
              <a:latin typeface="黑体" pitchFamily="49" charset="-122"/>
              <a:ea typeface="黑体" pitchFamily="49" charset="-122"/>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video"/>
          <p:cNvSpPr txBox="1"/>
          <p:nvPr/>
        </p:nvSpPr>
        <p:spPr>
          <a:xfrm>
            <a:off x="6527089" y="3492435"/>
            <a:ext cx="724557" cy="359073"/>
          </a:xfrm>
          <a:prstGeom prst="rect">
            <a:avLst/>
          </a:prstGeom>
          <a:ln w="12700">
            <a:miter lim="400000"/>
          </a:ln>
        </p:spPr>
        <p:txBody>
          <a:bodyPr wrap="none" lIns="25400" tIns="25400" rIns="25400" bIns="25400" anchor="ctr">
            <a:spAutoFit/>
          </a:bodyPr>
          <a:lstStyle>
            <a:lvl1pPr>
              <a:defRPr sz="3000">
                <a:solidFill>
                  <a:srgbClr val="DCDEE0"/>
                </a:solidFill>
                <a:latin typeface="Alibaba Sans"/>
                <a:ea typeface="Alibaba Sans"/>
                <a:cs typeface="Alibaba Sans"/>
                <a:sym typeface="Alibaba Sans"/>
              </a:defRPr>
            </a:lvl1pPr>
          </a:lstStyle>
          <a:p>
            <a:r>
              <a:rPr sz="2000" dirty="0">
                <a:solidFill>
                  <a:schemeClr val="tx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video</a:t>
            </a:r>
          </a:p>
        </p:txBody>
      </p:sp>
      <p:grpSp>
        <p:nvGrpSpPr>
          <p:cNvPr id="6" name="组合 5"/>
          <p:cNvGrpSpPr/>
          <p:nvPr/>
        </p:nvGrpSpPr>
        <p:grpSpPr>
          <a:xfrm>
            <a:off x="482600" y="144780"/>
            <a:ext cx="3307080" cy="613410"/>
            <a:chOff x="760" y="228"/>
            <a:chExt cx="5208" cy="966"/>
          </a:xfrm>
        </p:grpSpPr>
        <p:pic>
          <p:nvPicPr>
            <p:cNvPr id="2" name="图片 1" descr="2019云栖大会KV-_画板 4"/>
            <p:cNvPicPr>
              <a:picLocks noChangeAspect="1"/>
            </p:cNvPicPr>
            <p:nvPr/>
          </p:nvPicPr>
          <p:blipFill>
            <a:blip r:embed="rId2" cstate="print"/>
            <a:srcRect l="22395" t="22588" r="19811" b="27676"/>
            <a:stretch>
              <a:fillRect/>
            </a:stretch>
          </p:blipFill>
          <p:spPr>
            <a:xfrm>
              <a:off x="3972" y="228"/>
              <a:ext cx="1997" cy="966"/>
            </a:xfrm>
            <a:prstGeom prst="rect">
              <a:avLst/>
            </a:prstGeom>
          </p:spPr>
        </p:pic>
        <p:pic>
          <p:nvPicPr>
            <p:cNvPr id="3" name="图片 2" descr="2019云栖大会KV-190_画板 4"/>
            <p:cNvPicPr>
              <a:picLocks noChangeAspect="1"/>
            </p:cNvPicPr>
            <p:nvPr/>
          </p:nvPicPr>
          <p:blipFill>
            <a:blip r:embed="rId3" cstate="print"/>
            <a:srcRect l="22765" t="34542" r="24299" b="43878"/>
            <a:stretch>
              <a:fillRect/>
            </a:stretch>
          </p:blipFill>
          <p:spPr>
            <a:xfrm>
              <a:off x="760" y="374"/>
              <a:ext cx="3179" cy="729"/>
            </a:xfrm>
            <a:prstGeom prst="rect">
              <a:avLst/>
            </a:prstGeom>
          </p:spPr>
        </p:pic>
        <p:cxnSp>
          <p:nvCxnSpPr>
            <p:cNvPr id="5" name="直接连接符 4"/>
            <p:cNvCxnSpPr/>
            <p:nvPr/>
          </p:nvCxnSpPr>
          <p:spPr>
            <a:xfrm>
              <a:off x="3948" y="400"/>
              <a:ext cx="0" cy="602"/>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8" name="例:云上驱动新未来"/>
          <p:cNvSpPr txBox="1"/>
          <p:nvPr/>
        </p:nvSpPr>
        <p:spPr>
          <a:xfrm>
            <a:off x="1040524" y="1174396"/>
            <a:ext cx="10231821" cy="796293"/>
          </a:xfrm>
          <a:prstGeom prst="rect">
            <a:avLst/>
          </a:prstGeom>
          <a:ln w="12700">
            <a:miter lim="400000"/>
          </a:ln>
        </p:spPr>
        <p:txBody>
          <a:bodyPr lIns="11289" tIns="11289" rIns="11289" bIns="11289"/>
          <a:lstStyle>
            <a:lvl1pPr defTabSz="366395">
              <a:defRPr sz="8000">
                <a:solidFill>
                  <a:srgbClr val="53585F"/>
                </a:solidFill>
                <a:latin typeface="Alibaba-PuHuiTi-M"/>
                <a:ea typeface="Alibaba-PuHuiTi-M"/>
                <a:cs typeface="Alibaba-PuHuiTi-M"/>
                <a:sym typeface="Alibaba-PuHuiTi-M"/>
              </a:defRPr>
            </a:lvl1pPr>
          </a:lstStyle>
          <a:p>
            <a:r>
              <a:rPr lang="zh-CN" altLang="en-US" sz="4000" dirty="0">
                <a:solidFill>
                  <a:srgbClr val="1E8BE1"/>
                </a:solidFill>
                <a:latin typeface="阿里巴巴普惠体" panose="00020600040101010101" charset="-122"/>
                <a:ea typeface="阿里巴巴普惠体" panose="00020600040101010101" charset="-122"/>
              </a:rPr>
              <a:t>实施阶段</a:t>
            </a:r>
            <a:r>
              <a:rPr lang="en-US" altLang="zh-CN" sz="4000" dirty="0">
                <a:solidFill>
                  <a:srgbClr val="1E8BE1"/>
                </a:solidFill>
                <a:latin typeface="阿里巴巴普惠体" panose="00020600040101010101" charset="-122"/>
                <a:ea typeface="阿里巴巴普惠体" panose="00020600040101010101" charset="-122"/>
              </a:rPr>
              <a:t>—</a:t>
            </a:r>
            <a:r>
              <a:rPr lang="zh-CN" altLang="en-US" sz="4000" dirty="0">
                <a:solidFill>
                  <a:srgbClr val="1E8BE1"/>
                </a:solidFill>
                <a:latin typeface="阿里巴巴普惠体" panose="00020600040101010101" charset="-122"/>
                <a:ea typeface="阿里巴巴普惠体" panose="00020600040101010101" charset="-122"/>
              </a:rPr>
              <a:t>打透一个领域，做映射</a:t>
            </a:r>
          </a:p>
          <a:p>
            <a:endParaRPr lang="zh-CN" altLang="en-US" sz="4000" dirty="0">
              <a:solidFill>
                <a:srgbClr val="1E8BE1"/>
              </a:solidFill>
              <a:latin typeface="阿里巴巴普惠体" panose="00020600040101010101" charset="-122"/>
              <a:ea typeface="阿里巴巴普惠体" panose="00020600040101010101" charset="-122"/>
            </a:endParaRPr>
          </a:p>
          <a:p>
            <a:endParaRPr lang="zh-CN" altLang="en-US" sz="4000" dirty="0">
              <a:solidFill>
                <a:srgbClr val="1E8BE1"/>
              </a:solidFill>
              <a:latin typeface="阿里巴巴普惠体" panose="00020600040101010101" charset="-122"/>
              <a:ea typeface="阿里巴巴普惠体" panose="00020600040101010101" charset="-122"/>
            </a:endParaRPr>
          </a:p>
        </p:txBody>
      </p:sp>
      <p:sp>
        <p:nvSpPr>
          <p:cNvPr id="9" name="矩形"/>
          <p:cNvSpPr/>
          <p:nvPr/>
        </p:nvSpPr>
        <p:spPr>
          <a:xfrm rot="16200000">
            <a:off x="2135356" y="4949910"/>
            <a:ext cx="71371" cy="1635656"/>
          </a:xfrm>
          <a:prstGeom prst="rect">
            <a:avLst/>
          </a:prstGeom>
          <a:gradFill>
            <a:gsLst>
              <a:gs pos="0">
                <a:srgbClr val="255AB3"/>
              </a:gs>
              <a:gs pos="22000">
                <a:srgbClr val="16A5DA"/>
              </a:gs>
              <a:gs pos="69000">
                <a:srgbClr val="3C1AFC"/>
              </a:gs>
              <a:gs pos="100000">
                <a:srgbClr val="6D2FA6"/>
              </a:gs>
            </a:gsLst>
            <a:lin ang="5400000" scaled="1"/>
          </a:gradFill>
          <a:ln w="12700">
            <a:noFill/>
            <a:miter lim="400000"/>
          </a:ln>
        </p:spPr>
        <p:txBody>
          <a:bodyPr lIns="15099" tIns="15099" rIns="15099" bIns="15099" anchor="ctr"/>
          <a:lstStyle/>
          <a:p>
            <a:pPr defTabSz="245110">
              <a:defRPr sz="1600">
                <a:solidFill>
                  <a:srgbClr val="FFFFFF"/>
                </a:solidFill>
                <a:latin typeface="Roboto Regular"/>
                <a:ea typeface="Roboto Regular"/>
                <a:cs typeface="Roboto Regular"/>
                <a:sym typeface="Roboto Regular"/>
              </a:defRPr>
            </a:pPr>
            <a:endParaRPr sz="800">
              <a:solidFill>
                <a:schemeClr val="bg1"/>
              </a:solidFill>
              <a:latin typeface="阿里巴巴普惠体" panose="00020600040101010101" charset="-122"/>
              <a:ea typeface="阿里巴巴普惠体" panose="00020600040101010101" charset="-122"/>
            </a:endParaRPr>
          </a:p>
        </p:txBody>
      </p:sp>
      <p:sp>
        <p:nvSpPr>
          <p:cNvPr id="10" name="矩形"/>
          <p:cNvSpPr/>
          <p:nvPr/>
        </p:nvSpPr>
        <p:spPr>
          <a:xfrm rot="16200000">
            <a:off x="4748080" y="3768560"/>
            <a:ext cx="45719" cy="2113330"/>
          </a:xfrm>
          <a:prstGeom prst="rect">
            <a:avLst/>
          </a:prstGeom>
          <a:gradFill>
            <a:gsLst>
              <a:gs pos="0">
                <a:srgbClr val="255AB3"/>
              </a:gs>
              <a:gs pos="22000">
                <a:srgbClr val="16A5DA"/>
              </a:gs>
              <a:gs pos="69000">
                <a:srgbClr val="3C1AFC"/>
              </a:gs>
              <a:gs pos="100000">
                <a:srgbClr val="6D2FA6"/>
              </a:gs>
            </a:gsLst>
            <a:lin ang="5400000" scaled="1"/>
          </a:gradFill>
          <a:ln w="12700">
            <a:noFill/>
            <a:miter lim="400000"/>
          </a:ln>
        </p:spPr>
        <p:txBody>
          <a:bodyPr lIns="15099" tIns="15099" rIns="15099" bIns="15099" anchor="ctr"/>
          <a:lstStyle/>
          <a:p>
            <a:pPr defTabSz="245110">
              <a:defRPr sz="1600">
                <a:solidFill>
                  <a:srgbClr val="FFFFFF"/>
                </a:solidFill>
                <a:latin typeface="Roboto Regular"/>
                <a:ea typeface="Roboto Regular"/>
                <a:cs typeface="Roboto Regular"/>
                <a:sym typeface="Roboto Regular"/>
              </a:defRPr>
            </a:pPr>
            <a:endParaRPr sz="800">
              <a:solidFill>
                <a:schemeClr val="bg1"/>
              </a:solidFill>
              <a:latin typeface="阿里巴巴普惠体" panose="00020600040101010101" charset="-122"/>
              <a:ea typeface="阿里巴巴普惠体" panose="00020600040101010101" charset="-122"/>
            </a:endParaRPr>
          </a:p>
        </p:txBody>
      </p:sp>
      <p:sp>
        <p:nvSpPr>
          <p:cNvPr id="11" name="矩形"/>
          <p:cNvSpPr/>
          <p:nvPr/>
        </p:nvSpPr>
        <p:spPr>
          <a:xfrm rot="16200000">
            <a:off x="6837007" y="2936869"/>
            <a:ext cx="85026" cy="1362701"/>
          </a:xfrm>
          <a:prstGeom prst="rect">
            <a:avLst/>
          </a:prstGeom>
          <a:gradFill>
            <a:gsLst>
              <a:gs pos="0">
                <a:srgbClr val="255AB3"/>
              </a:gs>
              <a:gs pos="22000">
                <a:srgbClr val="16A5DA"/>
              </a:gs>
              <a:gs pos="69000">
                <a:srgbClr val="3C1AFC"/>
              </a:gs>
              <a:gs pos="100000">
                <a:srgbClr val="6D2FA6"/>
              </a:gs>
            </a:gsLst>
            <a:lin ang="5400000" scaled="1"/>
          </a:gradFill>
          <a:ln w="12700">
            <a:noFill/>
            <a:miter lim="400000"/>
          </a:ln>
        </p:spPr>
        <p:txBody>
          <a:bodyPr lIns="15099" tIns="15099" rIns="15099" bIns="15099" anchor="ctr"/>
          <a:lstStyle/>
          <a:p>
            <a:pPr defTabSz="245110">
              <a:defRPr sz="1600">
                <a:solidFill>
                  <a:srgbClr val="FFFFFF"/>
                </a:solidFill>
                <a:latin typeface="Roboto Regular"/>
                <a:ea typeface="Roboto Regular"/>
                <a:cs typeface="Roboto Regular"/>
                <a:sym typeface="Roboto Regular"/>
              </a:defRPr>
            </a:pPr>
            <a:endParaRPr sz="800">
              <a:solidFill>
                <a:schemeClr val="bg1"/>
              </a:solidFill>
              <a:latin typeface="阿里巴巴普惠体" panose="00020600040101010101" charset="-122"/>
              <a:ea typeface="阿里巴巴普惠体" panose="00020600040101010101" charset="-122"/>
            </a:endParaRPr>
          </a:p>
        </p:txBody>
      </p:sp>
      <p:sp>
        <p:nvSpPr>
          <p:cNvPr id="12" name="矩形"/>
          <p:cNvSpPr/>
          <p:nvPr/>
        </p:nvSpPr>
        <p:spPr>
          <a:xfrm rot="16200000">
            <a:off x="9354199" y="2137655"/>
            <a:ext cx="45719" cy="1444590"/>
          </a:xfrm>
          <a:prstGeom prst="rect">
            <a:avLst/>
          </a:prstGeom>
          <a:gradFill>
            <a:gsLst>
              <a:gs pos="0">
                <a:srgbClr val="255AB3"/>
              </a:gs>
              <a:gs pos="22000">
                <a:srgbClr val="16A5DA"/>
              </a:gs>
              <a:gs pos="69000">
                <a:srgbClr val="3C1AFC"/>
              </a:gs>
              <a:gs pos="100000">
                <a:srgbClr val="6D2FA6"/>
              </a:gs>
            </a:gsLst>
            <a:lin ang="5400000" scaled="1"/>
          </a:gradFill>
          <a:ln w="12700">
            <a:noFill/>
            <a:miter lim="400000"/>
          </a:ln>
        </p:spPr>
        <p:txBody>
          <a:bodyPr lIns="15099" tIns="15099" rIns="15099" bIns="15099" anchor="ctr"/>
          <a:lstStyle/>
          <a:p>
            <a:pPr defTabSz="245110">
              <a:defRPr sz="1600">
                <a:solidFill>
                  <a:srgbClr val="FFFFFF"/>
                </a:solidFill>
                <a:latin typeface="Roboto Regular"/>
                <a:ea typeface="Roboto Regular"/>
                <a:cs typeface="Roboto Regular"/>
                <a:sym typeface="Roboto Regular"/>
              </a:defRPr>
            </a:pPr>
            <a:endParaRPr sz="800">
              <a:solidFill>
                <a:schemeClr val="bg1"/>
              </a:solidFill>
              <a:latin typeface="阿里巴巴普惠体" panose="00020600040101010101" charset="-122"/>
              <a:ea typeface="阿里巴巴普惠体" panose="00020600040101010101" charset="-122"/>
            </a:endParaRPr>
          </a:p>
        </p:txBody>
      </p:sp>
      <p:sp>
        <p:nvSpPr>
          <p:cNvPr id="13" name="文本框 1"/>
          <p:cNvSpPr txBox="1"/>
          <p:nvPr/>
        </p:nvSpPr>
        <p:spPr>
          <a:xfrm>
            <a:off x="1365461" y="5263893"/>
            <a:ext cx="2101082" cy="727118"/>
          </a:xfrm>
          <a:prstGeom prst="rect">
            <a:avLst/>
          </a:prstGeom>
          <a:ln w="12700">
            <a:miter lim="400000"/>
          </a:ln>
        </p:spPr>
        <p:txBody>
          <a:bodyPr wrap="square" lIns="24763" tIns="24763" rIns="24763" bIns="24763" anchor="ctr">
            <a:spAutoFit/>
          </a:bodyPr>
          <a:lstStyle>
            <a:lvl1pPr algn="l" defTabSz="490220">
              <a:lnSpc>
                <a:spcPct val="110000"/>
              </a:lnSpc>
              <a:defRPr sz="6000">
                <a:solidFill>
                  <a:srgbClr val="53585F"/>
                </a:solidFill>
                <a:latin typeface="Alibaba Sans Heavy"/>
                <a:ea typeface="Alibaba Sans Heavy"/>
                <a:cs typeface="Alibaba Sans Heavy"/>
                <a:sym typeface="Alibaba Sans Heavy"/>
              </a:defRPr>
            </a:lvl1pPr>
          </a:lstStyle>
          <a:p>
            <a:r>
              <a:rPr lang="en-US" sz="2000" dirty="0">
                <a:solidFill>
                  <a:schemeClr val="bg1"/>
                </a:solidFill>
                <a:latin typeface="阿里巴巴普惠体" panose="00020600040101010101" charset="-122"/>
                <a:ea typeface="阿里巴巴普惠体" panose="00020600040101010101" charset="-122"/>
              </a:rPr>
              <a:t>01 </a:t>
            </a:r>
            <a:r>
              <a:rPr lang="zh-CN" altLang="en-US" sz="2000" dirty="0">
                <a:solidFill>
                  <a:schemeClr val="bg1"/>
                </a:solidFill>
                <a:latin typeface="阿里巴巴普惠体" panose="00020600040101010101" charset="-122"/>
                <a:ea typeface="阿里巴巴普惠体" panose="00020600040101010101" charset="-122"/>
              </a:rPr>
              <a:t>建立全景图</a:t>
            </a:r>
          </a:p>
          <a:p>
            <a:endParaRPr lang="en-US" sz="2000" dirty="0">
              <a:solidFill>
                <a:schemeClr val="bg1"/>
              </a:solidFill>
              <a:latin typeface="阿里巴巴普惠体" panose="00020600040101010101" charset="-122"/>
              <a:ea typeface="阿里巴巴普惠体" panose="00020600040101010101" charset="-122"/>
            </a:endParaRPr>
          </a:p>
        </p:txBody>
      </p:sp>
      <p:sp>
        <p:nvSpPr>
          <p:cNvPr id="14" name="IT基础设施云化"/>
          <p:cNvSpPr txBox="1"/>
          <p:nvPr/>
        </p:nvSpPr>
        <p:spPr>
          <a:xfrm>
            <a:off x="1338165" y="5782401"/>
            <a:ext cx="2210264" cy="305497"/>
          </a:xfrm>
          <a:prstGeom prst="rect">
            <a:avLst/>
          </a:prstGeom>
          <a:ln w="12700">
            <a:miter lim="400000"/>
          </a:ln>
        </p:spPr>
        <p:txBody>
          <a:bodyPr wrap="square" lIns="14111" tIns="14111" rIns="14111" bIns="14111">
            <a:spAutoFit/>
          </a:bodyPr>
          <a:lstStyle>
            <a:lvl1pPr algn="l" defTabSz="458470">
              <a:defRPr>
                <a:solidFill>
                  <a:srgbClr val="53585F"/>
                </a:solidFill>
                <a:latin typeface="AlibabaPuHuiTi-Medium"/>
                <a:ea typeface="AlibabaPuHuiTi-Medium"/>
                <a:cs typeface="AlibabaPuHuiTi-Medium"/>
                <a:sym typeface="AlibabaPuHuiTi-Medium"/>
              </a:defRPr>
            </a:lvl1pPr>
          </a:lstStyle>
          <a:p>
            <a:endParaRPr dirty="0">
              <a:solidFill>
                <a:schemeClr val="bg1"/>
              </a:solidFill>
              <a:latin typeface="阿里巴巴普惠体" panose="00020600040101010101" charset="-122"/>
              <a:ea typeface="阿里巴巴普惠体" panose="00020600040101010101" charset="-122"/>
            </a:endParaRPr>
          </a:p>
        </p:txBody>
      </p:sp>
      <p:sp>
        <p:nvSpPr>
          <p:cNvPr id="15" name="文本框 1"/>
          <p:cNvSpPr txBox="1"/>
          <p:nvPr/>
        </p:nvSpPr>
        <p:spPr>
          <a:xfrm>
            <a:off x="3674208" y="4406364"/>
            <a:ext cx="3054150" cy="727118"/>
          </a:xfrm>
          <a:prstGeom prst="rect">
            <a:avLst/>
          </a:prstGeom>
          <a:ln w="12700">
            <a:miter lim="400000"/>
          </a:ln>
        </p:spPr>
        <p:txBody>
          <a:bodyPr wrap="square" lIns="24763" tIns="24763" rIns="24763" bIns="24763" anchor="ctr">
            <a:spAutoFit/>
          </a:bodyPr>
          <a:lstStyle>
            <a:lvl1pPr algn="l" defTabSz="490220">
              <a:lnSpc>
                <a:spcPct val="110000"/>
              </a:lnSpc>
              <a:defRPr sz="6000">
                <a:solidFill>
                  <a:srgbClr val="53585F"/>
                </a:solidFill>
                <a:latin typeface="Alibaba Sans Heavy"/>
                <a:ea typeface="Alibaba Sans Heavy"/>
                <a:cs typeface="Alibaba Sans Heavy"/>
                <a:sym typeface="Alibaba Sans Heavy"/>
              </a:defRPr>
            </a:lvl1pPr>
          </a:lstStyle>
          <a:p>
            <a:r>
              <a:rPr lang="en-US" sz="2000" dirty="0">
                <a:solidFill>
                  <a:schemeClr val="bg1"/>
                </a:solidFill>
                <a:latin typeface="阿里巴巴普惠体" panose="00020600040101010101" charset="-122"/>
                <a:ea typeface="阿里巴巴普惠体" panose="00020600040101010101" charset="-122"/>
              </a:rPr>
              <a:t>0</a:t>
            </a:r>
            <a:r>
              <a:rPr lang="en-US" altLang="zh-CN" sz="2000" dirty="0">
                <a:solidFill>
                  <a:schemeClr val="bg1"/>
                </a:solidFill>
                <a:latin typeface="阿里巴巴普惠体" panose="00020600040101010101" charset="-122"/>
                <a:ea typeface="阿里巴巴普惠体" panose="00020600040101010101" charset="-122"/>
              </a:rPr>
              <a:t>2 </a:t>
            </a:r>
            <a:r>
              <a:rPr lang="zh-CN" altLang="en-US" sz="2000" dirty="0">
                <a:solidFill>
                  <a:schemeClr val="bg1"/>
                </a:solidFill>
                <a:latin typeface="阿里巴巴普惠体" panose="00020600040101010101" charset="-122"/>
                <a:ea typeface="阿里巴巴普惠体" panose="00020600040101010101" charset="-122"/>
              </a:rPr>
              <a:t>紧扣知识价值链</a:t>
            </a:r>
          </a:p>
          <a:p>
            <a:endParaRPr lang="en-US" sz="2000" dirty="0">
              <a:solidFill>
                <a:schemeClr val="bg1"/>
              </a:solidFill>
              <a:latin typeface="阿里巴巴普惠体" panose="00020600040101010101" charset="-122"/>
              <a:ea typeface="阿里巴巴普惠体" panose="00020600040101010101" charset="-122"/>
            </a:endParaRPr>
          </a:p>
        </p:txBody>
      </p:sp>
      <p:sp>
        <p:nvSpPr>
          <p:cNvPr id="17" name="文本框 1"/>
          <p:cNvSpPr txBox="1"/>
          <p:nvPr/>
        </p:nvSpPr>
        <p:spPr>
          <a:xfrm>
            <a:off x="6269558" y="3193992"/>
            <a:ext cx="3054150" cy="727118"/>
          </a:xfrm>
          <a:prstGeom prst="rect">
            <a:avLst/>
          </a:prstGeom>
          <a:ln w="12700">
            <a:miter lim="400000"/>
          </a:ln>
        </p:spPr>
        <p:txBody>
          <a:bodyPr wrap="square" lIns="24763" tIns="24763" rIns="24763" bIns="24763" anchor="ctr">
            <a:spAutoFit/>
          </a:bodyPr>
          <a:lstStyle>
            <a:lvl1pPr algn="l" defTabSz="490220">
              <a:lnSpc>
                <a:spcPct val="110000"/>
              </a:lnSpc>
              <a:defRPr sz="6000">
                <a:solidFill>
                  <a:srgbClr val="53585F"/>
                </a:solidFill>
                <a:latin typeface="Alibaba Sans Heavy"/>
                <a:ea typeface="Alibaba Sans Heavy"/>
                <a:cs typeface="Alibaba Sans Heavy"/>
                <a:sym typeface="Alibaba Sans Heavy"/>
              </a:defRPr>
            </a:lvl1pPr>
          </a:lstStyle>
          <a:p>
            <a:r>
              <a:rPr lang="en-US" sz="2000" dirty="0">
                <a:solidFill>
                  <a:schemeClr val="bg1"/>
                </a:solidFill>
                <a:latin typeface="阿里巴巴普惠体" panose="00020600040101010101" charset="-122"/>
                <a:ea typeface="阿里巴巴普惠体" panose="00020600040101010101" charset="-122"/>
              </a:rPr>
              <a:t>0</a:t>
            </a:r>
            <a:r>
              <a:rPr lang="en-US" altLang="zh-CN" sz="2000" dirty="0">
                <a:solidFill>
                  <a:schemeClr val="bg1"/>
                </a:solidFill>
                <a:latin typeface="阿里巴巴普惠体" panose="00020600040101010101" charset="-122"/>
                <a:ea typeface="阿里巴巴普惠体" panose="00020600040101010101" charset="-122"/>
              </a:rPr>
              <a:t>3  </a:t>
            </a:r>
            <a:r>
              <a:rPr lang="zh-CN" altLang="en-US" sz="2000" dirty="0">
                <a:solidFill>
                  <a:schemeClr val="bg1"/>
                </a:solidFill>
                <a:latin typeface="阿里巴巴普惠体" panose="00020600040101010101" charset="-122"/>
                <a:ea typeface="阿里巴巴普惠体" panose="00020600040101010101" charset="-122"/>
              </a:rPr>
              <a:t>抓关键</a:t>
            </a:r>
          </a:p>
          <a:p>
            <a:endParaRPr lang="en-US" sz="2000" dirty="0">
              <a:solidFill>
                <a:schemeClr val="bg1"/>
              </a:solidFill>
              <a:latin typeface="阿里巴巴普惠体" panose="00020600040101010101" charset="-122"/>
              <a:ea typeface="阿里巴巴普惠体" panose="00020600040101010101" charset="-122"/>
            </a:endParaRPr>
          </a:p>
        </p:txBody>
      </p:sp>
      <p:sp>
        <p:nvSpPr>
          <p:cNvPr id="18" name="文本框 1"/>
          <p:cNvSpPr txBox="1"/>
          <p:nvPr/>
        </p:nvSpPr>
        <p:spPr>
          <a:xfrm>
            <a:off x="8685206" y="2388771"/>
            <a:ext cx="2164770" cy="1065672"/>
          </a:xfrm>
          <a:prstGeom prst="rect">
            <a:avLst/>
          </a:prstGeom>
          <a:ln w="12700">
            <a:miter lim="400000"/>
          </a:ln>
        </p:spPr>
        <p:txBody>
          <a:bodyPr wrap="square" lIns="24763" tIns="24763" rIns="24763" bIns="24763" anchor="ctr">
            <a:spAutoFit/>
          </a:bodyPr>
          <a:lstStyle>
            <a:lvl1pPr algn="l" defTabSz="490220">
              <a:lnSpc>
                <a:spcPct val="110000"/>
              </a:lnSpc>
              <a:defRPr sz="6000">
                <a:solidFill>
                  <a:srgbClr val="53585F"/>
                </a:solidFill>
                <a:latin typeface="Alibaba Sans Heavy"/>
                <a:ea typeface="Alibaba Sans Heavy"/>
                <a:cs typeface="Alibaba Sans Heavy"/>
                <a:sym typeface="Alibaba Sans Heavy"/>
              </a:defRPr>
            </a:lvl1pPr>
          </a:lstStyle>
          <a:p>
            <a:r>
              <a:rPr lang="en-US" sz="2000" dirty="0">
                <a:solidFill>
                  <a:schemeClr val="bg1"/>
                </a:solidFill>
                <a:latin typeface="阿里巴巴普惠体" panose="00020600040101010101" charset="-122"/>
                <a:ea typeface="阿里巴巴普惠体" panose="00020600040101010101" charset="-122"/>
              </a:rPr>
              <a:t>0</a:t>
            </a:r>
            <a:r>
              <a:rPr lang="en-US" altLang="zh-CN" sz="2000" dirty="0">
                <a:solidFill>
                  <a:schemeClr val="bg1"/>
                </a:solidFill>
                <a:latin typeface="阿里巴巴普惠体" panose="00020600040101010101" charset="-122"/>
                <a:ea typeface="阿里巴巴普惠体" panose="00020600040101010101" charset="-122"/>
              </a:rPr>
              <a:t>4</a:t>
            </a:r>
            <a:r>
              <a:rPr lang="zh-CN" altLang="en-US" sz="2000" dirty="0">
                <a:solidFill>
                  <a:schemeClr val="bg1"/>
                </a:solidFill>
                <a:latin typeface="阿里巴巴普惠体" panose="00020600040101010101" charset="-122"/>
                <a:ea typeface="阿里巴巴普惠体" panose="00020600040101010101" charset="-122"/>
              </a:rPr>
              <a:t>善用工具</a:t>
            </a:r>
          </a:p>
          <a:p>
            <a:endParaRPr lang="zh-CN" altLang="en-US" sz="2000" dirty="0">
              <a:solidFill>
                <a:schemeClr val="bg1"/>
              </a:solidFill>
              <a:latin typeface="阿里巴巴普惠体" panose="00020600040101010101" charset="-122"/>
              <a:ea typeface="阿里巴巴普惠体" panose="00020600040101010101" charset="-122"/>
            </a:endParaRPr>
          </a:p>
          <a:p>
            <a:endParaRPr lang="en-US" sz="2000" dirty="0">
              <a:solidFill>
                <a:schemeClr val="bg1"/>
              </a:solidFill>
              <a:latin typeface="阿里巴巴普惠体" panose="00020600040101010101" charset="-122"/>
              <a:ea typeface="阿里巴巴普惠体" panose="00020600040101010101" charset="-122"/>
            </a:endParaRPr>
          </a:p>
        </p:txBody>
      </p:sp>
      <p:sp>
        <p:nvSpPr>
          <p:cNvPr id="19" name="矩形"/>
          <p:cNvSpPr/>
          <p:nvPr/>
        </p:nvSpPr>
        <p:spPr>
          <a:xfrm rot="16200000">
            <a:off x="4748081" y="3754912"/>
            <a:ext cx="45719" cy="2113330"/>
          </a:xfrm>
          <a:prstGeom prst="rect">
            <a:avLst/>
          </a:prstGeom>
          <a:gradFill>
            <a:gsLst>
              <a:gs pos="0">
                <a:srgbClr val="255AB3"/>
              </a:gs>
              <a:gs pos="22000">
                <a:srgbClr val="16A5DA"/>
              </a:gs>
              <a:gs pos="69000">
                <a:srgbClr val="3C1AFC"/>
              </a:gs>
              <a:gs pos="100000">
                <a:srgbClr val="6D2FA6"/>
              </a:gs>
            </a:gsLst>
            <a:lin ang="5400000" scaled="1"/>
          </a:gradFill>
          <a:ln w="12700">
            <a:noFill/>
            <a:miter lim="400000"/>
          </a:ln>
        </p:spPr>
        <p:txBody>
          <a:bodyPr lIns="15099" tIns="15099" rIns="15099" bIns="15099" anchor="ctr"/>
          <a:lstStyle/>
          <a:p>
            <a:pPr defTabSz="245110">
              <a:defRPr sz="1600">
                <a:solidFill>
                  <a:srgbClr val="FFFFFF"/>
                </a:solidFill>
                <a:latin typeface="Roboto Regular"/>
                <a:ea typeface="Roboto Regular"/>
                <a:cs typeface="Roboto Regular"/>
                <a:sym typeface="Roboto Regular"/>
              </a:defRPr>
            </a:pPr>
            <a:endParaRPr sz="800">
              <a:solidFill>
                <a:schemeClr val="bg1"/>
              </a:solidFill>
              <a:latin typeface="阿里巴巴普惠体" panose="00020600040101010101" charset="-122"/>
              <a:ea typeface="阿里巴巴普惠体" panose="00020600040101010101" charset="-122"/>
            </a:endParaRPr>
          </a:p>
        </p:txBody>
      </p:sp>
      <p:sp>
        <p:nvSpPr>
          <p:cNvPr id="20" name="文本框 1"/>
          <p:cNvSpPr txBox="1"/>
          <p:nvPr/>
        </p:nvSpPr>
        <p:spPr>
          <a:xfrm>
            <a:off x="1365462" y="5250245"/>
            <a:ext cx="2101082" cy="727118"/>
          </a:xfrm>
          <a:prstGeom prst="rect">
            <a:avLst/>
          </a:prstGeom>
          <a:ln w="12700">
            <a:miter lim="400000"/>
          </a:ln>
        </p:spPr>
        <p:txBody>
          <a:bodyPr wrap="square" lIns="24763" tIns="24763" rIns="24763" bIns="24763" anchor="ctr">
            <a:spAutoFit/>
          </a:bodyPr>
          <a:lstStyle>
            <a:lvl1pPr algn="l" defTabSz="490220">
              <a:lnSpc>
                <a:spcPct val="110000"/>
              </a:lnSpc>
              <a:defRPr sz="6000">
                <a:solidFill>
                  <a:srgbClr val="53585F"/>
                </a:solidFill>
                <a:latin typeface="Alibaba Sans Heavy"/>
                <a:ea typeface="Alibaba Sans Heavy"/>
                <a:cs typeface="Alibaba Sans Heavy"/>
                <a:sym typeface="Alibaba Sans Heavy"/>
              </a:defRPr>
            </a:lvl1pPr>
          </a:lstStyle>
          <a:p>
            <a:r>
              <a:rPr lang="en-US" sz="2000" dirty="0">
                <a:solidFill>
                  <a:schemeClr val="bg1"/>
                </a:solidFill>
                <a:latin typeface="阿里巴巴普惠体" panose="00020600040101010101" charset="-122"/>
                <a:ea typeface="阿里巴巴普惠体" panose="00020600040101010101" charset="-122"/>
              </a:rPr>
              <a:t>01 </a:t>
            </a:r>
            <a:r>
              <a:rPr lang="zh-CN" altLang="en-US" sz="2000" dirty="0">
                <a:solidFill>
                  <a:schemeClr val="bg1"/>
                </a:solidFill>
                <a:latin typeface="阿里巴巴普惠体" panose="00020600040101010101" charset="-122"/>
                <a:ea typeface="阿里巴巴普惠体" panose="00020600040101010101" charset="-122"/>
              </a:rPr>
              <a:t>建立全景图</a:t>
            </a:r>
          </a:p>
          <a:p>
            <a:endParaRPr lang="en-US" sz="2000" dirty="0">
              <a:solidFill>
                <a:schemeClr val="bg1"/>
              </a:solidFill>
              <a:latin typeface="阿里巴巴普惠体" panose="00020600040101010101" charset="-122"/>
              <a:ea typeface="阿里巴巴普惠体" panose="00020600040101010101"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TotalTime>
  <Words>1262</Words>
  <Application>Microsoft Macintosh PowerPoint</Application>
  <PresentationFormat>Widescreen</PresentationFormat>
  <Paragraphs>132</Paragraphs>
  <Slides>16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AlibabaPuHuiTi-Medium</vt:lpstr>
      <vt:lpstr>黑体</vt:lpstr>
      <vt:lpstr>阿里巴巴普惠体</vt:lpstr>
      <vt:lpstr>Arial</vt:lpstr>
      <vt:lpstr>Calibri</vt:lpstr>
      <vt:lpstr>Calibri Light</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如何快速进入陌生领域</dc:title>
  <dc:subject/>
  <dc:creator>余锋</dc:creator>
  <cp:keywords/>
  <dc:description/>
  <cp:lastModifiedBy>mryufeng@gmail.com</cp:lastModifiedBy>
  <cp:revision>55</cp:revision>
  <dcterms:created xsi:type="dcterms:W3CDTF">2019-09-09T04:36:11Z</dcterms:created>
  <dcterms:modified xsi:type="dcterms:W3CDTF">2019-09-21T03:00:03Z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2052-1.5.0.2161</vt:lpwstr>
  </property>
</Properties>
</file>