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7"/>
  </p:notesMasterIdLst>
  <p:sldIdLst>
    <p:sldId id="439" r:id="rId3"/>
    <p:sldId id="482" r:id="rId4"/>
    <p:sldId id="503" r:id="rId5"/>
    <p:sldId id="465" r:id="rId6"/>
    <p:sldId id="478" r:id="rId7"/>
    <p:sldId id="497" r:id="rId8"/>
    <p:sldId id="479" r:id="rId9"/>
    <p:sldId id="467" r:id="rId10"/>
    <p:sldId id="477" r:id="rId11"/>
    <p:sldId id="481" r:id="rId12"/>
    <p:sldId id="498" r:id="rId13"/>
    <p:sldId id="499" r:id="rId14"/>
    <p:sldId id="487" r:id="rId15"/>
    <p:sldId id="488" r:id="rId16"/>
    <p:sldId id="489" r:id="rId17"/>
    <p:sldId id="490" r:id="rId18"/>
    <p:sldId id="494" r:id="rId19"/>
    <p:sldId id="495" r:id="rId20"/>
    <p:sldId id="496" r:id="rId21"/>
    <p:sldId id="491" r:id="rId22"/>
    <p:sldId id="475" r:id="rId23"/>
    <p:sldId id="474" r:id="rId24"/>
    <p:sldId id="471" r:id="rId25"/>
    <p:sldId id="473" r:id="rId26"/>
    <p:sldId id="472" r:id="rId27"/>
    <p:sldId id="468" r:id="rId28"/>
    <p:sldId id="469" r:id="rId29"/>
    <p:sldId id="470" r:id="rId30"/>
    <p:sldId id="483" r:id="rId31"/>
    <p:sldId id="463" r:id="rId32"/>
    <p:sldId id="500" r:id="rId33"/>
    <p:sldId id="501" r:id="rId34"/>
    <p:sldId id="502" r:id="rId35"/>
    <p:sldId id="476" r:id="rId36"/>
  </p:sldIdLst>
  <p:sldSz cx="9144000" cy="6858000" type="screen4x3"/>
  <p:notesSz cx="6858000" cy="9144000"/>
  <p:custDataLst>
    <p:tags r:id="rId3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99CC00"/>
    <a:srgbClr val="0033CC"/>
    <a:srgbClr val="FF9933"/>
    <a:srgbClr val="A4FAAC"/>
    <a:srgbClr val="990000"/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379" autoAdjust="0"/>
  </p:normalViewPr>
  <p:slideViewPr>
    <p:cSldViewPr>
      <p:cViewPr>
        <p:scale>
          <a:sx n="60" d="100"/>
          <a:sy n="60" d="100"/>
        </p:scale>
        <p:origin x="-14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184" y="-11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6EFF521-650A-49CF-9310-5C2096C53399}" type="datetimeFigureOut">
              <a:rPr lang="zh-CN" altLang="en-US"/>
              <a:pPr>
                <a:defRPr/>
              </a:pPr>
              <a:t>2011/7/28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D529037-AE71-45AF-AEA5-5CEAB37DACE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29037-AE71-45AF-AEA5-5CEAB37DACE0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29037-AE71-45AF-AEA5-5CEAB37DACE0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29037-AE71-45AF-AEA5-5CEAB37DACE0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29037-AE71-45AF-AEA5-5CEAB37DACE0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29037-AE71-45AF-AEA5-5CEAB37DACE0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29037-AE71-45AF-AEA5-5CEAB37DACE0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29037-AE71-45AF-AEA5-5CEAB37DACE0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29037-AE71-45AF-AEA5-5CEAB37DACE0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29037-AE71-45AF-AEA5-5CEAB37DACE0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29037-AE71-45AF-AEA5-5CEAB37DACE0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29037-AE71-45AF-AEA5-5CEAB37DACE0}" type="slidenum">
              <a:rPr lang="zh-CN" altLang="en-US" smtClean="0"/>
              <a:pPr>
                <a:defRPr/>
              </a:pPr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29037-AE71-45AF-AEA5-5CEAB37DACE0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29037-AE71-45AF-AEA5-5CEAB37DACE0}" type="slidenum">
              <a:rPr lang="zh-CN" altLang="en-US" smtClean="0"/>
              <a:pPr>
                <a:defRPr/>
              </a:pPr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29037-AE71-45AF-AEA5-5CEAB37DACE0}" type="slidenum">
              <a:rPr lang="zh-CN" altLang="en-US" smtClean="0"/>
              <a:pPr>
                <a:defRPr/>
              </a:pPr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29037-AE71-45AF-AEA5-5CEAB37DACE0}" type="slidenum">
              <a:rPr lang="zh-CN" altLang="en-US" smtClean="0"/>
              <a:pPr>
                <a:defRPr/>
              </a:pPr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29037-AE71-45AF-AEA5-5CEAB37DACE0}" type="slidenum">
              <a:rPr lang="zh-CN" altLang="en-US" smtClean="0"/>
              <a:pPr>
                <a:defRPr/>
              </a:pPr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29037-AE71-45AF-AEA5-5CEAB37DACE0}" type="slidenum">
              <a:rPr lang="zh-CN" altLang="en-US" smtClean="0"/>
              <a:pPr>
                <a:defRPr/>
              </a:pPr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29037-AE71-45AF-AEA5-5CEAB37DACE0}" type="slidenum">
              <a:rPr lang="zh-CN" altLang="en-US" smtClean="0"/>
              <a:pPr>
                <a:defRPr/>
              </a:pPr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29037-AE71-45AF-AEA5-5CEAB37DACE0}" type="slidenum">
              <a:rPr lang="zh-CN" altLang="en-US" smtClean="0"/>
              <a:pPr>
                <a:defRPr/>
              </a:pPr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29037-AE71-45AF-AEA5-5CEAB37DACE0}" type="slidenum">
              <a:rPr lang="zh-CN" altLang="en-US" smtClean="0"/>
              <a:pPr>
                <a:defRPr/>
              </a:pPr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29037-AE71-45AF-AEA5-5CEAB37DACE0}" type="slidenum">
              <a:rPr lang="zh-CN" altLang="en-US" smtClean="0"/>
              <a:pPr>
                <a:defRPr/>
              </a:pPr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29037-AE71-45AF-AEA5-5CEAB37DACE0}" type="slidenum">
              <a:rPr lang="zh-CN" altLang="en-US" smtClean="0"/>
              <a:pPr>
                <a:defRPr/>
              </a:pPr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29037-AE71-45AF-AEA5-5CEAB37DACE0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29037-AE71-45AF-AEA5-5CEAB37DACE0}" type="slidenum">
              <a:rPr lang="zh-CN" altLang="en-US" smtClean="0"/>
              <a:pPr>
                <a:defRPr/>
              </a:pPr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29037-AE71-45AF-AEA5-5CEAB37DACE0}" type="slidenum">
              <a:rPr lang="zh-CN" altLang="en-US" smtClean="0"/>
              <a:pPr>
                <a:defRPr/>
              </a:pPr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29037-AE71-45AF-AEA5-5CEAB37DACE0}" type="slidenum">
              <a:rPr lang="zh-CN" altLang="en-US" smtClean="0"/>
              <a:pPr>
                <a:defRPr/>
              </a:pPr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29037-AE71-45AF-AEA5-5CEAB37DACE0}" type="slidenum">
              <a:rPr lang="zh-CN" altLang="en-US" smtClean="0"/>
              <a:pPr>
                <a:defRPr/>
              </a:pPr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29037-AE71-45AF-AEA5-5CEAB37DACE0}" type="slidenum">
              <a:rPr lang="zh-CN" altLang="en-US" smtClean="0"/>
              <a:pPr>
                <a:defRPr/>
              </a:pPr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29037-AE71-45AF-AEA5-5CEAB37DACE0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29037-AE71-45AF-AEA5-5CEAB37DACE0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29037-AE71-45AF-AEA5-5CEAB37DACE0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29037-AE71-45AF-AEA5-5CEAB37DACE0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29037-AE71-45AF-AEA5-5CEAB37DACE0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29037-AE71-45AF-AEA5-5CEAB37DACE0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922E0-73D5-4913-ABE0-BD8D8AD28DC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19758-890E-40A9-B11D-AF92D82969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50789-8920-4682-9238-9A45C3F5D8C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F2BE9-0CA1-4A66-BCA8-B30B18AABFC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2C66C-42A5-4DF3-823A-935D93407AE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961EE-138B-44E7-8484-C8338877F76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4DAED-6952-4741-98D4-B31D55B8D3B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9FD30-D00B-411F-85FF-7B717A04BEC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561CC-2121-4AF5-850E-1C01F856E67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40DFD-E388-469A-B339-DE55DD28F79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34B63-B05D-4655-B772-A883FB09530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43108" y="274638"/>
            <a:ext cx="6543692" cy="725470"/>
          </a:xfrm>
          <a:prstGeom prst="rect">
            <a:avLst/>
          </a:prstGeom>
          <a:noFill/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华文细黑" pitchFamily="2" charset="-122"/>
                <a:ea typeface="华文细黑" pitchFamily="2" charset="-122"/>
              </a:defRPr>
            </a:lvl1pPr>
            <a:lvl2pPr>
              <a:defRPr sz="2400">
                <a:latin typeface="华文细黑" pitchFamily="2" charset="-122"/>
                <a:ea typeface="华文细黑" pitchFamily="2" charset="-122"/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C4644-D6E2-441C-8373-2852685CA24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6D1B0-C66E-495D-9E6C-A3209EA3D3B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72D8E-A01C-4C1E-931D-A9B507886F9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A8C96-9900-4841-9192-CBFEAACF7E2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33CA2-EDE1-40EE-9653-BD75E328B21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F0D38-1E8E-4532-BF6C-7F132DC3438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245E8-8F90-432E-8BFD-3C89D0E4F86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5AAF2-1BBD-4A9D-B7EB-2816E3E8E77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F05E0-FAF6-4217-8F94-9EC56370EA9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6E290-1984-4A3B-BAF3-EE2BFA31E28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947B2-F830-415E-B031-FCCAE00CA9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99B3712D-C926-44F2-B5D4-31C17D84E86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2" name="Picture 7" descr="111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7" name="标题占位符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黑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黑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黑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黑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1016EE4D-DCF9-4311-A9B3-53BE1EF8244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2053" name="Picture 6" descr="22222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AutoShape 7"/>
          <p:cNvSpPr>
            <a:spLocks noChangeAspect="1" noChangeArrowheads="1" noTextEdit="1"/>
          </p:cNvSpPr>
          <p:nvPr/>
        </p:nvSpPr>
        <p:spPr bwMode="auto">
          <a:xfrm>
            <a:off x="3727450" y="3079750"/>
            <a:ext cx="16891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2987675" y="2492375"/>
            <a:ext cx="32385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>
                <a:solidFill>
                  <a:srgbClr val="25221E"/>
                </a:solidFill>
                <a:latin typeface="AvantGarde Bk BT" pitchFamily="34" charset="0"/>
                <a:ea typeface="+mn-ea"/>
              </a:rPr>
              <a:t>PPT NAME</a:t>
            </a:r>
            <a:endParaRPr lang="en-US" altLang="zh-CN" sz="6000">
              <a:latin typeface="+mn-lt"/>
              <a:ea typeface="+mn-ea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3851275" y="3429000"/>
            <a:ext cx="1600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>
                <a:solidFill>
                  <a:srgbClr val="25221E"/>
                </a:solidFill>
                <a:latin typeface="黑体" pitchFamily="2" charset="-122"/>
                <a:ea typeface="黑体" pitchFamily="2" charset="-122"/>
              </a:rPr>
              <a:t>2007</a:t>
            </a:r>
            <a:r>
              <a:rPr lang="zh-CN" altLang="en-US">
                <a:solidFill>
                  <a:srgbClr val="25221E"/>
                </a:solidFill>
                <a:latin typeface="黑体" pitchFamily="2" charset="-122"/>
                <a:ea typeface="黑体" pitchFamily="2" charset="-122"/>
              </a:rPr>
              <a:t>年</a:t>
            </a:r>
            <a:r>
              <a:rPr lang="en-US" altLang="zh-CN">
                <a:solidFill>
                  <a:srgbClr val="25221E"/>
                </a:solidFill>
                <a:latin typeface="黑体" pitchFamily="2" charset="-122"/>
                <a:ea typeface="黑体" pitchFamily="2" charset="-122"/>
              </a:rPr>
              <a:t>01</a:t>
            </a:r>
            <a:r>
              <a:rPr lang="zh-CN" altLang="en-US">
                <a:solidFill>
                  <a:srgbClr val="25221E"/>
                </a:solidFill>
                <a:latin typeface="黑体" pitchFamily="2" charset="-122"/>
                <a:ea typeface="黑体" pitchFamily="2" charset="-122"/>
              </a:rPr>
              <a:t>月</a:t>
            </a:r>
            <a:r>
              <a:rPr lang="en-US" altLang="zh-CN">
                <a:solidFill>
                  <a:srgbClr val="25221E"/>
                </a:solidFill>
                <a:latin typeface="黑体" pitchFamily="2" charset="-122"/>
                <a:ea typeface="黑体" pitchFamily="2" charset="-122"/>
              </a:rPr>
              <a:t>01</a:t>
            </a:r>
            <a:r>
              <a:rPr lang="zh-CN" altLang="en-US">
                <a:solidFill>
                  <a:srgbClr val="25221E"/>
                </a:solidFill>
                <a:latin typeface="黑体" pitchFamily="2" charset="-122"/>
                <a:ea typeface="黑体" pitchFamily="2" charset="-122"/>
              </a:rPr>
              <a:t>日</a:t>
            </a:r>
            <a:endParaRPr lang="zh-CN" altLang="en-US">
              <a:latin typeface="+mn-lt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高性能集群服务器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err="1" smtClean="0"/>
              <a:t>Erlang</a:t>
            </a:r>
            <a:r>
              <a:rPr lang="zh-CN" altLang="en-US" dirty="0" smtClean="0"/>
              <a:t>解决方案</a:t>
            </a:r>
            <a:endParaRPr lang="zh-CN" altLang="en-US" dirty="0"/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核心系统数据库组  褚霸</a:t>
            </a:r>
            <a:endParaRPr lang="en-US" altLang="zh-CN" dirty="0" smtClean="0">
              <a:latin typeface="华文细黑" pitchFamily="2" charset="-122"/>
              <a:ea typeface="华文细黑" pitchFamily="2" charset="-122"/>
            </a:endParaRPr>
          </a:p>
          <a:p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http://yufeng.info</a:t>
            </a:r>
            <a:endParaRPr lang="en-US" altLang="zh-CN" dirty="0" smtClean="0">
              <a:latin typeface="华文细黑" pitchFamily="2" charset="-122"/>
              <a:ea typeface="华文细黑" pitchFamily="2" charset="-122"/>
            </a:endParaRPr>
          </a:p>
          <a:p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2011-07-29</a:t>
            </a:r>
            <a:endParaRPr lang="zh-CN" altLang="en-US" dirty="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C4644-D6E2-441C-8373-2852685CA249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altLang="zh-CN" sz="4800" dirty="0" smtClean="0"/>
          </a:p>
          <a:p>
            <a:pPr algn="ctr">
              <a:buNone/>
            </a:pPr>
            <a:endParaRPr lang="en-US" altLang="zh-CN" sz="4800" dirty="0" smtClean="0"/>
          </a:p>
          <a:p>
            <a:pPr algn="ctr">
              <a:buNone/>
            </a:pPr>
            <a:r>
              <a:rPr lang="zh-CN" altLang="en-US" sz="4800" dirty="0" smtClean="0"/>
              <a:t>显微镜看</a:t>
            </a:r>
            <a:r>
              <a:rPr lang="en-US" altLang="zh-CN" sz="4800" dirty="0" err="1" smtClean="0"/>
              <a:t>Erlang</a:t>
            </a:r>
            <a:endParaRPr lang="zh-CN" altLang="en-US" sz="4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176" y="1196752"/>
            <a:ext cx="19812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语言和虚拟机天生可伸缩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39544" y="1988840"/>
            <a:ext cx="4104456" cy="3240360"/>
          </a:xfrm>
        </p:spPr>
        <p:txBody>
          <a:bodyPr/>
          <a:lstStyle/>
          <a:p>
            <a:pPr algn="ctr">
              <a:buNone/>
            </a:pPr>
            <a:endParaRPr lang="zh-CN" altLang="en-US" dirty="0" smtClean="0"/>
          </a:p>
          <a:p>
            <a:pPr algn="r">
              <a:buNone/>
            </a:pPr>
            <a:r>
              <a:rPr lang="zh-CN" altLang="en-US" dirty="0" smtClean="0"/>
              <a:t>函数式语言</a:t>
            </a:r>
            <a:r>
              <a:rPr lang="en-US" altLang="zh-CN" dirty="0" smtClean="0"/>
              <a:t>,</a:t>
            </a:r>
            <a:r>
              <a:rPr lang="zh-CN" altLang="en-US" dirty="0" smtClean="0"/>
              <a:t>方便</a:t>
            </a:r>
            <a:r>
              <a:rPr lang="zh-CN" altLang="en-US" dirty="0" smtClean="0"/>
              <a:t>排错</a:t>
            </a:r>
          </a:p>
          <a:p>
            <a:pPr algn="r">
              <a:buNone/>
            </a:pPr>
            <a:r>
              <a:rPr lang="zh-CN" altLang="en-US" dirty="0" smtClean="0"/>
              <a:t>轻量级进程</a:t>
            </a:r>
          </a:p>
          <a:p>
            <a:pPr algn="r">
              <a:buNone/>
            </a:pPr>
            <a:r>
              <a:rPr lang="zh-CN" altLang="en-US" dirty="0" smtClean="0"/>
              <a:t>异步消息机制</a:t>
            </a:r>
          </a:p>
          <a:p>
            <a:pPr algn="r">
              <a:buNone/>
            </a:pPr>
            <a:r>
              <a:rPr lang="zh-CN" altLang="en-US" dirty="0" smtClean="0"/>
              <a:t>软实时</a:t>
            </a:r>
          </a:p>
          <a:p>
            <a:pPr algn="r">
              <a:buNone/>
            </a:pPr>
            <a:r>
              <a:rPr lang="zh-CN" altLang="en-US" dirty="0" smtClean="0"/>
              <a:t>代码热升级</a:t>
            </a:r>
            <a:endParaRPr lang="en-US" altLang="zh-CN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038850" y="2027238"/>
            <a:ext cx="4156075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rPr>
              <a:t> </a:t>
            </a:r>
            <a:endParaRPr kumimoji="0" lang="zh-CN" altLang="en-US" sz="27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737" y="1080120"/>
            <a:ext cx="5374367" cy="5733256"/>
          </a:xfrm>
          <a:prstGeom prst="rect">
            <a:avLst/>
          </a:prstGeom>
          <a:noFill/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580112" y="1412776"/>
            <a:ext cx="3298502" cy="394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zh-CN" altLang="en-US" sz="2700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t>最酷的</a:t>
            </a:r>
            <a:r>
              <a:rPr lang="zh-CN" altLang="en-US" sz="2700" dirty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rPr>
              <a:t>语言</a:t>
            </a:r>
            <a:r>
              <a:rPr lang="zh-CN" altLang="en-US" sz="2700" dirty="0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t>特性</a:t>
            </a:r>
            <a:r>
              <a:rPr lang="en-US" altLang="zh-CN" sz="2700" dirty="0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集群特点及规模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集群全连通或者分区连通</a:t>
            </a:r>
          </a:p>
          <a:p>
            <a:r>
              <a:rPr lang="zh-CN" altLang="en-US" dirty="0" smtClean="0"/>
              <a:t>访问授权</a:t>
            </a:r>
            <a:r>
              <a:rPr lang="en-US" altLang="zh-CN" dirty="0" smtClean="0"/>
              <a:t>: nothing or all</a:t>
            </a:r>
            <a:r>
              <a:rPr lang="zh-CN" altLang="en-US" dirty="0" smtClean="0"/>
              <a:t>策略</a:t>
            </a:r>
          </a:p>
          <a:p>
            <a:r>
              <a:rPr lang="zh-CN" altLang="en-US" dirty="0" smtClean="0"/>
              <a:t>节点规模可强力伸缩</a:t>
            </a:r>
          </a:p>
          <a:p>
            <a:r>
              <a:rPr lang="zh-CN" altLang="en-US" dirty="0" smtClean="0"/>
              <a:t>节点热插拔</a:t>
            </a:r>
          </a:p>
          <a:p>
            <a:r>
              <a:rPr lang="zh-CN" altLang="en-US" dirty="0" smtClean="0"/>
              <a:t>规模可达上千台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9952" y="2755726"/>
            <a:ext cx="4927600" cy="4057650"/>
          </a:xfrm>
          <a:prstGeom prst="rect">
            <a:avLst/>
          </a:prstGeom>
          <a:noFill/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5496" y="6453336"/>
            <a:ext cx="5837238" cy="30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zh-CN" altLang="en-US" sz="2100" dirty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rPr>
              <a:t>典型系统的集群进程组织图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Erlang</a:t>
            </a:r>
            <a:r>
              <a:rPr lang="zh-CN" altLang="en-US" dirty="0" smtClean="0"/>
              <a:t>语言运行和开发效率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13</a:t>
            </a:fld>
            <a:endParaRPr lang="zh-CN" alt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200" y="1422400"/>
            <a:ext cx="6024563" cy="4725988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5976" y="1772816"/>
            <a:ext cx="4502150" cy="2927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Erlang</a:t>
            </a:r>
            <a:r>
              <a:rPr lang="zh-CN" altLang="en-US" dirty="0" smtClean="0"/>
              <a:t>对</a:t>
            </a:r>
            <a:r>
              <a:rPr lang="en-US" altLang="zh-CN" dirty="0" smtClean="0"/>
              <a:t>SMP</a:t>
            </a:r>
            <a:r>
              <a:rPr lang="zh-CN" altLang="en-US" dirty="0" smtClean="0"/>
              <a:t>的支持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zh-CN" altLang="en-US" dirty="0" smtClean="0">
                <a:solidFill>
                  <a:srgbClr val="000000"/>
                </a:solidFill>
              </a:rPr>
              <a:t>从</a:t>
            </a:r>
            <a:r>
              <a:rPr lang="en-US" altLang="zh-CN" dirty="0" smtClean="0">
                <a:solidFill>
                  <a:srgbClr val="0000FF"/>
                </a:solidFill>
              </a:rPr>
              <a:t>2006</a:t>
            </a:r>
            <a:r>
              <a:rPr lang="zh-CN" altLang="en-US" dirty="0" smtClean="0">
                <a:solidFill>
                  <a:srgbClr val="000000"/>
                </a:solidFill>
              </a:rPr>
              <a:t>年发布的</a:t>
            </a:r>
            <a:r>
              <a:rPr lang="en-US" altLang="zh-CN" dirty="0" smtClean="0">
                <a:solidFill>
                  <a:srgbClr val="000000"/>
                </a:solidFill>
              </a:rPr>
              <a:t>R11B</a:t>
            </a:r>
            <a:r>
              <a:rPr lang="zh-CN" altLang="en-US" dirty="0" smtClean="0">
                <a:solidFill>
                  <a:srgbClr val="000000"/>
                </a:solidFill>
              </a:rPr>
              <a:t>开始</a:t>
            </a:r>
            <a:r>
              <a:rPr lang="en-US" altLang="zh-CN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zh-CN" dirty="0" smtClean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zh-CN" dirty="0" smtClean="0">
                <a:solidFill>
                  <a:srgbClr val="000000"/>
                </a:solidFill>
              </a:rPr>
              <a:t>SMP</a:t>
            </a:r>
            <a:r>
              <a:rPr lang="zh-CN" altLang="en-US" dirty="0" smtClean="0">
                <a:solidFill>
                  <a:srgbClr val="000000"/>
                </a:solidFill>
              </a:rPr>
              <a:t>开发人员的信条</a:t>
            </a:r>
            <a:r>
              <a:rPr lang="en-US" altLang="zh-CN" dirty="0" smtClean="0">
                <a:solidFill>
                  <a:srgbClr val="000000"/>
                </a:solidFill>
              </a:rPr>
              <a:t>: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zh-CN" dirty="0" smtClean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zh-CN" dirty="0" smtClean="0">
                <a:solidFill>
                  <a:srgbClr val="000000"/>
                </a:solidFill>
              </a:rPr>
              <a:t>"</a:t>
            </a:r>
            <a:r>
              <a:rPr lang="en-US" altLang="zh-CN" dirty="0" smtClean="0">
                <a:solidFill>
                  <a:srgbClr val="0000FF"/>
                </a:solidFill>
              </a:rPr>
              <a:t>SMP should be transparent to </a:t>
            </a:r>
            <a:r>
              <a:rPr lang="en-US" altLang="zh-CN" dirty="0" err="1" smtClean="0">
                <a:solidFill>
                  <a:srgbClr val="0000FF"/>
                </a:solidFill>
              </a:rPr>
              <a:t>programers</a:t>
            </a:r>
            <a:r>
              <a:rPr lang="en-US" altLang="zh-CN" dirty="0" smtClean="0">
                <a:solidFill>
                  <a:srgbClr val="0000FF"/>
                </a:solidFill>
              </a:rPr>
              <a:t> in much the way as </a:t>
            </a:r>
            <a:r>
              <a:rPr lang="en-US" altLang="zh-CN" dirty="0" err="1" smtClean="0">
                <a:solidFill>
                  <a:srgbClr val="0000FF"/>
                </a:solidFill>
              </a:rPr>
              <a:t>erlang</a:t>
            </a:r>
            <a:r>
              <a:rPr lang="en-US" altLang="zh-CN" dirty="0" smtClean="0">
                <a:solidFill>
                  <a:srgbClr val="0000FF"/>
                </a:solidFill>
              </a:rPr>
              <a:t> distribution."</a:t>
            </a:r>
            <a:endParaRPr lang="en-US" altLang="zh-CN" dirty="0" smtClean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zh-CN" dirty="0" smtClean="0">
                <a:solidFill>
                  <a:srgbClr val="000000"/>
                </a:solidFill>
              </a:rPr>
              <a:t> </a:t>
            </a:r>
            <a:endParaRPr lang="en-US" altLang="zh-CN" dirty="0" smtClean="0"/>
          </a:p>
          <a:p>
            <a:pPr marL="0" indent="0" algn="r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zh-CN" dirty="0" smtClean="0">
                <a:solidFill>
                  <a:srgbClr val="000000"/>
                </a:solidFill>
              </a:rPr>
              <a:t>-Ulf </a:t>
            </a:r>
            <a:r>
              <a:rPr lang="en-US" altLang="zh-CN" dirty="0" err="1" smtClean="0">
                <a:solidFill>
                  <a:srgbClr val="000000"/>
                </a:solidFill>
              </a:rPr>
              <a:t>Wiger</a:t>
            </a:r>
            <a:r>
              <a:rPr lang="en-US" altLang="zh-CN" dirty="0" smtClean="0">
                <a:solidFill>
                  <a:srgbClr val="000000"/>
                </a:solidFill>
              </a:rPr>
              <a:t>, Ericsson AB</a:t>
            </a:r>
            <a:endParaRPr lang="en-US" altLang="zh-CN" dirty="0" smtClean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zh-CN" dirty="0" smtClean="0">
                <a:solidFill>
                  <a:srgbClr val="000000"/>
                </a:solidFill>
              </a:rPr>
              <a:t> 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Erlang</a:t>
            </a:r>
            <a:r>
              <a:rPr lang="zh-CN" altLang="en-US" dirty="0" smtClean="0"/>
              <a:t>进程调度及策略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2" y="4581128"/>
            <a:ext cx="4610100" cy="2209800"/>
          </a:xfrm>
          <a:prstGeom prst="rect">
            <a:avLst/>
          </a:prstGeom>
          <a:noFill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99792" y="1146720"/>
            <a:ext cx="5983288" cy="4154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Erlang</a:t>
            </a:r>
            <a:r>
              <a:rPr lang="zh-CN" altLang="en-US" dirty="0" smtClean="0"/>
              <a:t>调度器的伸缩性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1422400"/>
            <a:ext cx="79629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稳定性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zh-CN" dirty="0" smtClean="0">
                <a:solidFill>
                  <a:srgbClr val="000000"/>
                </a:solidFill>
              </a:rPr>
              <a:t>In 1998, the Ericsson AXD301 switch was announced, containing over a million lines of </a:t>
            </a:r>
            <a:r>
              <a:rPr lang="en-US" altLang="zh-CN" dirty="0" err="1" smtClean="0">
                <a:solidFill>
                  <a:srgbClr val="000000"/>
                </a:solidFill>
              </a:rPr>
              <a:t>Erlang</a:t>
            </a:r>
            <a:r>
              <a:rPr lang="en-US" altLang="zh-CN" dirty="0" smtClean="0">
                <a:solidFill>
                  <a:srgbClr val="000000"/>
                </a:solidFill>
              </a:rPr>
              <a:t>, and reported to achieve a reliability of nine "9"s.</a:t>
            </a:r>
            <a:endParaRPr lang="en-US" altLang="zh-CN" dirty="0" smtClean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zh-CN" i="1" dirty="0" smtClean="0">
                <a:solidFill>
                  <a:srgbClr val="000000"/>
                </a:solidFill>
              </a:rPr>
              <a:t> </a:t>
            </a:r>
            <a:endParaRPr lang="en-US" altLang="zh-CN" dirty="0" smtClean="0"/>
          </a:p>
          <a:p>
            <a:pPr marL="0" indent="0" algn="r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zh-CN" i="1" dirty="0" smtClean="0">
                <a:solidFill>
                  <a:srgbClr val="000000"/>
                </a:solidFill>
              </a:rPr>
              <a:t>-Joe Armstrong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异构性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不同的平台</a:t>
            </a:r>
          </a:p>
          <a:p>
            <a:pPr lvl="1"/>
            <a:r>
              <a:rPr lang="en-US" altLang="zh-CN" dirty="0" smtClean="0"/>
              <a:t>Windows</a:t>
            </a:r>
            <a:r>
              <a:rPr lang="zh-CN" altLang="en-US" dirty="0" smtClean="0"/>
              <a:t>（</a:t>
            </a:r>
            <a:r>
              <a:rPr lang="en-US" altLang="zh-CN" dirty="0" err="1" smtClean="0"/>
              <a:t>smp</a:t>
            </a:r>
            <a:r>
              <a:rPr lang="zh-CN" altLang="en-US" dirty="0" smtClean="0"/>
              <a:t>支持的有待改进）</a:t>
            </a:r>
          </a:p>
          <a:p>
            <a:pPr lvl="1"/>
            <a:r>
              <a:rPr lang="en-US" altLang="zh-CN" dirty="0" smtClean="0"/>
              <a:t>Linux(*NIX)</a:t>
            </a:r>
          </a:p>
          <a:p>
            <a:pPr lvl="1"/>
            <a:endParaRPr lang="en-US" altLang="zh-CN" dirty="0" smtClean="0"/>
          </a:p>
          <a:p>
            <a:r>
              <a:rPr lang="zh-CN" altLang="en-US" dirty="0" smtClean="0"/>
              <a:t>不同的体系结构</a:t>
            </a:r>
          </a:p>
          <a:p>
            <a:pPr lvl="1"/>
            <a:r>
              <a:rPr lang="zh-CN" altLang="en-US" dirty="0" smtClean="0"/>
              <a:t>无需关心</a:t>
            </a:r>
            <a:r>
              <a:rPr lang="en-US" altLang="zh-CN" dirty="0" err="1" smtClean="0"/>
              <a:t>endianess</a:t>
            </a:r>
            <a:r>
              <a:rPr lang="zh-CN" altLang="en-US" dirty="0" smtClean="0"/>
              <a:t>问题 </a:t>
            </a:r>
          </a:p>
          <a:p>
            <a:pPr lvl="1"/>
            <a:r>
              <a:rPr lang="zh-CN" altLang="en-US" dirty="0" smtClean="0"/>
              <a:t>工业级协议的支持（</a:t>
            </a:r>
            <a:r>
              <a:rPr lang="en-US" altLang="zh-CN" dirty="0" smtClean="0"/>
              <a:t>asn.1, </a:t>
            </a:r>
            <a:r>
              <a:rPr lang="en-US" altLang="zh-CN" dirty="0" err="1" smtClean="0"/>
              <a:t>snmp</a:t>
            </a:r>
            <a:r>
              <a:rPr lang="zh-CN" altLang="en-US" dirty="0" smtClean="0"/>
              <a:t>等）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历史</a:t>
            </a:r>
            <a:r>
              <a:rPr lang="zh-CN" altLang="en-US" dirty="0" smtClean="0"/>
              <a:t>遗留系统</a:t>
            </a:r>
            <a:r>
              <a:rPr lang="zh-CN" altLang="en-US" dirty="0" smtClean="0"/>
              <a:t>粘合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altLang="zh-CN" sz="2800" dirty="0" smtClean="0">
                <a:solidFill>
                  <a:srgbClr val="000000"/>
                </a:solidFill>
              </a:rPr>
              <a:t>API: </a:t>
            </a:r>
            <a:r>
              <a:rPr lang="en-US" altLang="zh-CN" sz="2800" dirty="0" err="1" smtClean="0">
                <a:solidFill>
                  <a:srgbClr val="000000"/>
                </a:solidFill>
              </a:rPr>
              <a:t>nif</a:t>
            </a:r>
            <a:endParaRPr lang="en-US" altLang="zh-CN" sz="2800" dirty="0" smtClean="0">
              <a:solidFill>
                <a:srgbClr val="000000"/>
              </a:solidFill>
            </a:endParaRP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altLang="zh-CN" sz="2800" dirty="0" smtClean="0">
                <a:solidFill>
                  <a:srgbClr val="000000"/>
                </a:solidFill>
              </a:rPr>
              <a:t>C</a:t>
            </a:r>
            <a:r>
              <a:rPr lang="zh-CN" altLang="en-US" sz="2800" dirty="0" smtClean="0">
                <a:solidFill>
                  <a:srgbClr val="000000"/>
                </a:solidFill>
              </a:rPr>
              <a:t>系统</a:t>
            </a:r>
            <a:r>
              <a:rPr lang="en-US" altLang="zh-CN" sz="2800" dirty="0" smtClean="0">
                <a:solidFill>
                  <a:srgbClr val="000000"/>
                </a:solidFill>
              </a:rPr>
              <a:t>: </a:t>
            </a:r>
            <a:r>
              <a:rPr lang="en-US" altLang="zh-CN" sz="2800" dirty="0" err="1" smtClean="0">
                <a:solidFill>
                  <a:srgbClr val="000000"/>
                </a:solidFill>
              </a:rPr>
              <a:t>ei</a:t>
            </a:r>
            <a:endParaRPr lang="en-US" altLang="zh-CN" sz="2800" dirty="0" smtClean="0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altLang="zh-CN" sz="2800" dirty="0" smtClean="0">
                <a:solidFill>
                  <a:srgbClr val="000000"/>
                </a:solidFill>
              </a:rPr>
              <a:t>Java: </a:t>
            </a:r>
            <a:r>
              <a:rPr lang="en-US" altLang="zh-CN" sz="2800" dirty="0" err="1" smtClean="0">
                <a:solidFill>
                  <a:srgbClr val="000000"/>
                </a:solidFill>
              </a:rPr>
              <a:t>jinterface</a:t>
            </a:r>
            <a:endParaRPr lang="en-US" altLang="zh-CN" sz="2800" dirty="0" smtClean="0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altLang="zh-CN" sz="2800" dirty="0" smtClean="0">
                <a:solidFill>
                  <a:srgbClr val="000000"/>
                </a:solidFill>
              </a:rPr>
              <a:t>Cobra: </a:t>
            </a:r>
            <a:r>
              <a:rPr lang="en-US" altLang="zh-CN" sz="2800" dirty="0" err="1" smtClean="0">
                <a:solidFill>
                  <a:srgbClr val="000000"/>
                </a:solidFill>
              </a:rPr>
              <a:t>cos</a:t>
            </a:r>
            <a:r>
              <a:rPr lang="en-US" altLang="zh-CN" sz="2800" dirty="0" smtClean="0">
                <a:solidFill>
                  <a:srgbClr val="000000"/>
                </a:solidFill>
              </a:rPr>
              <a:t>*</a:t>
            </a:r>
            <a:endParaRPr lang="en-US" altLang="zh-CN" sz="2800" dirty="0" smtClean="0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altLang="zh-CN" sz="2800" dirty="0" smtClean="0">
                <a:solidFill>
                  <a:srgbClr val="000000"/>
                </a:solidFill>
              </a:rPr>
              <a:t>TCP/HTTP</a:t>
            </a:r>
            <a:endParaRPr lang="en-US" altLang="zh-CN" sz="280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19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altLang="zh-CN" sz="4800" dirty="0" smtClean="0"/>
          </a:p>
          <a:p>
            <a:pPr algn="ctr">
              <a:buNone/>
            </a:pPr>
            <a:endParaRPr lang="en-US" altLang="zh-CN" sz="4800" dirty="0" smtClean="0"/>
          </a:p>
          <a:p>
            <a:pPr algn="ctr">
              <a:buNone/>
            </a:pPr>
            <a:r>
              <a:rPr lang="zh-CN" altLang="en-US" sz="4800" dirty="0" smtClean="0"/>
              <a:t>十万英尺高度看</a:t>
            </a:r>
            <a:r>
              <a:rPr lang="en-US" altLang="zh-CN" sz="4800" dirty="0" err="1" smtClean="0"/>
              <a:t>Erlang</a:t>
            </a:r>
            <a:endParaRPr lang="zh-CN" altLang="en-US" sz="4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176" y="1196752"/>
            <a:ext cx="19812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Erlang</a:t>
            </a:r>
            <a:r>
              <a:rPr lang="zh-CN" altLang="en-US" dirty="0" smtClean="0"/>
              <a:t>技术发展路线图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dirty="0" smtClean="0"/>
              <a:t>	</a:t>
            </a:r>
            <a:r>
              <a:rPr lang="zh-CN" altLang="en-US" dirty="0" smtClean="0"/>
              <a:t>虚拟机</a:t>
            </a:r>
            <a:r>
              <a:rPr lang="zh-CN" altLang="en-US" dirty="0" smtClean="0"/>
              <a:t>的运行期持续改进计划涵盖了对众</a:t>
            </a:r>
            <a:r>
              <a:rPr lang="zh-CN" altLang="en-US" dirty="0" smtClean="0"/>
              <a:t>核</a:t>
            </a:r>
            <a:r>
              <a:rPr lang="en-US" altLang="zh-CN" dirty="0" smtClean="0"/>
              <a:t>NUMA</a:t>
            </a:r>
            <a:r>
              <a:rPr lang="zh-CN" altLang="en-US" dirty="0" smtClean="0"/>
              <a:t>体系结构</a:t>
            </a:r>
            <a:r>
              <a:rPr lang="zh-CN" altLang="en-US" dirty="0" smtClean="0"/>
              <a:t>的支持，保证了它在未来新的硬件体系结构下能持续获得更好的性能。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20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altLang="zh-CN" sz="3600" dirty="0" smtClean="0"/>
          </a:p>
          <a:p>
            <a:pPr algn="ctr">
              <a:buNone/>
            </a:pPr>
            <a:endParaRPr lang="en-US" altLang="zh-CN" sz="3600" dirty="0" smtClean="0"/>
          </a:p>
          <a:p>
            <a:pPr algn="ctr">
              <a:buNone/>
            </a:pPr>
            <a:r>
              <a:rPr lang="zh-CN" altLang="en-US" sz="4800" dirty="0" smtClean="0"/>
              <a:t>软件生命周期看</a:t>
            </a:r>
            <a:r>
              <a:rPr lang="en-US" altLang="zh-CN" sz="4800" dirty="0" err="1" smtClean="0"/>
              <a:t>Erlang</a:t>
            </a:r>
            <a:endParaRPr lang="zh-CN" altLang="en-US" sz="4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21</a:t>
            </a:fld>
            <a:endParaRPr lang="zh-CN" alt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176" y="1196752"/>
            <a:ext cx="19812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设计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基于</a:t>
            </a:r>
            <a:r>
              <a:rPr lang="en-US" altLang="zh-CN" dirty="0" smtClean="0"/>
              <a:t>Actor</a:t>
            </a:r>
            <a:r>
              <a:rPr lang="zh-CN" altLang="en-US" dirty="0" smtClean="0"/>
              <a:t>模型</a:t>
            </a:r>
            <a:endParaRPr lang="en-US" altLang="zh-CN" dirty="0" smtClean="0"/>
          </a:p>
          <a:p>
            <a:r>
              <a:rPr lang="zh-CN" altLang="en-US" dirty="0" smtClean="0"/>
              <a:t>异步消息传递</a:t>
            </a:r>
            <a:endParaRPr lang="en-US" altLang="zh-CN" dirty="0" smtClean="0"/>
          </a:p>
          <a:p>
            <a:r>
              <a:rPr lang="zh-CN" altLang="en-US" dirty="0" smtClean="0"/>
              <a:t>无类型系统，</a:t>
            </a:r>
            <a:endParaRPr lang="en-US" altLang="zh-CN" dirty="0" smtClean="0"/>
          </a:p>
          <a:p>
            <a:r>
              <a:rPr lang="zh-CN" altLang="en-US" dirty="0" smtClean="0"/>
              <a:t>模块化，内置大部分应用模块</a:t>
            </a:r>
            <a:endParaRPr lang="en-US" altLang="zh-CN" dirty="0" smtClean="0"/>
          </a:p>
          <a:p>
            <a:r>
              <a:rPr lang="zh-CN" altLang="en-US" dirty="0" smtClean="0"/>
              <a:t>行为提炼</a:t>
            </a:r>
            <a:r>
              <a:rPr lang="en-US" altLang="zh-CN" dirty="0" smtClean="0"/>
              <a:t>: </a:t>
            </a:r>
            <a:r>
              <a:rPr lang="en-US" altLang="zh-CN" dirty="0" err="1" smtClean="0"/>
              <a:t>gen_server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gen_fsm,gen_event</a:t>
            </a:r>
            <a:endParaRPr lang="en-US" altLang="zh-CN" dirty="0" smtClean="0"/>
          </a:p>
          <a:p>
            <a:r>
              <a:rPr lang="en-US" altLang="zh-CN" dirty="0" smtClean="0"/>
              <a:t>90%</a:t>
            </a:r>
            <a:r>
              <a:rPr lang="zh-CN" altLang="en-US" dirty="0" smtClean="0"/>
              <a:t>的</a:t>
            </a:r>
            <a:r>
              <a:rPr lang="zh-CN" altLang="en-US" dirty="0" smtClean="0"/>
              <a:t>模块都是</a:t>
            </a:r>
            <a:r>
              <a:rPr lang="en-US" altLang="zh-CN" dirty="0" err="1" smtClean="0"/>
              <a:t>gen_server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22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开发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工具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编辑器 </a:t>
            </a:r>
            <a:r>
              <a:rPr lang="en-US" altLang="zh-CN" dirty="0" err="1" smtClean="0"/>
              <a:t>Emacs</a:t>
            </a:r>
            <a:r>
              <a:rPr lang="zh-CN" altLang="en-US" dirty="0" smtClean="0"/>
              <a:t>或者其他文本编辑器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编译器：内置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Make</a:t>
            </a:r>
            <a:r>
              <a:rPr lang="zh-CN" altLang="en-US" dirty="0" smtClean="0"/>
              <a:t>工具</a:t>
            </a:r>
            <a:r>
              <a:rPr lang="en-US" altLang="zh-CN" dirty="0" smtClean="0"/>
              <a:t>: rebar</a:t>
            </a:r>
          </a:p>
          <a:p>
            <a:pPr lvl="1">
              <a:buNone/>
            </a:pPr>
            <a:endParaRPr lang="en-US" altLang="zh-CN" dirty="0" smtClean="0"/>
          </a:p>
          <a:p>
            <a:r>
              <a:rPr lang="zh-CN" altLang="en-US" dirty="0" smtClean="0"/>
              <a:t>效率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开发人员素质要求中等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开发效率是</a:t>
            </a:r>
            <a:r>
              <a:rPr lang="en-US" altLang="zh-CN" dirty="0" smtClean="0"/>
              <a:t>C/C++</a:t>
            </a:r>
            <a:r>
              <a:rPr lang="zh-CN" altLang="en-US" dirty="0" smtClean="0"/>
              <a:t>的</a:t>
            </a:r>
            <a:r>
              <a:rPr lang="en-US" altLang="zh-CN" dirty="0" smtClean="0"/>
              <a:t>7</a:t>
            </a:r>
            <a:r>
              <a:rPr lang="zh-CN" altLang="en-US" dirty="0" smtClean="0"/>
              <a:t>倍（摩托罗拉</a:t>
            </a:r>
            <a:r>
              <a:rPr lang="en-US" altLang="zh-CN" dirty="0" smtClean="0"/>
              <a:t>,4399</a:t>
            </a:r>
            <a:r>
              <a:rPr lang="zh-CN" altLang="en-US" dirty="0" smtClean="0"/>
              <a:t>游戏）</a:t>
            </a:r>
            <a:endParaRPr lang="en-US" altLang="zh-CN" dirty="0" smtClean="0"/>
          </a:p>
          <a:p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23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排错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静态分析器</a:t>
            </a:r>
            <a:r>
              <a:rPr lang="en-US" altLang="zh-CN" dirty="0" smtClean="0"/>
              <a:t>:dialyzer</a:t>
            </a:r>
          </a:p>
          <a:p>
            <a:r>
              <a:rPr lang="zh-CN" altLang="en-US" dirty="0" smtClean="0"/>
              <a:t>动态分析器</a:t>
            </a:r>
            <a:r>
              <a:rPr lang="en-US" altLang="zh-CN" dirty="0" smtClean="0"/>
              <a:t>:</a:t>
            </a:r>
            <a:r>
              <a:rPr lang="en-US" altLang="zh-CN" dirty="0" smtClean="0"/>
              <a:t> debugger</a:t>
            </a:r>
          </a:p>
          <a:p>
            <a:r>
              <a:rPr lang="zh-CN" altLang="en-US" dirty="0" smtClean="0"/>
              <a:t>完善的日志系统和出错原因</a:t>
            </a:r>
            <a:endParaRPr lang="en-US" altLang="zh-CN" dirty="0" smtClean="0"/>
          </a:p>
          <a:p>
            <a:r>
              <a:rPr lang="zh-CN" altLang="en-US" dirty="0" smtClean="0"/>
              <a:t>完善的</a:t>
            </a:r>
            <a:r>
              <a:rPr lang="en-US" altLang="zh-CN" dirty="0" err="1" smtClean="0"/>
              <a:t>coredump</a:t>
            </a:r>
            <a:r>
              <a:rPr lang="zh-CN" altLang="en-US" dirty="0" smtClean="0"/>
              <a:t>分析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24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测试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单元测试</a:t>
            </a:r>
            <a:endParaRPr lang="en-US" altLang="zh-CN" dirty="0" smtClean="0"/>
          </a:p>
          <a:p>
            <a:pPr lvl="1"/>
            <a:r>
              <a:rPr lang="en-US" altLang="zh-CN" dirty="0" err="1" smtClean="0"/>
              <a:t>eunit</a:t>
            </a:r>
            <a:endParaRPr lang="en-US" altLang="zh-CN" dirty="0" smtClean="0"/>
          </a:p>
          <a:p>
            <a:pPr lvl="1"/>
            <a:endParaRPr lang="en-US" altLang="zh-CN" dirty="0" smtClean="0"/>
          </a:p>
          <a:p>
            <a:r>
              <a:rPr lang="zh-CN" altLang="en-US" dirty="0" smtClean="0"/>
              <a:t>系统测试</a:t>
            </a:r>
            <a:endParaRPr lang="en-US" altLang="zh-CN" dirty="0" smtClean="0"/>
          </a:p>
          <a:p>
            <a:pPr lvl="1"/>
            <a:r>
              <a:rPr lang="en-US" altLang="zh-CN" dirty="0" err="1" smtClean="0"/>
              <a:t>common_test</a:t>
            </a:r>
            <a:endParaRPr lang="en-US" altLang="zh-CN" dirty="0" smtClean="0"/>
          </a:p>
          <a:p>
            <a:pPr lvl="1"/>
            <a:r>
              <a:rPr lang="en-US" altLang="zh-CN" dirty="0" err="1" smtClean="0"/>
              <a:t>test_server</a:t>
            </a:r>
            <a:endParaRPr lang="en-US" altLang="zh-CN" dirty="0" smtClean="0"/>
          </a:p>
          <a:p>
            <a:endParaRPr lang="en-US" altLang="zh-CN" dirty="0" smtClean="0"/>
          </a:p>
          <a:p>
            <a:pPr lvl="1"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25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部署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独立的安装包自带运行环境</a:t>
            </a:r>
            <a:endParaRPr lang="en-US" altLang="zh-CN" dirty="0" smtClean="0"/>
          </a:p>
          <a:p>
            <a:r>
              <a:rPr lang="zh-CN" altLang="en-US" dirty="0" smtClean="0"/>
              <a:t>无需停机</a:t>
            </a:r>
            <a:r>
              <a:rPr lang="zh-CN" altLang="en-US" dirty="0" smtClean="0"/>
              <a:t>维护 </a:t>
            </a:r>
          </a:p>
          <a:p>
            <a:r>
              <a:rPr lang="zh-CN" altLang="en-US" dirty="0" smtClean="0"/>
              <a:t>在线</a:t>
            </a:r>
            <a:r>
              <a:rPr lang="zh-CN" altLang="en-US" dirty="0" smtClean="0"/>
              <a:t>升级，系统</a:t>
            </a:r>
            <a:r>
              <a:rPr lang="zh-CN" altLang="en-US" dirty="0" smtClean="0"/>
              <a:t>同时跑新旧代码</a:t>
            </a:r>
          </a:p>
          <a:p>
            <a:r>
              <a:rPr lang="zh-CN" altLang="en-US" dirty="0" smtClean="0"/>
              <a:t>发现问题在线降级</a:t>
            </a:r>
          </a:p>
          <a:p>
            <a:r>
              <a:rPr lang="zh-CN" altLang="en-US" dirty="0" smtClean="0"/>
              <a:t>工具化</a:t>
            </a:r>
            <a:r>
              <a:rPr lang="en-US" altLang="zh-CN" dirty="0" smtClean="0"/>
              <a:t>,</a:t>
            </a:r>
            <a:r>
              <a:rPr lang="zh-CN" altLang="en-US" dirty="0" smtClean="0"/>
              <a:t>一切自动化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26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远程维护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强大</a:t>
            </a:r>
            <a:r>
              <a:rPr lang="zh-CN" altLang="en-US" dirty="0" smtClean="0"/>
              <a:t>的内置</a:t>
            </a:r>
            <a:r>
              <a:rPr lang="en-US" altLang="zh-CN" dirty="0" smtClean="0"/>
              <a:t>shell</a:t>
            </a:r>
          </a:p>
          <a:p>
            <a:r>
              <a:rPr lang="zh-CN" altLang="en-US" dirty="0" smtClean="0"/>
              <a:t>内置</a:t>
            </a:r>
            <a:r>
              <a:rPr lang="en-US" altLang="zh-CN" dirty="0" smtClean="0"/>
              <a:t>SSH</a:t>
            </a:r>
            <a:r>
              <a:rPr lang="zh-CN" altLang="en-US" dirty="0" smtClean="0"/>
              <a:t>和</a:t>
            </a:r>
            <a:r>
              <a:rPr lang="en-US" altLang="zh-CN" dirty="0" smtClean="0"/>
              <a:t>SFTP</a:t>
            </a:r>
            <a:r>
              <a:rPr lang="zh-CN" altLang="en-US" dirty="0" smtClean="0"/>
              <a:t>服务器，</a:t>
            </a:r>
            <a:endParaRPr lang="en-US" altLang="zh-CN" dirty="0" smtClean="0"/>
          </a:p>
          <a:p>
            <a:r>
              <a:rPr lang="zh-CN" altLang="en-US" dirty="0" smtClean="0"/>
              <a:t>分布式日志</a:t>
            </a:r>
            <a:r>
              <a:rPr lang="zh-CN" altLang="en-US" dirty="0" smtClean="0"/>
              <a:t>系统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27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监控功能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操作系统，</a:t>
            </a:r>
            <a:r>
              <a:rPr lang="en-US" altLang="zh-CN" dirty="0" smtClean="0"/>
              <a:t>CPU</a:t>
            </a:r>
            <a:r>
              <a:rPr lang="zh-CN" altLang="en-US" dirty="0" smtClean="0"/>
              <a:t>，内存，磁盘监控</a:t>
            </a:r>
            <a:endParaRPr lang="en-US" altLang="zh-CN" dirty="0" smtClean="0"/>
          </a:p>
          <a:p>
            <a:r>
              <a:rPr lang="zh-CN" altLang="en-US" dirty="0" smtClean="0"/>
              <a:t>无比详细的运行期状态</a:t>
            </a:r>
            <a:endParaRPr lang="en-US" altLang="zh-CN" dirty="0" smtClean="0"/>
          </a:p>
          <a:p>
            <a:pPr marL="342900" lvl="1" indent="-342900">
              <a:buFontTx/>
              <a:buChar char="•"/>
            </a:pPr>
            <a:r>
              <a:rPr lang="zh-CN" altLang="en-US" sz="2700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支持工业标准</a:t>
            </a:r>
            <a:r>
              <a:rPr lang="en-US" altLang="zh-CN" sz="2700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SNMP/HTTP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28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altLang="zh-CN" sz="4800" dirty="0" smtClean="0"/>
          </a:p>
          <a:p>
            <a:pPr algn="ctr">
              <a:buNone/>
            </a:pPr>
            <a:endParaRPr lang="en-US" altLang="zh-CN" sz="4800" dirty="0" smtClean="0"/>
          </a:p>
          <a:p>
            <a:pPr algn="ctr">
              <a:buNone/>
            </a:pPr>
            <a:r>
              <a:rPr lang="zh-CN" altLang="en-US" sz="4800" dirty="0" smtClean="0"/>
              <a:t>从</a:t>
            </a:r>
            <a:r>
              <a:rPr lang="zh-CN" altLang="en-US" sz="4800" dirty="0" smtClean="0"/>
              <a:t>淘宝看</a:t>
            </a:r>
            <a:r>
              <a:rPr lang="en-US" altLang="zh-CN" sz="4800" dirty="0" err="1" smtClean="0"/>
              <a:t>Erlang</a:t>
            </a:r>
            <a:endParaRPr lang="zh-CN" altLang="en-US" sz="4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29</a:t>
            </a:fld>
            <a:endParaRPr lang="zh-CN" alt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176" y="1196752"/>
            <a:ext cx="19812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我是谁</a:t>
            </a:r>
            <a:r>
              <a:rPr lang="en-US" altLang="zh-CN" dirty="0" smtClean="0"/>
              <a:t>?</a:t>
            </a:r>
            <a:endParaRPr lang="zh-CN" altLang="en-US" dirty="0"/>
          </a:p>
        </p:txBody>
      </p:sp>
      <p:pic>
        <p:nvPicPr>
          <p:cNvPr id="5" name="内容占位符 4" descr="google_erlang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3052404"/>
            <a:ext cx="7859216" cy="3805596"/>
          </a:xfr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  <p:pic>
        <p:nvPicPr>
          <p:cNvPr id="6" name="图片 5" descr="baidu_erla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1117451"/>
            <a:ext cx="6858000" cy="3895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淘宝的业务特点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用户</a:t>
            </a:r>
            <a:r>
              <a:rPr lang="zh-CN" altLang="en-US" dirty="0" smtClean="0"/>
              <a:t>数目庞大</a:t>
            </a:r>
            <a:endParaRPr lang="zh-CN" altLang="en-US" dirty="0" smtClean="0"/>
          </a:p>
          <a:p>
            <a:r>
              <a:rPr lang="zh-CN" altLang="en-US" dirty="0" smtClean="0"/>
              <a:t>海量数据</a:t>
            </a:r>
            <a:endParaRPr lang="en-US" altLang="zh-CN" dirty="0" smtClean="0"/>
          </a:p>
          <a:p>
            <a:r>
              <a:rPr lang="zh-CN" altLang="en-US" dirty="0" smtClean="0"/>
              <a:t>应用繁多</a:t>
            </a:r>
            <a:endParaRPr lang="en-US" altLang="zh-CN" dirty="0" smtClean="0"/>
          </a:p>
          <a:p>
            <a:r>
              <a:rPr lang="en-US" altLang="zh-CN" dirty="0" smtClean="0"/>
              <a:t>…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30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淘宝现存软件的特点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开源基础改进</a:t>
            </a:r>
            <a:endParaRPr lang="en-US" altLang="zh-CN" dirty="0" smtClean="0"/>
          </a:p>
          <a:p>
            <a:r>
              <a:rPr lang="zh-CN" altLang="en-US" dirty="0" smtClean="0"/>
              <a:t>自家酿造，门派繁多</a:t>
            </a:r>
            <a:endParaRPr lang="en-US" altLang="zh-CN" dirty="0" smtClean="0"/>
          </a:p>
          <a:p>
            <a:r>
              <a:rPr lang="zh-CN" altLang="en-US" dirty="0" smtClean="0"/>
              <a:t>开发周期长，软件生命周期长</a:t>
            </a:r>
            <a:endParaRPr lang="en-US" altLang="zh-CN" dirty="0" smtClean="0"/>
          </a:p>
          <a:p>
            <a:r>
              <a:rPr lang="zh-CN" altLang="en-US" dirty="0" smtClean="0"/>
              <a:t>稳定性要求高</a:t>
            </a:r>
            <a:endParaRPr lang="en-US" altLang="zh-CN" dirty="0" smtClean="0"/>
          </a:p>
          <a:p>
            <a:r>
              <a:rPr lang="en-US" altLang="zh-CN" dirty="0" smtClean="0"/>
              <a:t>…</a:t>
            </a:r>
            <a:endParaRPr lang="en-US" altLang="zh-CN" dirty="0" smtClean="0"/>
          </a:p>
          <a:p>
            <a:endParaRPr lang="en-US" altLang="zh-CN" dirty="0" smtClean="0"/>
          </a:p>
          <a:p>
            <a:pPr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31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Erlang</a:t>
            </a:r>
            <a:r>
              <a:rPr lang="zh-CN" altLang="en-US" dirty="0" smtClean="0"/>
              <a:t>来救助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IO</a:t>
            </a:r>
            <a:r>
              <a:rPr lang="zh-CN" altLang="en-US" dirty="0" smtClean="0"/>
              <a:t>密集型：小菜一碟</a:t>
            </a:r>
            <a:endParaRPr lang="en-US" altLang="zh-CN" dirty="0" smtClean="0"/>
          </a:p>
          <a:p>
            <a:r>
              <a:rPr lang="zh-CN" altLang="en-US" dirty="0" smtClean="0"/>
              <a:t>计算密集型： 无助</a:t>
            </a:r>
            <a:endParaRPr lang="en-US" altLang="zh-CN" dirty="0" smtClean="0"/>
          </a:p>
          <a:p>
            <a:r>
              <a:rPr lang="zh-CN" altLang="en-US" dirty="0" smtClean="0"/>
              <a:t>网络密集型：拿手好戏</a:t>
            </a:r>
            <a:endParaRPr lang="en-US" altLang="zh-CN" dirty="0" smtClean="0"/>
          </a:p>
          <a:p>
            <a:r>
              <a:rPr lang="zh-CN" altLang="en-US" dirty="0" smtClean="0"/>
              <a:t>集群密集型：</a:t>
            </a:r>
            <a:r>
              <a:rPr lang="zh-CN" altLang="en-US" dirty="0" smtClean="0"/>
              <a:t>拿手好戏</a:t>
            </a:r>
            <a:endParaRPr lang="en-US" altLang="zh-CN" dirty="0" smtClean="0"/>
          </a:p>
          <a:p>
            <a:r>
              <a:rPr lang="zh-CN" altLang="en-US" dirty="0" smtClean="0"/>
              <a:t>稳定密集型：拿手好戏</a:t>
            </a:r>
            <a:endParaRPr lang="en-US" altLang="zh-CN" dirty="0" smtClean="0"/>
          </a:p>
          <a:p>
            <a:r>
              <a:rPr lang="zh-CN" altLang="en-US" dirty="0" smtClean="0"/>
              <a:t>粘合型：</a:t>
            </a:r>
            <a:r>
              <a:rPr lang="zh-CN" altLang="en-US" dirty="0" smtClean="0"/>
              <a:t>小菜一碟</a:t>
            </a:r>
            <a:endParaRPr lang="en-US" altLang="zh-CN" dirty="0" smtClean="0"/>
          </a:p>
          <a:p>
            <a:r>
              <a:rPr lang="zh-CN" altLang="en-US" dirty="0" smtClean="0"/>
              <a:t>数据库：</a:t>
            </a:r>
            <a:r>
              <a:rPr lang="zh-CN" altLang="en-US" dirty="0" smtClean="0"/>
              <a:t>小菜一碟</a:t>
            </a:r>
            <a:endParaRPr lang="en-US" altLang="zh-CN" dirty="0" smtClean="0"/>
          </a:p>
          <a:p>
            <a:r>
              <a:rPr lang="en-US" altLang="zh-CN" dirty="0" smtClean="0"/>
              <a:t>…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32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推广障碍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函数式语言</a:t>
            </a:r>
            <a:r>
              <a:rPr lang="en-US" altLang="zh-CN" dirty="0" smtClean="0"/>
              <a:t>, </a:t>
            </a:r>
            <a:r>
              <a:rPr lang="zh-CN" altLang="en-US" dirty="0" smtClean="0"/>
              <a:t>开发人员少</a:t>
            </a:r>
            <a:r>
              <a:rPr lang="en-US" altLang="zh-CN" dirty="0" smtClean="0"/>
              <a:t>, </a:t>
            </a:r>
            <a:r>
              <a:rPr lang="zh-CN" altLang="en-US" dirty="0" smtClean="0"/>
              <a:t>招聘成本高 </a:t>
            </a:r>
          </a:p>
          <a:p>
            <a:r>
              <a:rPr lang="zh-CN" altLang="en-US" dirty="0" smtClean="0"/>
              <a:t>独特的并发和错误处理哲学</a:t>
            </a:r>
          </a:p>
          <a:p>
            <a:r>
              <a:rPr lang="zh-CN" altLang="en-US" dirty="0" smtClean="0"/>
              <a:t>开发社区偏小，知识积累不够</a:t>
            </a:r>
          </a:p>
          <a:p>
            <a:r>
              <a:rPr lang="zh-CN" altLang="en-US" dirty="0" smtClean="0"/>
              <a:t>应用库偏</a:t>
            </a:r>
            <a:r>
              <a:rPr lang="zh-CN" altLang="en-US" dirty="0" smtClean="0"/>
              <a:t>少</a:t>
            </a:r>
            <a:endParaRPr lang="en-US" altLang="zh-CN" dirty="0" smtClean="0"/>
          </a:p>
          <a:p>
            <a:r>
              <a:rPr lang="zh-CN" altLang="en-US" dirty="0" smtClean="0"/>
              <a:t>软件经理不了解</a:t>
            </a:r>
            <a:endParaRPr lang="en-US" altLang="zh-CN" dirty="0" smtClean="0"/>
          </a:p>
          <a:p>
            <a:r>
              <a:rPr lang="en-US" altLang="zh-CN" dirty="0" smtClean="0"/>
              <a:t>…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33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提问时间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ctr">
              <a:buNone/>
            </a:pPr>
            <a:endParaRPr lang="en-US" altLang="zh-CN" sz="6000" dirty="0" smtClean="0"/>
          </a:p>
          <a:p>
            <a:pPr lvl="1" algn="ctr">
              <a:buNone/>
            </a:pPr>
            <a:r>
              <a:rPr lang="zh-CN" altLang="en-US" sz="6000" dirty="0" smtClean="0"/>
              <a:t>谢谢大家！</a:t>
            </a:r>
            <a:endParaRPr lang="en-US" altLang="zh-CN" sz="60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34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Erlang</a:t>
            </a:r>
            <a:r>
              <a:rPr lang="zh-CN" altLang="en-US" dirty="0" smtClean="0"/>
              <a:t>是什么？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江湖传说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支持高并发</a:t>
            </a:r>
          </a:p>
          <a:p>
            <a:pPr lvl="1"/>
            <a:r>
              <a:rPr lang="zh-CN" altLang="en-US" dirty="0" smtClean="0"/>
              <a:t>伤眼睛</a:t>
            </a:r>
          </a:p>
          <a:p>
            <a:pPr lvl="1"/>
            <a:r>
              <a:rPr lang="zh-CN" altLang="en-US" dirty="0" smtClean="0"/>
              <a:t>怪异难</a:t>
            </a:r>
            <a:r>
              <a:rPr lang="zh-CN" altLang="en-US" dirty="0" smtClean="0"/>
              <a:t>学</a:t>
            </a:r>
            <a:endParaRPr lang="en-US" altLang="zh-CN" dirty="0" smtClean="0"/>
          </a:p>
          <a:p>
            <a:pPr lvl="1"/>
            <a:endParaRPr lang="en-US" altLang="zh-CN" dirty="0" smtClean="0"/>
          </a:p>
          <a:p>
            <a:r>
              <a:rPr lang="zh-CN" altLang="en-US" dirty="0" smtClean="0"/>
              <a:t>官方定义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通用的语言和运行环境</a:t>
            </a:r>
          </a:p>
          <a:p>
            <a:pPr lvl="1"/>
            <a:r>
              <a:rPr lang="zh-CN" altLang="en-US" dirty="0" smtClean="0"/>
              <a:t>内置并发</a:t>
            </a:r>
            <a:r>
              <a:rPr lang="en-US" altLang="zh-CN" dirty="0" smtClean="0"/>
              <a:t>,</a:t>
            </a:r>
            <a:r>
              <a:rPr lang="zh-CN" altLang="en-US" dirty="0" smtClean="0"/>
              <a:t>集群</a:t>
            </a:r>
            <a:r>
              <a:rPr lang="en-US" altLang="zh-CN" dirty="0" smtClean="0"/>
              <a:t>,</a:t>
            </a:r>
            <a:r>
              <a:rPr lang="zh-CN" altLang="en-US" dirty="0" smtClean="0"/>
              <a:t>容错机制</a:t>
            </a:r>
          </a:p>
          <a:p>
            <a:pPr lvl="1"/>
            <a:r>
              <a:rPr lang="zh-CN" altLang="en-US" dirty="0" smtClean="0"/>
              <a:t>电信行业大规模部署</a:t>
            </a:r>
            <a:r>
              <a:rPr lang="zh-CN" altLang="en-US" dirty="0" smtClean="0"/>
              <a:t>应用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经过时间验证的成熟商业系统</a:t>
            </a:r>
          </a:p>
          <a:p>
            <a:pPr lvl="1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Erlang</a:t>
            </a:r>
            <a:r>
              <a:rPr lang="zh-CN" altLang="en-US" dirty="0" smtClean="0"/>
              <a:t>的历史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很老的</a:t>
            </a:r>
            <a:r>
              <a:rPr lang="en-US" altLang="zh-CN" dirty="0" smtClean="0"/>
              <a:t>FP</a:t>
            </a:r>
            <a:r>
              <a:rPr lang="zh-CN" altLang="en-US" dirty="0" smtClean="0"/>
              <a:t>语言</a:t>
            </a:r>
            <a:r>
              <a:rPr lang="en-US" altLang="zh-CN" dirty="0" smtClean="0"/>
              <a:t>,</a:t>
            </a:r>
            <a:r>
              <a:rPr lang="zh-CN" altLang="en-US" dirty="0" smtClean="0"/>
              <a:t>始于</a:t>
            </a:r>
            <a:r>
              <a:rPr lang="en-US" altLang="zh-CN" dirty="0" smtClean="0"/>
              <a:t>80</a:t>
            </a:r>
            <a:r>
              <a:rPr lang="zh-CN" altLang="en-US" dirty="0" smtClean="0"/>
              <a:t>年代末</a:t>
            </a:r>
          </a:p>
          <a:p>
            <a:r>
              <a:rPr lang="zh-CN" altLang="en-US" dirty="0" smtClean="0"/>
              <a:t>爱立信投资</a:t>
            </a:r>
            <a:r>
              <a:rPr lang="en-US" altLang="zh-CN" dirty="0" smtClean="0"/>
              <a:t>10</a:t>
            </a:r>
            <a:r>
              <a:rPr lang="zh-CN" altLang="en-US" dirty="0" smtClean="0"/>
              <a:t>亿美金主导开发</a:t>
            </a:r>
          </a:p>
          <a:p>
            <a:r>
              <a:rPr lang="en-US" altLang="zh-CN" dirty="0" smtClean="0"/>
              <a:t>EPL</a:t>
            </a:r>
            <a:r>
              <a:rPr lang="zh-CN" altLang="en-US" dirty="0" smtClean="0"/>
              <a:t>版权方式开源</a:t>
            </a:r>
          </a:p>
          <a:p>
            <a:r>
              <a:rPr lang="zh-CN" altLang="en-US" dirty="0" smtClean="0"/>
              <a:t>需要记住的几个年份</a:t>
            </a:r>
          </a:p>
          <a:p>
            <a:pPr lvl="1"/>
            <a:r>
              <a:rPr lang="en-US" altLang="zh-CN" dirty="0" smtClean="0"/>
              <a:t>1987  The first experiments with </a:t>
            </a:r>
            <a:r>
              <a:rPr lang="en-US" altLang="zh-CN" dirty="0" err="1" smtClean="0"/>
              <a:t>Erlang</a:t>
            </a:r>
            <a:r>
              <a:rPr lang="en-US" altLang="zh-CN" dirty="0" smtClean="0"/>
              <a:t>.  </a:t>
            </a:r>
          </a:p>
          <a:p>
            <a:pPr lvl="1"/>
            <a:r>
              <a:rPr lang="en-US" altLang="zh-CN" dirty="0" smtClean="0"/>
              <a:t>1993  Distribution is added to </a:t>
            </a:r>
            <a:r>
              <a:rPr lang="en-US" altLang="zh-CN" dirty="0" err="1" smtClean="0"/>
              <a:t>Erlang</a:t>
            </a:r>
            <a:r>
              <a:rPr lang="en-US" altLang="zh-CN" dirty="0" smtClean="0"/>
              <a:t>. </a:t>
            </a:r>
          </a:p>
          <a:p>
            <a:pPr lvl="1"/>
            <a:r>
              <a:rPr lang="en-US" altLang="zh-CN" dirty="0" smtClean="0"/>
              <a:t>2006  SMP support is added to </a:t>
            </a:r>
            <a:r>
              <a:rPr lang="en-US" altLang="zh-CN" dirty="0" err="1" smtClean="0"/>
              <a:t>Erlang</a:t>
            </a:r>
            <a:r>
              <a:rPr lang="en-US" altLang="zh-CN" dirty="0" smtClean="0"/>
              <a:t>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Erlang</a:t>
            </a:r>
            <a:r>
              <a:rPr lang="zh-CN" altLang="en-US" dirty="0" smtClean="0"/>
              <a:t>社区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2" y="1625600"/>
            <a:ext cx="9144000" cy="4754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印象</a:t>
            </a:r>
            <a:r>
              <a:rPr lang="en-US" altLang="zh-CN" dirty="0" err="1" smtClean="0"/>
              <a:t>Erlang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zh-CN" dirty="0" smtClean="0">
                <a:solidFill>
                  <a:srgbClr val="000000"/>
                </a:solidFill>
              </a:rPr>
              <a:t>“</a:t>
            </a:r>
            <a:r>
              <a:rPr lang="en-US" altLang="zh-CN" dirty="0" err="1" smtClean="0">
                <a:solidFill>
                  <a:srgbClr val="000000"/>
                </a:solidFill>
              </a:rPr>
              <a:t>Erlang</a:t>
            </a:r>
            <a:r>
              <a:rPr lang="en-US" altLang="zh-CN" dirty="0" smtClean="0">
                <a:solidFill>
                  <a:srgbClr val="000000"/>
                </a:solidFill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</a:rPr>
              <a:t>was built from the ground up for concurrency.  Not just in a single machine, but in clusters of machines.  Lots of machines.  Lost of machines running many processes.  Sounds like a cloud, </a:t>
            </a:r>
            <a:r>
              <a:rPr lang="en-US" altLang="zh-CN" dirty="0" smtClean="0">
                <a:solidFill>
                  <a:srgbClr val="000000"/>
                </a:solidFill>
              </a:rPr>
              <a:t>right</a:t>
            </a:r>
            <a:r>
              <a:rPr lang="zh-CN" altLang="en-US" dirty="0" smtClean="0">
                <a:solidFill>
                  <a:srgbClr val="000000"/>
                </a:solidFill>
              </a:rPr>
              <a:t>？</a:t>
            </a:r>
            <a:r>
              <a:rPr lang="en-US" altLang="zh-CN" dirty="0" smtClean="0">
                <a:solidFill>
                  <a:srgbClr val="000000"/>
                </a:solidFill>
              </a:rPr>
              <a:t>”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zh-CN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zh-CN" dirty="0" smtClean="0"/>
          </a:p>
          <a:p>
            <a:pPr marL="0" indent="0" algn="r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zh-CN" dirty="0" smtClean="0">
                <a:solidFill>
                  <a:srgbClr val="000000"/>
                </a:solidFill>
              </a:rPr>
              <a:t>-Colin Clark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Erlang</a:t>
            </a:r>
            <a:r>
              <a:rPr lang="zh-CN" altLang="en-US" dirty="0" smtClean="0"/>
              <a:t>适合做什么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互联网应用服务器</a:t>
            </a:r>
          </a:p>
          <a:p>
            <a:r>
              <a:rPr lang="zh-CN" altLang="en-US" dirty="0" smtClean="0"/>
              <a:t>消息</a:t>
            </a:r>
            <a:r>
              <a:rPr lang="zh-CN" altLang="en-US" dirty="0" smtClean="0"/>
              <a:t>系统</a:t>
            </a:r>
            <a:endParaRPr lang="en-US" altLang="zh-CN" dirty="0" smtClean="0"/>
          </a:p>
          <a:p>
            <a:r>
              <a:rPr lang="zh-CN" altLang="en-US" dirty="0" smtClean="0"/>
              <a:t>海量存储</a:t>
            </a:r>
            <a:endParaRPr lang="zh-CN" altLang="en-US" dirty="0" smtClean="0"/>
          </a:p>
          <a:p>
            <a:r>
              <a:rPr lang="zh-CN" altLang="en-US" dirty="0" smtClean="0"/>
              <a:t>需要软实时的数据库应用 </a:t>
            </a:r>
          </a:p>
          <a:p>
            <a:r>
              <a:rPr lang="zh-CN" altLang="en-US" dirty="0" smtClean="0"/>
              <a:t>网关代理服务器 </a:t>
            </a:r>
            <a:endParaRPr lang="en-US" altLang="zh-CN" dirty="0" smtClean="0"/>
          </a:p>
          <a:p>
            <a:r>
              <a:rPr lang="zh-CN" altLang="en-US" dirty="0" smtClean="0"/>
              <a:t>异构系统粘合</a:t>
            </a:r>
            <a:endParaRPr lang="en-US" altLang="zh-CN" dirty="0" smtClean="0"/>
          </a:p>
          <a:p>
            <a:r>
              <a:rPr lang="en-US" altLang="zh-CN" dirty="0" smtClean="0"/>
              <a:t>…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Erlang</a:t>
            </a:r>
            <a:r>
              <a:rPr lang="zh-CN" altLang="en-US" dirty="0" smtClean="0"/>
              <a:t>成熟项目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8252" y="4869160"/>
            <a:ext cx="2159492" cy="1918137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5102" y="4797152"/>
            <a:ext cx="3575050" cy="1739900"/>
          </a:xfrm>
          <a:prstGeom prst="rect">
            <a:avLst/>
          </a:prstGeom>
          <a:noFill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168" y="5301208"/>
            <a:ext cx="2540000" cy="673100"/>
          </a:xfrm>
          <a:prstGeom prst="rect">
            <a:avLst/>
          </a:prstGeom>
          <a:noFill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1316" y="3068960"/>
            <a:ext cx="4584700" cy="965200"/>
          </a:xfrm>
          <a:prstGeom prst="rect">
            <a:avLst/>
          </a:prstGeom>
          <a:noFill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07704" y="1196752"/>
            <a:ext cx="4470400" cy="1143000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76256" y="1671712"/>
            <a:ext cx="2095500" cy="965200"/>
          </a:xfrm>
          <a:prstGeom prst="rect">
            <a:avLst/>
          </a:prstGeom>
          <a:noFill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1018" y="1082179"/>
            <a:ext cx="1490662" cy="1482725"/>
          </a:xfrm>
          <a:prstGeom prst="rect">
            <a:avLst/>
          </a:prstGeom>
          <a:noFill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20072" y="2996952"/>
            <a:ext cx="3454400" cy="63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" val="Boston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核心系统-内核组&amp;#x0D;&amp;#x0A;2011年工作规划&amp;quot;&quot;/&gt;&lt;property id=&quot;20307&quot; value=&quot;439&quot;/&gt;&lt;/object&gt;&lt;object type=&quot;3&quot; unique_id=&quot;10005&quot;&gt;&lt;property id=&quot;20148&quot; value=&quot;5&quot;/&gt;&lt;property id=&quot;20300&quot; value=&quot;Slide 2 - &amp;quot;总体原则&amp;quot;&quot;/&gt;&lt;property id=&quot;20307&quot; value=&quot;446&quot;/&gt;&lt;/object&gt;&lt;object type=&quot;3&quot; unique_id=&quot;10006&quot;&gt;&lt;property id=&quot;20148&quot; value=&quot;5&quot;/&gt;&lt;property id=&quot;20300&quot; value=&quot;Slide 3 - &amp;quot;工作方向&amp;quot;&quot;/&gt;&lt;property id=&quot;20307&quot; value=&quot;438&quot;/&gt;&lt;/object&gt;&lt;object type=&quot;3&quot; unique_id=&quot;10079&quot;&gt;&lt;property id=&quot;20148&quot; value=&quot;5&quot;/&gt;&lt;property id=&quot;20300&quot; value=&quot;Slide 4 - &amp;quot;工作方向(Cont.)&amp;quot;&quot;/&gt;&lt;property id=&quot;20307&quot; value=&quot;447&quot;/&gt;&lt;/object&gt;&lt;object type=&quot;3&quot; unique_id=&quot;10116&quot;&gt;&lt;property id=&quot;20148&quot; value=&quot;5&quot;/&gt;&lt;property id=&quot;20300&quot; value=&quot;Slide 5 - &amp;quot;工作方向(Cont.)&amp;quot;&quot;/&gt;&lt;property id=&quot;20307&quot; value=&quot;448&quot;/&gt;&lt;/object&gt;&lt;object type=&quot;3&quot; unique_id=&quot;10182&quot;&gt;&lt;property id=&quot;20148&quot; value=&quot;5&quot;/&gt;&lt;property id=&quot;20300&quot; value=&quot;Slide 6 - &amp;quot;时间点&amp;quot;&quot;/&gt;&lt;property id=&quot;20307&quot; value=&quot;449&quot;/&gt;&lt;/object&gt;&lt;object type=&quot;3&quot; unique_id=&quot;10213&quot;&gt;&lt;property id=&quot;20148&quot; value=&quot;5&quot;/&gt;&lt;property id=&quot;20300&quot; value=&quot;Slide 8 - &amp;quot;全年考核标准&amp;quot;&quot;/&gt;&lt;property id=&quot;20307&quot; value=&quot;450&quot;/&gt;&lt;/object&gt;&lt;object type=&quot;3&quot; unique_id=&quot;10250&quot;&gt;&lt;property id=&quot;20148&quot; value=&quot;5&quot;/&gt;&lt;property id=&quot;20300&quot; value=&quot;Slide 9 - &amp;quot;全年考核标准 (Cont.)&amp;quot;&quot;/&gt;&lt;property id=&quot;20307&quot; value=&quot;451&quot;/&gt;&lt;/object&gt;&lt;object type=&quot;3&quot; unique_id=&quot;10251&quot;&gt;&lt;property id=&quot;20148&quot; value=&quot;5&quot;/&gt;&lt;property id=&quot;20300&quot; value=&quot;Slide 7 - &amp;quot;全年考核标准&amp;quot;&quot;/&gt;&lt;property id=&quot;20307&quot; value=&quot;452&quot;/&gt;&lt;/object&gt;&lt;object type=&quot;3&quot; unique_id=&quot;10307&quot;&gt;&lt;property id=&quot;20148&quot; value=&quot;5&quot;/&gt;&lt;property id=&quot;20300&quot; value=&quot;Slide 10 - &amp;quot;全年考核标准 (Cont.)&amp;quot;&quot;/&gt;&lt;property id=&quot;20307&quot; value=&quot;45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淘宝PPT模版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经典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默认设计模板">
  <a:themeElements>
    <a:clrScheme name="1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淘宝PPT模版</Template>
  <TotalTime>24263</TotalTime>
  <Words>679</Words>
  <Application>Microsoft Office PowerPoint</Application>
  <PresentationFormat>全屏显示(4:3)</PresentationFormat>
  <Paragraphs>238</Paragraphs>
  <Slides>34</Slides>
  <Notes>34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34</vt:i4>
      </vt:variant>
    </vt:vector>
  </HeadingPairs>
  <TitlesOfParts>
    <vt:vector size="36" baseType="lpstr">
      <vt:lpstr>淘宝PPT模版</vt:lpstr>
      <vt:lpstr>1_默认设计模板</vt:lpstr>
      <vt:lpstr>高性能集群服务器 Erlang解决方案</vt:lpstr>
      <vt:lpstr>幻灯片 2</vt:lpstr>
      <vt:lpstr>我是谁?</vt:lpstr>
      <vt:lpstr>Erlang是什么？</vt:lpstr>
      <vt:lpstr>Erlang的历史</vt:lpstr>
      <vt:lpstr>Erlang社区</vt:lpstr>
      <vt:lpstr>印象Erlang</vt:lpstr>
      <vt:lpstr>Erlang适合做什么</vt:lpstr>
      <vt:lpstr>Erlang成熟项目</vt:lpstr>
      <vt:lpstr>幻灯片 10</vt:lpstr>
      <vt:lpstr>语言和虚拟机天生可伸缩</vt:lpstr>
      <vt:lpstr>集群特点及规模</vt:lpstr>
      <vt:lpstr>Erlang语言运行和开发效率</vt:lpstr>
      <vt:lpstr>Erlang对SMP的支持</vt:lpstr>
      <vt:lpstr>Erlang进程调度及策略</vt:lpstr>
      <vt:lpstr>Erlang调度器的伸缩性</vt:lpstr>
      <vt:lpstr>稳定性</vt:lpstr>
      <vt:lpstr>异构性</vt:lpstr>
      <vt:lpstr>历史遗留系统粘合</vt:lpstr>
      <vt:lpstr>Erlang技术发展路线图</vt:lpstr>
      <vt:lpstr>幻灯片 21</vt:lpstr>
      <vt:lpstr>设计</vt:lpstr>
      <vt:lpstr>开发</vt:lpstr>
      <vt:lpstr>排错</vt:lpstr>
      <vt:lpstr>测试</vt:lpstr>
      <vt:lpstr>部署</vt:lpstr>
      <vt:lpstr>远程维护</vt:lpstr>
      <vt:lpstr>监控功能</vt:lpstr>
      <vt:lpstr>幻灯片 29</vt:lpstr>
      <vt:lpstr>淘宝的业务特点</vt:lpstr>
      <vt:lpstr>淘宝现存软件的特点</vt:lpstr>
      <vt:lpstr>Erlang来救助</vt:lpstr>
      <vt:lpstr>推广障碍</vt:lpstr>
      <vt:lpstr>提问时间</vt:lpstr>
    </vt:vector>
  </TitlesOfParts>
  <Company>alibaba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核心系统-数据库组-2011年工作规划</dc:title>
  <dc:creator>褚霸</dc:creator>
  <cp:lastModifiedBy>chuba.yf</cp:lastModifiedBy>
  <cp:revision>66</cp:revision>
  <dcterms:created xsi:type="dcterms:W3CDTF">2008-10-18T12:39:51Z</dcterms:created>
  <dcterms:modified xsi:type="dcterms:W3CDTF">2011-07-28T13:39:38Z</dcterms:modified>
</cp:coreProperties>
</file>