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60" r:id="rId2"/>
    <p:sldId id="262"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300" r:id="rId18"/>
    <p:sldId id="284" r:id="rId19"/>
    <p:sldId id="285" r:id="rId20"/>
    <p:sldId id="286" r:id="rId21"/>
    <p:sldId id="287" r:id="rId22"/>
    <p:sldId id="288" r:id="rId23"/>
    <p:sldId id="289" r:id="rId24"/>
    <p:sldId id="290" r:id="rId25"/>
    <p:sldId id="302" r:id="rId26"/>
    <p:sldId id="291" r:id="rId27"/>
    <p:sldId id="292" r:id="rId28"/>
    <p:sldId id="293" r:id="rId29"/>
    <p:sldId id="301" r:id="rId30"/>
    <p:sldId id="297" r:id="rId31"/>
    <p:sldId id="295" r:id="rId32"/>
    <p:sldId id="296" r:id="rId33"/>
    <p:sldId id="294" r:id="rId34"/>
    <p:sldId id="268"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6" autoAdjust="0"/>
    <p:restoredTop sz="94660"/>
  </p:normalViewPr>
  <p:slideViewPr>
    <p:cSldViewPr snapToGrid="0">
      <p:cViewPr varScale="1">
        <p:scale>
          <a:sx n="103" d="100"/>
          <a:sy n="103" d="100"/>
        </p:scale>
        <p:origin x="-1288"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44C7EF-443E-5A42-AB8C-9BB8BD30A3AE}" type="datetimeFigureOut">
              <a:rPr kumimoji="1" lang="zh-CN" altLang="en-US" smtClean="0"/>
              <a:t>4/29/16</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43D1E1-B3BF-5644-9492-95AF133D559D}" type="slidenum">
              <a:rPr kumimoji="1" lang="zh-CN" altLang="en-US" smtClean="0"/>
              <a:t>‹#›</a:t>
            </a:fld>
            <a:endParaRPr kumimoji="1" lang="zh-CN" altLang="en-US"/>
          </a:p>
        </p:txBody>
      </p:sp>
    </p:spTree>
    <p:extLst>
      <p:ext uri="{BB962C8B-B14F-4D97-AF65-F5344CB8AC3E}">
        <p14:creationId xmlns:p14="http://schemas.microsoft.com/office/powerpoint/2010/main" val="11029350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kumimoji="1" lang="en-US" altLang="zh-CN" dirty="0" smtClean="0"/>
              <a:t>http://</a:t>
            </a:r>
            <a:r>
              <a:rPr kumimoji="1" lang="en-US" altLang="zh-CN" dirty="0" err="1" smtClean="0"/>
              <a:t>wenku.baidu.com</a:t>
            </a:r>
            <a:r>
              <a:rPr kumimoji="1" lang="en-US" altLang="zh-CN" dirty="0" smtClean="0"/>
              <a:t>/</a:t>
            </a:r>
            <a:r>
              <a:rPr kumimoji="1" lang="en-US" altLang="zh-CN" dirty="0" err="1" smtClean="0"/>
              <a:t>link?url</a:t>
            </a:r>
            <a:r>
              <a:rPr kumimoji="1" lang="en-US" altLang="zh-CN" dirty="0" smtClean="0"/>
              <a:t>=2vQ4d4SoRVorLmbRLWlgyanScSDFLph_oTwHyUZJQJx_lYmBWJlpidjMQoBUDnEF4KBn4JQaJyGUdG6EBocKPf6E6ic9POqCD_XYp5H4K3m</a:t>
            </a:r>
            <a:endParaRPr kumimoji="1" lang="zh-CN" altLang="en-US" dirty="0"/>
          </a:p>
        </p:txBody>
      </p:sp>
      <p:sp>
        <p:nvSpPr>
          <p:cNvPr id="4" name="幻灯片编号占位符 3"/>
          <p:cNvSpPr>
            <a:spLocks noGrp="1"/>
          </p:cNvSpPr>
          <p:nvPr>
            <p:ph type="sldNum" sz="quarter" idx="10"/>
          </p:nvPr>
        </p:nvSpPr>
        <p:spPr/>
        <p:txBody>
          <a:bodyPr/>
          <a:lstStyle/>
          <a:p>
            <a:fld id="{EFAC73C6-AB92-4721-A4F1-9FDC3AED5914}" type="slidenum">
              <a:rPr lang="zh-CN" altLang="en-US" smtClean="0"/>
              <a:pPr/>
              <a:t>3</a:t>
            </a:fld>
            <a:endParaRPr lang="zh-CN" altLang="en-US"/>
          </a:p>
        </p:txBody>
      </p:sp>
    </p:spTree>
    <p:extLst>
      <p:ext uri="{BB962C8B-B14F-4D97-AF65-F5344CB8AC3E}">
        <p14:creationId xmlns:p14="http://schemas.microsoft.com/office/powerpoint/2010/main" val="563343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zh-CN" altLang="en-US" dirty="0" smtClean="0"/>
              <a:t>互联网让人连接在一起，让信息通达，从而让人类发现世界之大；</a:t>
            </a:r>
            <a:endParaRPr kumimoji="1" lang="en-US" altLang="zh-CN" dirty="0" smtClean="0"/>
          </a:p>
          <a:p>
            <a:r>
              <a:rPr kumimoji="1" lang="zh-CN" altLang="en-US" dirty="0" smtClean="0"/>
              <a:t>这背后让大家觉得自己都有机会去创新、去创业；</a:t>
            </a:r>
            <a:endParaRPr kumimoji="1" lang="en-US" altLang="zh-CN" dirty="0" smtClean="0"/>
          </a:p>
          <a:p>
            <a:r>
              <a:rPr kumimoji="1" lang="zh-CN" altLang="en-US" dirty="0" smtClean="0"/>
              <a:t>而云平台赋于中小企业一种新的能力； </a:t>
            </a:r>
          </a:p>
          <a:p>
            <a:endParaRPr kumimoji="1"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EFAC73C6-AB92-4721-A4F1-9FDC3AED5914}" type="slidenum">
              <a:rPr lang="zh-CN" altLang="en-US" smtClean="0"/>
              <a:pPr/>
              <a:t>13</a:t>
            </a:fld>
            <a:endParaRPr lang="zh-CN" altLang="en-US"/>
          </a:p>
        </p:txBody>
      </p:sp>
    </p:spTree>
    <p:extLst>
      <p:ext uri="{BB962C8B-B14F-4D97-AF65-F5344CB8AC3E}">
        <p14:creationId xmlns:p14="http://schemas.microsoft.com/office/powerpoint/2010/main" val="563343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kumimoji="1" lang="zh-CN" altLang="en-US" dirty="0" smtClean="0"/>
              <a:t>云，是互联网和大规模自动化运维的结晶；产能过剩的发展结果；</a:t>
            </a:r>
            <a:endParaRPr kumimoji="1" lang="en-US" altLang="zh-CN" dirty="0" smtClean="0"/>
          </a:p>
          <a:p>
            <a:r>
              <a:rPr kumimoji="1" lang="zh-CN" altLang="en-US" dirty="0" smtClean="0"/>
              <a:t>云，同时也可以让所有中小企业快速提升自己的</a:t>
            </a:r>
            <a:r>
              <a:rPr kumimoji="1" lang="en-US" altLang="zh-CN" dirty="0" smtClean="0"/>
              <a:t>IT</a:t>
            </a:r>
            <a:r>
              <a:rPr kumimoji="1" lang="zh-CN" altLang="en-US" dirty="0" smtClean="0"/>
              <a:t>能力； 任何企业在</a:t>
            </a:r>
            <a:r>
              <a:rPr kumimoji="1" lang="en-US" altLang="zh-CN" dirty="0" smtClean="0"/>
              <a:t>1</a:t>
            </a:r>
            <a:r>
              <a:rPr kumimoji="1" lang="zh-CN" altLang="en-US" dirty="0" smtClean="0"/>
              <a:t>天内拥有大型企业的</a:t>
            </a:r>
            <a:r>
              <a:rPr kumimoji="1" lang="en-US" altLang="zh-CN" dirty="0" smtClean="0"/>
              <a:t>IT</a:t>
            </a:r>
            <a:r>
              <a:rPr kumimoji="1" lang="zh-CN" altLang="en-US" dirty="0" smtClean="0"/>
              <a:t>架构；</a:t>
            </a:r>
            <a:endParaRPr kumimoji="1" lang="en-US" altLang="zh-CN" dirty="0" smtClean="0"/>
          </a:p>
          <a:p>
            <a:pPr lvl="0">
              <a:spcBef>
                <a:spcPct val="0"/>
              </a:spcBef>
              <a:defRPr/>
            </a:pPr>
            <a:r>
              <a:rPr lang="zh-CN" altLang="en-US" sz="3200" b="1" kern="1200" dirty="0" smtClean="0">
                <a:solidFill>
                  <a:schemeClr val="tx1"/>
                </a:solidFill>
                <a:latin typeface="微软雅黑" panose="020B0503020204020204" pitchFamily="34" charset="-122"/>
                <a:ea typeface="微软雅黑" panose="020B0503020204020204" pitchFamily="34" charset="-122"/>
                <a:cs typeface="+mn-cs"/>
              </a:rPr>
              <a:t>在数据库上展现</a:t>
            </a:r>
            <a:r>
              <a:rPr lang="zh-CN" altLang="zh-CN" sz="3200" b="1" kern="1200" dirty="0" smtClean="0">
                <a:solidFill>
                  <a:schemeClr val="tx1"/>
                </a:solidFill>
                <a:latin typeface="微软雅黑" panose="020B0503020204020204" pitchFamily="34" charset="-122"/>
                <a:ea typeface="微软雅黑" panose="020B0503020204020204" pitchFamily="34" charset="-122"/>
                <a:cs typeface="+mn-cs"/>
              </a:rPr>
              <a:t>：</a:t>
            </a:r>
            <a:r>
              <a:rPr lang="zh-CN" altLang="en-US" sz="3200" b="1" kern="1200" dirty="0" smtClean="0">
                <a:solidFill>
                  <a:schemeClr val="tx1"/>
                </a:solidFill>
                <a:latin typeface="微软雅黑" panose="020B0503020204020204" pitchFamily="34" charset="-122"/>
                <a:ea typeface="微软雅黑" panose="020B0503020204020204" pitchFamily="34" charset="-122"/>
                <a:cs typeface="+mn-cs"/>
              </a:rPr>
              <a:t> </a:t>
            </a:r>
            <a:endParaRPr lang="en-US" altLang="zh-CN" sz="3200" b="1" kern="1200" dirty="0" smtClean="0">
              <a:solidFill>
                <a:schemeClr val="tx1"/>
              </a:solidFill>
              <a:latin typeface="微软雅黑" panose="020B0503020204020204" pitchFamily="34" charset="-122"/>
              <a:ea typeface="微软雅黑" panose="020B0503020204020204" pitchFamily="34" charset="-122"/>
              <a:cs typeface="+mn-cs"/>
            </a:endParaRPr>
          </a:p>
          <a:p>
            <a:pPr marL="914400" lvl="1" indent="-457200">
              <a:spcBef>
                <a:spcPct val="0"/>
              </a:spcBef>
              <a:buFont typeface="Arial"/>
              <a:buChar char="•"/>
              <a:defRPr/>
            </a:pPr>
            <a:r>
              <a:rPr lang="zh-CN" altLang="en-US" sz="3200" b="1" kern="1200" dirty="0" smtClean="0">
                <a:solidFill>
                  <a:schemeClr val="tx1"/>
                </a:solidFill>
                <a:latin typeface="微软雅黑" panose="020B0503020204020204" pitchFamily="34" charset="-122"/>
                <a:ea typeface="微软雅黑" panose="020B0503020204020204" pitchFamily="34" charset="-122"/>
                <a:cs typeface="+mn-cs"/>
              </a:rPr>
              <a:t>硬件软件一起交付；</a:t>
            </a:r>
            <a:endParaRPr lang="en-US" altLang="zh-CN" sz="3200" b="1" kern="1200" dirty="0" smtClean="0">
              <a:solidFill>
                <a:schemeClr val="tx1"/>
              </a:solidFill>
              <a:latin typeface="微软雅黑" panose="020B0503020204020204" pitchFamily="34" charset="-122"/>
              <a:ea typeface="微软雅黑" panose="020B0503020204020204" pitchFamily="34" charset="-122"/>
              <a:cs typeface="+mn-cs"/>
            </a:endParaRPr>
          </a:p>
          <a:p>
            <a:pPr marL="914400" lvl="1" indent="-457200">
              <a:spcBef>
                <a:spcPct val="0"/>
              </a:spcBef>
              <a:buFont typeface="Arial"/>
              <a:buChar char="•"/>
              <a:defRPr/>
            </a:pPr>
            <a:r>
              <a:rPr lang="zh-CN" altLang="en-US" sz="3200" b="1" kern="1200" dirty="0" smtClean="0">
                <a:solidFill>
                  <a:schemeClr val="tx1"/>
                </a:solidFill>
                <a:latin typeface="微软雅黑" panose="020B0503020204020204" pitchFamily="34" charset="-122"/>
                <a:ea typeface="微软雅黑" panose="020B0503020204020204" pitchFamily="34" charset="-122"/>
                <a:cs typeface="+mn-cs"/>
              </a:rPr>
              <a:t>软件以服务订阅方式交付；</a:t>
            </a:r>
            <a:endParaRPr lang="en-US" altLang="zh-CN" sz="3200" b="1" kern="1200" dirty="0" smtClean="0">
              <a:solidFill>
                <a:schemeClr val="tx1"/>
              </a:solidFill>
              <a:latin typeface="微软雅黑" panose="020B0503020204020204" pitchFamily="34" charset="-122"/>
              <a:ea typeface="微软雅黑" panose="020B0503020204020204" pitchFamily="34" charset="-122"/>
              <a:cs typeface="+mn-cs"/>
            </a:endParaRPr>
          </a:p>
          <a:p>
            <a:pPr lvl="0">
              <a:spcBef>
                <a:spcPct val="0"/>
              </a:spcBef>
              <a:defRPr/>
            </a:pPr>
            <a:r>
              <a:rPr kumimoji="1" lang="zh-CN" altLang="en-US" sz="1200" dirty="0" smtClean="0">
                <a:latin typeface="微软雅黑"/>
                <a:ea typeface="微软雅黑"/>
                <a:cs typeface="微软雅黑"/>
              </a:rPr>
              <a:t>底层的数据库运维和硬件运维慢慢对用户透明</a:t>
            </a:r>
            <a:r>
              <a:rPr kumimoji="1" lang="en-US" altLang="zh-CN" sz="1200" dirty="0" smtClean="0">
                <a:latin typeface="微软雅黑"/>
                <a:ea typeface="微软雅黑"/>
                <a:cs typeface="微软雅黑"/>
              </a:rPr>
              <a:t>;</a:t>
            </a:r>
          </a:p>
          <a:p>
            <a:pPr lvl="0">
              <a:spcBef>
                <a:spcPct val="0"/>
              </a:spcBef>
              <a:defRPr/>
            </a:pPr>
            <a:r>
              <a:rPr kumimoji="1" lang="zh-CN" altLang="en-US" sz="1200" b="1" dirty="0" smtClean="0">
                <a:latin typeface="微软雅黑"/>
                <a:ea typeface="微软雅黑"/>
                <a:cs typeface="微软雅黑"/>
              </a:rPr>
              <a:t>多租户数据库模式支持</a:t>
            </a:r>
            <a:r>
              <a:rPr kumimoji="1" lang="en-US" altLang="zh-CN" sz="1200" b="1" dirty="0" smtClean="0">
                <a:latin typeface="微软雅黑"/>
                <a:ea typeface="微软雅黑"/>
                <a:cs typeface="微软雅黑"/>
              </a:rPr>
              <a:t>SAAS</a:t>
            </a:r>
            <a:r>
              <a:rPr kumimoji="1" lang="zh-CN" altLang="en-US" sz="1200" b="1" dirty="0" smtClean="0">
                <a:latin typeface="微软雅黑"/>
                <a:ea typeface="微软雅黑"/>
                <a:cs typeface="微软雅黑"/>
              </a:rPr>
              <a:t>软件构建更灵活；</a:t>
            </a:r>
            <a:endParaRPr lang="en-US" altLang="zh-CN" sz="1200" b="1" dirty="0" smtClean="0">
              <a:latin typeface="微软雅黑"/>
              <a:ea typeface="微软雅黑"/>
              <a:cs typeface="微软雅黑"/>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Oracle</a:t>
            </a:r>
            <a:r>
              <a:rPr kumimoji="1" lang="zh-CN" altLang="en-US" dirty="0" smtClean="0"/>
              <a:t> 同时也出以天为单元计量的</a:t>
            </a:r>
            <a:r>
              <a:rPr kumimoji="1" lang="en-US" altLang="zh-CN" dirty="0" smtClean="0"/>
              <a:t>License</a:t>
            </a:r>
            <a:r>
              <a:rPr kumimoji="1" lang="zh-CN" altLang="en-US" dirty="0" smtClean="0"/>
              <a:t> </a:t>
            </a:r>
            <a:r>
              <a:rPr kumimoji="1" lang="en-US" altLang="zh-CN" dirty="0" smtClean="0"/>
              <a:t>Model;</a:t>
            </a:r>
            <a:r>
              <a:rPr kumimoji="1" lang="zh-CN" altLang="en-US" dirty="0" smtClean="0"/>
              <a:t> </a:t>
            </a:r>
            <a:endParaRPr kumimoji="1"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EFAC73C6-AB92-4721-A4F1-9FDC3AED5914}" type="slidenum">
              <a:rPr lang="zh-CN" altLang="en-US" smtClean="0"/>
              <a:pPr/>
              <a:t>14</a:t>
            </a:fld>
            <a:endParaRPr lang="zh-CN" altLang="en-US"/>
          </a:p>
        </p:txBody>
      </p:sp>
    </p:spTree>
    <p:extLst>
      <p:ext uri="{BB962C8B-B14F-4D97-AF65-F5344CB8AC3E}">
        <p14:creationId xmlns:p14="http://schemas.microsoft.com/office/powerpoint/2010/main" val="563343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kumimoji="1" lang="zh-CN" altLang="en-US" dirty="0" smtClean="0"/>
              <a:t>如果是新应用，我们毫不犹豫地选择：开源数据库；</a:t>
            </a:r>
            <a:endParaRPr kumimoji="1" lang="zh-CN" altLang="en-US" dirty="0"/>
          </a:p>
        </p:txBody>
      </p:sp>
      <p:sp>
        <p:nvSpPr>
          <p:cNvPr id="4" name="幻灯片编号占位符 3"/>
          <p:cNvSpPr>
            <a:spLocks noGrp="1"/>
          </p:cNvSpPr>
          <p:nvPr>
            <p:ph type="sldNum" sz="quarter" idx="10"/>
          </p:nvPr>
        </p:nvSpPr>
        <p:spPr/>
        <p:txBody>
          <a:bodyPr/>
          <a:lstStyle/>
          <a:p>
            <a:fld id="{EFAC73C6-AB92-4721-A4F1-9FDC3AED5914}" type="slidenum">
              <a:rPr lang="zh-CN" altLang="en-US" smtClean="0"/>
              <a:pPr/>
              <a:t>15</a:t>
            </a:fld>
            <a:endParaRPr lang="zh-CN" altLang="en-US"/>
          </a:p>
        </p:txBody>
      </p:sp>
    </p:spTree>
    <p:extLst>
      <p:ext uri="{BB962C8B-B14F-4D97-AF65-F5344CB8AC3E}">
        <p14:creationId xmlns:p14="http://schemas.microsoft.com/office/powerpoint/2010/main" val="39342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kumimoji="1" lang="zh-CN" altLang="en-US" dirty="0" smtClean="0"/>
              <a:t>如果是新应用，我们毫不犹豫地选择：开源数据库；</a:t>
            </a:r>
            <a:endParaRPr kumimoji="1" lang="zh-CN" altLang="en-US" dirty="0"/>
          </a:p>
        </p:txBody>
      </p:sp>
      <p:sp>
        <p:nvSpPr>
          <p:cNvPr id="4" name="幻灯片编号占位符 3"/>
          <p:cNvSpPr>
            <a:spLocks noGrp="1"/>
          </p:cNvSpPr>
          <p:nvPr>
            <p:ph type="sldNum" sz="quarter" idx="10"/>
          </p:nvPr>
        </p:nvSpPr>
        <p:spPr/>
        <p:txBody>
          <a:bodyPr/>
          <a:lstStyle/>
          <a:p>
            <a:fld id="{EFAC73C6-AB92-4721-A4F1-9FDC3AED5914}" type="slidenum">
              <a:rPr lang="zh-CN" altLang="en-US" smtClean="0"/>
              <a:pPr/>
              <a:t>16</a:t>
            </a:fld>
            <a:endParaRPr lang="zh-CN" altLang="en-US"/>
          </a:p>
        </p:txBody>
      </p:sp>
    </p:spTree>
    <p:extLst>
      <p:ext uri="{BB962C8B-B14F-4D97-AF65-F5344CB8AC3E}">
        <p14:creationId xmlns:p14="http://schemas.microsoft.com/office/powerpoint/2010/main" val="393429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r>
              <a:rPr lang="zh-CN" altLang="en-US" dirty="0" smtClean="0"/>
              <a:t>在我们还未能突破</a:t>
            </a:r>
            <a:r>
              <a:rPr lang="en-US" altLang="zh-CN" dirty="0" smtClean="0"/>
              <a:t>CAP</a:t>
            </a:r>
            <a:r>
              <a:rPr lang="zh-CN" altLang="en-US" dirty="0" smtClean="0"/>
              <a:t>，造出一个又能水平扩展又保证</a:t>
            </a:r>
            <a:r>
              <a:rPr lang="en-US" altLang="zh-CN" dirty="0" smtClean="0"/>
              <a:t>SQL</a:t>
            </a:r>
            <a:r>
              <a:rPr lang="zh-CN" altLang="en-US" dirty="0" smtClean="0"/>
              <a:t>完全兼容的数据库时， 我们可以选择局部突破，并节省企业</a:t>
            </a:r>
            <a:r>
              <a:rPr lang="en-US" altLang="zh-CN" dirty="0" smtClean="0"/>
              <a:t>1-2</a:t>
            </a:r>
            <a:r>
              <a:rPr lang="zh-CN" altLang="en-US" dirty="0" smtClean="0"/>
              <a:t>年的时间窗口；</a:t>
            </a:r>
            <a:endParaRPr lang="en-US" altLang="zh-CN" dirty="0" smtClean="0"/>
          </a:p>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EFAC73C6-AB92-4721-A4F1-9FDC3AED5914}" type="slidenum">
              <a:rPr lang="zh-CN" altLang="en-US" smtClean="0"/>
              <a:pPr/>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r>
              <a:rPr lang="zh-CN" altLang="en-US" dirty="0" smtClean="0"/>
              <a:t>基于</a:t>
            </a:r>
            <a:r>
              <a:rPr lang="en-US" altLang="zh-CN" dirty="0" smtClean="0"/>
              <a:t>Redo</a:t>
            </a:r>
            <a:r>
              <a:rPr lang="zh-CN" altLang="en-US" dirty="0" smtClean="0"/>
              <a:t>的日志复制，效率高，数据一致 ；</a:t>
            </a:r>
            <a:endParaRPr lang="en-US" altLang="zh-CN" dirty="0" smtClean="0"/>
          </a:p>
          <a:p>
            <a:r>
              <a:rPr lang="zh-CN" altLang="en-US" dirty="0" smtClean="0"/>
              <a:t>基于分布式存储，数据量可达到</a:t>
            </a:r>
            <a:r>
              <a:rPr lang="en-US" altLang="zh-CN" dirty="0" smtClean="0"/>
              <a:t>100TB</a:t>
            </a:r>
            <a:r>
              <a:rPr lang="zh-CN" altLang="en-US" dirty="0" smtClean="0"/>
              <a:t> ，重建速度快；</a:t>
            </a:r>
            <a:endParaRPr lang="en-US" altLang="zh-CN" dirty="0" smtClean="0"/>
          </a:p>
          <a:p>
            <a:r>
              <a:rPr lang="zh-CN" altLang="en-US" dirty="0" smtClean="0"/>
              <a:t>一个数据源配置，自动读写分离；</a:t>
            </a:r>
            <a:endParaRPr lang="en-US" altLang="zh-CN" dirty="0" smtClean="0"/>
          </a:p>
          <a:p>
            <a:r>
              <a:rPr lang="zh-CN" altLang="en-US" dirty="0" smtClean="0"/>
              <a:t>保证</a:t>
            </a:r>
            <a:r>
              <a:rPr lang="en-US" altLang="zh-CN" dirty="0" smtClean="0"/>
              <a:t>SQL</a:t>
            </a:r>
            <a:r>
              <a:rPr lang="zh-CN" altLang="en-US" dirty="0" smtClean="0"/>
              <a:t>完整性不被破坏，提高读性能</a:t>
            </a:r>
            <a:r>
              <a:rPr lang="en-US" altLang="zh-CN" dirty="0" smtClean="0"/>
              <a:t>5</a:t>
            </a:r>
            <a:r>
              <a:rPr lang="zh-CN" altLang="en-US" dirty="0" smtClean="0"/>
              <a:t>倍以上；写性能</a:t>
            </a:r>
            <a:r>
              <a:rPr lang="en-US" altLang="zh-CN" dirty="0" smtClean="0"/>
              <a:t>1</a:t>
            </a:r>
            <a:r>
              <a:rPr lang="zh-CN" altLang="en-US" dirty="0" smtClean="0"/>
              <a:t>倍以上；</a:t>
            </a:r>
            <a:endParaRPr lang="en-US" altLang="zh-CN" dirty="0" smtClean="0"/>
          </a:p>
          <a:p>
            <a:r>
              <a:rPr lang="zh-CN" altLang="en-US" dirty="0" smtClean="0"/>
              <a:t>缺点： 不能完全横向扩展；</a:t>
            </a:r>
            <a:endParaRPr lang="zh-CN" altLang="en-US" dirty="0"/>
          </a:p>
        </p:txBody>
      </p:sp>
      <p:sp>
        <p:nvSpPr>
          <p:cNvPr id="4" name="灯片编号占位符 3"/>
          <p:cNvSpPr>
            <a:spLocks noGrp="1"/>
          </p:cNvSpPr>
          <p:nvPr>
            <p:ph type="sldNum" sz="quarter" idx="10"/>
          </p:nvPr>
        </p:nvSpPr>
        <p:spPr/>
        <p:txBody>
          <a:bodyPr/>
          <a:lstStyle/>
          <a:p>
            <a:fld id="{EFAC73C6-AB92-4721-A4F1-9FDC3AED5914}" type="slidenum">
              <a:rPr lang="zh-CN" altLang="en-US" smtClean="0"/>
              <a:pPr/>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zh-CN" altLang="en-US" dirty="0" smtClean="0"/>
              <a:t>物联网，智能设备；以人为中心的设备集合，</a:t>
            </a:r>
            <a:endParaRPr kumimoji="1" lang="zh-CN" altLang="en-US" dirty="0"/>
          </a:p>
        </p:txBody>
      </p:sp>
      <p:sp>
        <p:nvSpPr>
          <p:cNvPr id="4" name="幻灯片编号占位符 3"/>
          <p:cNvSpPr>
            <a:spLocks noGrp="1"/>
          </p:cNvSpPr>
          <p:nvPr>
            <p:ph type="sldNum" sz="quarter" idx="10"/>
          </p:nvPr>
        </p:nvSpPr>
        <p:spPr/>
        <p:txBody>
          <a:bodyPr/>
          <a:lstStyle/>
          <a:p>
            <a:fld id="{EFAC73C6-AB92-4721-A4F1-9FDC3AED5914}" type="slidenum">
              <a:rPr lang="zh-CN" altLang="en-US" smtClean="0"/>
              <a:pPr/>
              <a:t>20</a:t>
            </a:fld>
            <a:endParaRPr lang="zh-CN" altLang="en-US"/>
          </a:p>
        </p:txBody>
      </p:sp>
    </p:spTree>
    <p:extLst>
      <p:ext uri="{BB962C8B-B14F-4D97-AF65-F5344CB8AC3E}">
        <p14:creationId xmlns:p14="http://schemas.microsoft.com/office/powerpoint/2010/main" val="563343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r>
              <a:rPr lang="zh-CN" altLang="en-US" dirty="0" smtClean="0"/>
              <a:t>人与设备主体本身的属性和状态；</a:t>
            </a:r>
            <a:endParaRPr lang="en-US" altLang="zh-CN" dirty="0" smtClean="0"/>
          </a:p>
          <a:p>
            <a:r>
              <a:rPr lang="zh-CN" altLang="en-US" dirty="0" smtClean="0"/>
              <a:t>人与世界接触后自衍生的信息，如交流（文字</a:t>
            </a:r>
            <a:r>
              <a:rPr lang="zh-CN" altLang="en-US" baseline="0" dirty="0" smtClean="0"/>
              <a:t> ，录音，录像），照片等；</a:t>
            </a:r>
            <a:endParaRPr lang="zh-CN" altLang="en-US" dirty="0"/>
          </a:p>
        </p:txBody>
      </p:sp>
      <p:sp>
        <p:nvSpPr>
          <p:cNvPr id="4" name="灯片编号占位符 3"/>
          <p:cNvSpPr>
            <a:spLocks noGrp="1"/>
          </p:cNvSpPr>
          <p:nvPr>
            <p:ph type="sldNum" sz="quarter" idx="10"/>
          </p:nvPr>
        </p:nvSpPr>
        <p:spPr/>
        <p:txBody>
          <a:bodyPr/>
          <a:lstStyle/>
          <a:p>
            <a:fld id="{EFAC73C6-AB92-4721-A4F1-9FDC3AED5914}" type="slidenum">
              <a:rPr lang="zh-CN" altLang="en-US" smtClean="0"/>
              <a:pPr/>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r>
              <a:rPr lang="zh-CN" altLang="en-US" dirty="0" smtClean="0"/>
              <a:t>据估计，到</a:t>
            </a:r>
            <a:r>
              <a:rPr lang="en-US" altLang="zh-CN" dirty="0" smtClean="0"/>
              <a:t>2020</a:t>
            </a:r>
            <a:r>
              <a:rPr lang="zh-CN" altLang="en-US" dirty="0" smtClean="0"/>
              <a:t>年，全球总数据量将超过</a:t>
            </a:r>
            <a:r>
              <a:rPr lang="en-US" altLang="zh-CN" dirty="0" smtClean="0"/>
              <a:t>40ZB</a:t>
            </a:r>
            <a:r>
              <a:rPr lang="zh-CN" altLang="en-US" dirty="0" smtClean="0"/>
              <a:t>。</a:t>
            </a:r>
            <a:endParaRPr lang="en-US" altLang="zh-CN" dirty="0" smtClean="0"/>
          </a:p>
          <a:p>
            <a:r>
              <a:rPr lang="en-US" altLang="zh-CN" dirty="0" smtClean="0"/>
              <a:t>1ZB</a:t>
            </a:r>
            <a:r>
              <a:rPr lang="zh-CN" altLang="en-US" dirty="0" smtClean="0"/>
              <a:t>到底有多大呢？如果将这些数据用标准的光盘来存贮，大约可以堆成</a:t>
            </a:r>
            <a:r>
              <a:rPr lang="en-US" altLang="zh-CN" dirty="0" smtClean="0"/>
              <a:t>5</a:t>
            </a:r>
            <a:r>
              <a:rPr lang="zh-CN" altLang="en-US" dirty="0" smtClean="0"/>
              <a:t>堆光盘，每一堆都可以从地球伸到月球。</a:t>
            </a:r>
          </a:p>
          <a:p>
            <a:endParaRPr lang="zh-CN" altLang="en-US" dirty="0"/>
          </a:p>
        </p:txBody>
      </p:sp>
      <p:sp>
        <p:nvSpPr>
          <p:cNvPr id="4" name="灯片编号占位符 3"/>
          <p:cNvSpPr>
            <a:spLocks noGrp="1"/>
          </p:cNvSpPr>
          <p:nvPr>
            <p:ph type="sldNum" sz="quarter" idx="10"/>
          </p:nvPr>
        </p:nvSpPr>
        <p:spPr/>
        <p:txBody>
          <a:bodyPr/>
          <a:lstStyle/>
          <a:p>
            <a:fld id="{EFAC73C6-AB92-4721-A4F1-9FDC3AED5914}" type="slidenum">
              <a:rPr lang="zh-CN" altLang="en-US" smtClean="0"/>
              <a:pPr/>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FAC73C6-AB92-4721-A4F1-9FDC3AED5914}" type="slidenum">
              <a:rPr lang="zh-CN" altLang="en-US" smtClean="0"/>
              <a:pPr/>
              <a:t>23</a:t>
            </a:fld>
            <a:endParaRPr lang="zh-CN" altLang="en-US"/>
          </a:p>
        </p:txBody>
      </p:sp>
    </p:spTree>
    <p:extLst>
      <p:ext uri="{BB962C8B-B14F-4D97-AF65-F5344CB8AC3E}">
        <p14:creationId xmlns:p14="http://schemas.microsoft.com/office/powerpoint/2010/main" val="56334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http://</a:t>
            </a:r>
            <a:r>
              <a:rPr lang="en-US" altLang="zh-CN" dirty="0" err="1" smtClean="0"/>
              <a:t>blog.csdn.net</a:t>
            </a:r>
            <a:r>
              <a:rPr lang="en-US" altLang="zh-CN" dirty="0" smtClean="0"/>
              <a:t>/wind520/article/details/43068231</a:t>
            </a:r>
            <a:r>
              <a:rPr lang="zh-CN" altLang="en-US" dirty="0" smtClean="0"/>
              <a:t>      </a:t>
            </a:r>
            <a:r>
              <a:rPr lang="en-US" altLang="zh-CN" dirty="0" smtClean="0"/>
              <a:t>http://</a:t>
            </a:r>
            <a:r>
              <a:rPr lang="en-US" altLang="zh-CN" dirty="0" err="1" smtClean="0"/>
              <a:t>darkhouse.com.cn</a:t>
            </a:r>
            <a:r>
              <a:rPr lang="en-US" altLang="zh-CN" dirty="0" smtClean="0"/>
              <a:t>/blog/3</a:t>
            </a:r>
          </a:p>
          <a:p>
            <a:r>
              <a:rPr lang="zh-CN" altLang="en-US" sz="1200" dirty="0" smtClean="0"/>
              <a:t>第</a:t>
            </a:r>
            <a:r>
              <a:rPr lang="en-US" altLang="zh-CN" sz="1200" dirty="0" smtClean="0"/>
              <a:t>1</a:t>
            </a:r>
            <a:r>
              <a:rPr lang="zh-CN" altLang="en-US" sz="1200" dirty="0" smtClean="0"/>
              <a:t>代： </a:t>
            </a:r>
            <a:endParaRPr lang="en-US" altLang="zh-CN" sz="1200" dirty="0" smtClean="0"/>
          </a:p>
          <a:p>
            <a:r>
              <a:rPr lang="en-US" altLang="zh-TW" sz="1200" dirty="0" smtClean="0"/>
              <a:t>GE</a:t>
            </a:r>
            <a:r>
              <a:rPr lang="zh-TW" altLang="en-US" sz="1200" dirty="0" smtClean="0"/>
              <a:t>于</a:t>
            </a:r>
            <a:r>
              <a:rPr lang="en-US" altLang="zh-TW" sz="1200" dirty="0" smtClean="0"/>
              <a:t>1964</a:t>
            </a:r>
            <a:r>
              <a:rPr lang="zh-TW" altLang="en-US" sz="1200" dirty="0" smtClean="0"/>
              <a:t>年发布的</a:t>
            </a:r>
            <a:r>
              <a:rPr lang="en-US" altLang="zh-TW" sz="1200" dirty="0" smtClean="0"/>
              <a:t>Integrated Data Store(IDS)</a:t>
            </a:r>
            <a:r>
              <a:rPr lang="zh-TW" altLang="en-US" sz="1200" dirty="0" smtClean="0"/>
              <a:t>，它是个网状数据库； </a:t>
            </a:r>
            <a:endParaRPr lang="en-US" altLang="zh-TW" sz="1200" dirty="0" smtClean="0"/>
          </a:p>
          <a:p>
            <a:r>
              <a:rPr lang="en-US" altLang="zh-TW" sz="1200" dirty="0" smtClean="0"/>
              <a:t>IBM</a:t>
            </a:r>
            <a:r>
              <a:rPr lang="zh-TW" altLang="en-US" sz="1200" dirty="0" smtClean="0"/>
              <a:t>于</a:t>
            </a:r>
            <a:r>
              <a:rPr lang="en-US" altLang="zh-TW" sz="1200" dirty="0" smtClean="0"/>
              <a:t>1968</a:t>
            </a:r>
            <a:r>
              <a:rPr lang="zh-TW" altLang="en-US" sz="1200" dirty="0" smtClean="0"/>
              <a:t>发布的</a:t>
            </a:r>
            <a:r>
              <a:rPr lang="en-US" altLang="zh-TW" sz="1200" dirty="0" smtClean="0"/>
              <a:t>Management Information System(MIS)</a:t>
            </a:r>
            <a:r>
              <a:rPr lang="zh-TW" altLang="en-US" sz="1200" dirty="0" smtClean="0"/>
              <a:t>，它是个层级数据库。值得注意的是，</a:t>
            </a:r>
            <a:r>
              <a:rPr lang="en-US" altLang="zh-TW" sz="1200" dirty="0" smtClean="0"/>
              <a:t>MIS</a:t>
            </a:r>
            <a:r>
              <a:rPr lang="zh-TW" altLang="en-US" sz="1200" dirty="0" smtClean="0"/>
              <a:t>至今仍然被广泛应用于银行和电信领域。</a:t>
            </a:r>
            <a:endParaRPr lang="en-US" altLang="zh-TW" sz="1200" dirty="0" smtClean="0"/>
          </a:p>
          <a:p>
            <a:r>
              <a:rPr lang="zh-CN" altLang="en-US" dirty="0" smtClean="0"/>
              <a:t>问题： 只能从一个维度去找数据； 效率极低；   </a:t>
            </a:r>
            <a:r>
              <a:rPr lang="en-US" altLang="zh-CN" dirty="0" smtClean="0"/>
              <a:t>--</a:t>
            </a:r>
            <a:r>
              <a:rPr lang="zh-CN" altLang="en-US" dirty="0" smtClean="0"/>
              <a:t> 文件夹</a:t>
            </a:r>
            <a:r>
              <a:rPr lang="zh-CN" altLang="zh-CN" dirty="0" smtClean="0"/>
              <a:t> </a:t>
            </a:r>
            <a:r>
              <a:rPr lang="zh-CN" altLang="en-US" dirty="0" smtClean="0"/>
              <a:t>， 数据访问路径要求在一开始就设计好； 如果需求有变化，应用数据库需要双重调整</a:t>
            </a:r>
            <a:endParaRPr lang="en-US" altLang="zh-CN" sz="1200" b="1" dirty="0" smtClean="0">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第</a:t>
            </a:r>
            <a:r>
              <a:rPr lang="en-US" altLang="zh-CN" dirty="0" smtClean="0"/>
              <a:t>2</a:t>
            </a:r>
            <a:r>
              <a:rPr lang="zh-CN" altLang="en-US" dirty="0" smtClean="0"/>
              <a:t>代：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为了解决</a:t>
            </a:r>
            <a:r>
              <a:rPr lang="zh-CN" altLang="zh-CN" dirty="0" smtClean="0"/>
              <a:t>“</a:t>
            </a:r>
            <a:r>
              <a:rPr lang="zh-CN" altLang="en-US" dirty="0" smtClean="0"/>
              <a:t>对称搜索”：（排序依赖，索引依赖，访问路径依赖）， 关系型模型被提出；</a:t>
            </a:r>
          </a:p>
          <a:p>
            <a:r>
              <a:rPr lang="en-US" altLang="zh-CN" sz="1200" dirty="0" smtClean="0">
                <a:latin typeface="微软雅黑" pitchFamily="34" charset="-122"/>
                <a:ea typeface="微软雅黑" pitchFamily="34" charset="-122"/>
              </a:rPr>
              <a:t>1970</a:t>
            </a:r>
            <a:r>
              <a:rPr lang="zh-CN" altLang="en-US" sz="1200" dirty="0" smtClean="0">
                <a:latin typeface="微软雅黑" pitchFamily="34" charset="-122"/>
                <a:ea typeface="微软雅黑" pitchFamily="34" charset="-122"/>
              </a:rPr>
              <a:t>年埃德加</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科德于提出了“关系模型 ”，并发表论文 ；</a:t>
            </a:r>
            <a:endParaRPr lang="en-US" altLang="zh-CN" sz="1200" dirty="0" smtClean="0">
              <a:latin typeface="微软雅黑" pitchFamily="34" charset="-122"/>
              <a:ea typeface="微软雅黑" pitchFamily="34" charset="-122"/>
            </a:endParaRPr>
          </a:p>
          <a:p>
            <a:r>
              <a:rPr lang="en-US" altLang="zh-CN" sz="1200" dirty="0" smtClean="0">
                <a:latin typeface="微软雅黑" pitchFamily="34" charset="-122"/>
                <a:ea typeface="微软雅黑" pitchFamily="34" charset="-122"/>
              </a:rPr>
              <a:t>1974</a:t>
            </a:r>
            <a:r>
              <a:rPr lang="zh-CN" altLang="en-US" sz="1200" dirty="0" smtClean="0">
                <a:latin typeface="微软雅黑" pitchFamily="34" charset="-122"/>
                <a:ea typeface="微软雅黑" pitchFamily="34" charset="-122"/>
              </a:rPr>
              <a:t>年，由</a:t>
            </a:r>
            <a:r>
              <a:rPr lang="en-US" altLang="zh-CN" sz="1200" dirty="0" smtClean="0">
                <a:latin typeface="微软雅黑" pitchFamily="34" charset="-122"/>
                <a:ea typeface="微软雅黑" pitchFamily="34" charset="-122"/>
              </a:rPr>
              <a:t>Boyce</a:t>
            </a:r>
            <a:r>
              <a:rPr lang="zh-CN" altLang="en-US" sz="1200" dirty="0" smtClean="0">
                <a:latin typeface="微软雅黑" pitchFamily="34" charset="-122"/>
                <a:ea typeface="微软雅黑" pitchFamily="34" charset="-122"/>
              </a:rPr>
              <a:t>和</a:t>
            </a:r>
            <a:r>
              <a:rPr lang="en-US" altLang="zh-CN" sz="1200" dirty="0" smtClean="0">
                <a:latin typeface="微软雅黑" pitchFamily="34" charset="-122"/>
                <a:ea typeface="微软雅黑" pitchFamily="34" charset="-122"/>
              </a:rPr>
              <a:t>Chamberlin</a:t>
            </a:r>
            <a:r>
              <a:rPr lang="zh-CN" altLang="en-US" sz="1200" dirty="0" smtClean="0">
                <a:latin typeface="微软雅黑" pitchFamily="34" charset="-122"/>
                <a:ea typeface="微软雅黑" pitchFamily="34" charset="-122"/>
              </a:rPr>
              <a:t>提出</a:t>
            </a:r>
            <a:r>
              <a:rPr lang="en-US" altLang="zh-CN" sz="1200" dirty="0" smtClean="0">
                <a:latin typeface="微软雅黑" pitchFamily="34" charset="-122"/>
                <a:ea typeface="微软雅黑" pitchFamily="34" charset="-122"/>
              </a:rPr>
              <a:t>SQL</a:t>
            </a:r>
            <a:r>
              <a:rPr lang="zh-CN" altLang="en-US" sz="1200" dirty="0" smtClean="0">
                <a:latin typeface="微软雅黑" pitchFamily="34" charset="-122"/>
                <a:ea typeface="微软雅黑" pitchFamily="34" charset="-122"/>
              </a:rPr>
              <a:t>（结构化查询语言）</a:t>
            </a:r>
            <a:endParaRPr lang="en-US" altLang="zh-CN" sz="1200" dirty="0" smtClean="0">
              <a:latin typeface="微软雅黑" pitchFamily="34" charset="-122"/>
              <a:ea typeface="微软雅黑" pitchFamily="34" charset="-122"/>
            </a:endParaRPr>
          </a:p>
          <a:p>
            <a:r>
              <a:rPr lang="en-US" altLang="zh-CN" sz="1200" dirty="0" smtClean="0">
                <a:latin typeface="微软雅黑" pitchFamily="34" charset="-122"/>
                <a:ea typeface="微软雅黑" pitchFamily="34" charset="-122"/>
              </a:rPr>
              <a:t>1976</a:t>
            </a:r>
            <a:r>
              <a:rPr lang="zh-CN" altLang="en-US" sz="1200" dirty="0" smtClean="0">
                <a:latin typeface="微软雅黑" pitchFamily="34" charset="-122"/>
                <a:ea typeface="微软雅黑" pitchFamily="34" charset="-122"/>
              </a:rPr>
              <a:t>年，霍尼韦尔公司</a:t>
            </a:r>
            <a:r>
              <a:rPr lang="en-US" altLang="zh-CN" sz="1200" dirty="0" smtClean="0">
                <a:latin typeface="微软雅黑" pitchFamily="34" charset="-122"/>
                <a:ea typeface="微软雅黑" pitchFamily="34" charset="-122"/>
              </a:rPr>
              <a:t>(Honeywell)</a:t>
            </a:r>
            <a:r>
              <a:rPr lang="zh-CN" altLang="en-US" sz="1200" dirty="0" smtClean="0">
                <a:latin typeface="微软雅黑" pitchFamily="34" charset="-122"/>
                <a:ea typeface="微软雅黑" pitchFamily="34" charset="-122"/>
              </a:rPr>
              <a:t>开发了第一个商用关系数据库系统</a:t>
            </a:r>
            <a:r>
              <a:rPr lang="en-US" altLang="zh-CN" sz="1200" dirty="0" smtClean="0">
                <a:latin typeface="微软雅黑" pitchFamily="34" charset="-122"/>
                <a:ea typeface="微软雅黑" pitchFamily="34" charset="-122"/>
              </a:rPr>
              <a:t>—</a:t>
            </a:r>
            <a:r>
              <a:rPr lang="en-US" altLang="zh-CN" sz="1200" dirty="0" err="1" smtClean="0">
                <a:latin typeface="微软雅黑" pitchFamily="34" charset="-122"/>
                <a:ea typeface="微软雅黑" pitchFamily="34" charset="-122"/>
              </a:rPr>
              <a:t>Multics</a:t>
            </a:r>
            <a:r>
              <a:rPr lang="en-US" altLang="zh-CN" sz="1200" dirty="0" smtClean="0">
                <a:latin typeface="微软雅黑" pitchFamily="34" charset="-122"/>
                <a:ea typeface="微软雅黑" pitchFamily="34" charset="-122"/>
              </a:rPr>
              <a:t> Relational Data Store</a:t>
            </a:r>
          </a:p>
          <a:p>
            <a:r>
              <a:rPr lang="en-US" altLang="zh-CN" dirty="0" smtClean="0"/>
              <a:t>1976</a:t>
            </a:r>
            <a:r>
              <a:rPr lang="zh-CN" altLang="en-US" dirty="0" smtClean="0"/>
              <a:t>年，</a:t>
            </a:r>
            <a:r>
              <a:rPr lang="zh-TW" altLang="en-US" dirty="0" smtClean="0"/>
              <a:t>陈品山博士在</a:t>
            </a:r>
            <a:r>
              <a:rPr lang="en-US" altLang="zh-TW" dirty="0" smtClean="0"/>
              <a:t>1976</a:t>
            </a:r>
            <a:r>
              <a:rPr lang="zh-TW" altLang="en-US" dirty="0" smtClean="0"/>
              <a:t>年发表的论文： </a:t>
            </a:r>
            <a:r>
              <a:rPr lang="en-US" altLang="zh-TW" dirty="0" smtClean="0"/>
              <a:t>“The Entity-Relationship Model”</a:t>
            </a:r>
            <a:r>
              <a:rPr lang="zh-CN" altLang="zh-TW" dirty="0" smtClean="0"/>
              <a:t>，</a:t>
            </a:r>
            <a:r>
              <a:rPr lang="zh-TW" altLang="en-US" dirty="0" smtClean="0"/>
              <a:t>实体</a:t>
            </a:r>
            <a:r>
              <a:rPr lang="en-US" altLang="zh-TW" dirty="0" smtClean="0"/>
              <a:t>-</a:t>
            </a:r>
            <a:r>
              <a:rPr lang="zh-TW" altLang="en-US" dirty="0" smtClean="0"/>
              <a:t>关系数据模型（</a:t>
            </a:r>
            <a:r>
              <a:rPr lang="en-US" altLang="zh-TW" dirty="0" smtClean="0"/>
              <a:t>E-R</a:t>
            </a:r>
            <a:r>
              <a:rPr lang="zh-TW" altLang="en-US" dirty="0" smtClean="0"/>
              <a:t>模型）</a:t>
            </a:r>
            <a:endParaRPr lang="zh-CN" altLang="en-US" dirty="0" smtClean="0"/>
          </a:p>
          <a:p>
            <a:endParaRPr lang="en-US" altLang="zh-CN" sz="1200" dirty="0" smtClean="0">
              <a:latin typeface="微软雅黑" pitchFamily="34" charset="-122"/>
              <a:ea typeface="微软雅黑" pitchFamily="34" charset="-122"/>
            </a:endParaRPr>
          </a:p>
          <a:p>
            <a:r>
              <a:rPr lang="zh-CN" altLang="en-US" sz="1200" dirty="0" smtClean="0">
                <a:latin typeface="微软雅黑" pitchFamily="34" charset="-122"/>
                <a:ea typeface="微软雅黑" pitchFamily="34" charset="-122"/>
              </a:rPr>
              <a:t>第</a:t>
            </a:r>
            <a:r>
              <a:rPr lang="zh-CN" altLang="zh-CN" sz="1200" dirty="0" smtClean="0">
                <a:latin typeface="微软雅黑" pitchFamily="34" charset="-122"/>
                <a:ea typeface="微软雅黑" pitchFamily="34" charset="-122"/>
              </a:rPr>
              <a:t>3</a:t>
            </a:r>
            <a:r>
              <a:rPr lang="zh-CN" altLang="en-US" sz="1200" dirty="0" smtClean="0">
                <a:latin typeface="微软雅黑" pitchFamily="34" charset="-122"/>
                <a:ea typeface="微软雅黑" pitchFamily="34" charset="-122"/>
              </a:rPr>
              <a:t>代： </a:t>
            </a:r>
            <a:endParaRPr lang="en-US" altLang="zh-CN" sz="1200" dirty="0" smtClean="0">
              <a:latin typeface="微软雅黑" pitchFamily="34" charset="-122"/>
              <a:ea typeface="微软雅黑" pitchFamily="34" charset="-122"/>
            </a:endParaRPr>
          </a:p>
          <a:p>
            <a:r>
              <a:rPr lang="zh-CN" altLang="en-US" dirty="0" smtClean="0"/>
              <a:t>近</a:t>
            </a:r>
            <a:r>
              <a:rPr lang="en-US" altLang="zh-CN" dirty="0" smtClean="0"/>
              <a:t>10</a:t>
            </a:r>
            <a:r>
              <a:rPr lang="zh-CN" altLang="en-US" dirty="0" smtClean="0"/>
              <a:t>年的关系型数据积累； 智慧的人类想通过数据去发现问题和预测未来；</a:t>
            </a:r>
            <a:endParaRPr lang="en-US" altLang="zh-CN" dirty="0" smtClean="0"/>
          </a:p>
          <a:p>
            <a:r>
              <a:rPr lang="en-US" altLang="zh-CN" dirty="0" smtClean="0"/>
              <a:t>1</a:t>
            </a:r>
            <a:r>
              <a:rPr lang="zh-CN" altLang="en-US" dirty="0" smtClean="0"/>
              <a:t>、对数据综合分析是基础需求； </a:t>
            </a:r>
            <a:r>
              <a:rPr lang="zh-CN" altLang="zh-CN" dirty="0" smtClean="0"/>
              <a:t> 2</a:t>
            </a:r>
            <a:r>
              <a:rPr lang="zh-CN" altLang="en-US" dirty="0" smtClean="0"/>
              <a:t>、需要将散落在各处的数据集中处理；</a:t>
            </a:r>
            <a:endParaRPr lang="en-US" altLang="zh-CN" dirty="0" smtClean="0"/>
          </a:p>
          <a:p>
            <a:r>
              <a:rPr lang="zh-CN" altLang="en-US" sz="1200" dirty="0" smtClean="0">
                <a:latin typeface="微软雅黑" pitchFamily="34" charset="-122"/>
                <a:ea typeface="微软雅黑" pitchFamily="34" charset="-122"/>
              </a:rPr>
              <a:t>所以就有了数据仓库以及</a:t>
            </a:r>
            <a:r>
              <a:rPr lang="en-US" altLang="zh-CN" sz="1200" dirty="0" smtClean="0">
                <a:latin typeface="微软雅黑" pitchFamily="34" charset="-122"/>
                <a:ea typeface="微软雅黑" pitchFamily="34" charset="-122"/>
              </a:rPr>
              <a:t>OLAP</a:t>
            </a:r>
            <a:r>
              <a:rPr lang="zh-CN" altLang="en-US" sz="1200" dirty="0" smtClean="0">
                <a:latin typeface="微软雅黑" pitchFamily="34" charset="-122"/>
                <a:ea typeface="微软雅黑" pitchFamily="34" charset="-122"/>
              </a:rPr>
              <a:t>分析型数据处理系统；</a:t>
            </a:r>
            <a:endParaRPr lang="en-US" altLang="zh-CN" sz="1200" dirty="0" smtClean="0">
              <a:latin typeface="微软雅黑" pitchFamily="34" charset="-122"/>
              <a:ea typeface="微软雅黑" pitchFamily="34" charset="-122"/>
            </a:endParaRPr>
          </a:p>
          <a:p>
            <a:r>
              <a:rPr lang="zh-CN" altLang="en-US" sz="1200" dirty="0" smtClean="0">
                <a:latin typeface="微软雅黑" pitchFamily="34" charset="-122"/>
                <a:ea typeface="微软雅黑" pitchFamily="34" charset="-122"/>
              </a:rPr>
              <a:t>基于通用性和性能，当时建立了</a:t>
            </a:r>
            <a:r>
              <a:rPr lang="en-US" altLang="zh-CN" sz="1200" dirty="0" smtClean="0">
                <a:latin typeface="微软雅黑" pitchFamily="34" charset="-122"/>
                <a:ea typeface="微软雅黑" pitchFamily="34" charset="-122"/>
              </a:rPr>
              <a:t>3</a:t>
            </a:r>
            <a:r>
              <a:rPr lang="zh-CN" altLang="en-US" sz="1200" dirty="0" smtClean="0">
                <a:latin typeface="微软雅黑" pitchFamily="34" charset="-122"/>
                <a:ea typeface="微软雅黑" pitchFamily="34" charset="-122"/>
              </a:rPr>
              <a:t>种模型；  </a:t>
            </a:r>
            <a:endParaRPr lang="en-US" altLang="zh-CN" sz="1200" b="1" dirty="0" smtClean="0">
              <a:latin typeface="微软雅黑" pitchFamily="34" charset="-122"/>
              <a:ea typeface="微软雅黑" pitchFamily="34" charset="-122"/>
            </a:endParaRPr>
          </a:p>
          <a:p>
            <a:r>
              <a:rPr lang="zh-CN" altLang="en-US" sz="1200" dirty="0" smtClean="0">
                <a:latin typeface="微软雅黑" pitchFamily="34" charset="-122"/>
                <a:ea typeface="微软雅黑" pitchFamily="34" charset="-122"/>
              </a:rPr>
              <a:t>联机分析处理 </a:t>
            </a:r>
            <a:r>
              <a:rPr lang="en-US" altLang="zh-CN" sz="1200" dirty="0" smtClean="0">
                <a:latin typeface="微软雅黑" pitchFamily="34" charset="-122"/>
                <a:ea typeface="微软雅黑" pitchFamily="34" charset="-122"/>
              </a:rPr>
              <a:t>(OLAP) </a:t>
            </a:r>
            <a:r>
              <a:rPr lang="zh-CN" altLang="en-US" sz="1200" dirty="0" smtClean="0">
                <a:latin typeface="微软雅黑" pitchFamily="34" charset="-122"/>
                <a:ea typeface="微软雅黑" pitchFamily="34" charset="-122"/>
              </a:rPr>
              <a:t>的概念最早是由关系数据库之父</a:t>
            </a:r>
            <a:r>
              <a:rPr lang="en-US" altLang="zh-CN" sz="1200" dirty="0" err="1" smtClean="0">
                <a:latin typeface="微软雅黑" pitchFamily="34" charset="-122"/>
                <a:ea typeface="微软雅黑" pitchFamily="34" charset="-122"/>
              </a:rPr>
              <a:t>E.F.Codd</a:t>
            </a:r>
            <a:r>
              <a:rPr lang="zh-CN" altLang="en-US" sz="1200" dirty="0" smtClean="0">
                <a:latin typeface="微软雅黑" pitchFamily="34" charset="-122"/>
                <a:ea typeface="微软雅黑" pitchFamily="34" charset="-122"/>
              </a:rPr>
              <a:t>于</a:t>
            </a:r>
            <a:r>
              <a:rPr lang="en-US" altLang="zh-CN" sz="1200" dirty="0" smtClean="0">
                <a:latin typeface="微软雅黑" pitchFamily="34" charset="-122"/>
                <a:ea typeface="微软雅黑" pitchFamily="34" charset="-122"/>
              </a:rPr>
              <a:t>1993</a:t>
            </a:r>
            <a:r>
              <a:rPr lang="zh-CN" altLang="en-US" sz="1200" dirty="0" smtClean="0">
                <a:latin typeface="微软雅黑" pitchFamily="34" charset="-122"/>
                <a:ea typeface="微软雅黑" pitchFamily="34" charset="-122"/>
              </a:rPr>
              <a:t>年提出；</a:t>
            </a:r>
            <a:endParaRPr lang="en-US" altLang="zh-CN" sz="1200" dirty="0" smtClean="0">
              <a:latin typeface="微软雅黑" pitchFamily="34" charset="-122"/>
              <a:ea typeface="微软雅黑" pitchFamily="34" charset="-122"/>
            </a:endParaRPr>
          </a:p>
          <a:p>
            <a:r>
              <a:rPr lang="en-US" altLang="zh-CN" sz="1200" dirty="0" smtClean="0">
                <a:latin typeface="微软雅黑" pitchFamily="34" charset="-122"/>
                <a:ea typeface="微软雅黑" pitchFamily="34" charset="-122"/>
              </a:rPr>
              <a:t>--ROLAP </a:t>
            </a:r>
            <a:r>
              <a:rPr lang="zh-CN" altLang="en-US" sz="1200" dirty="0" smtClean="0">
                <a:latin typeface="微软雅黑" pitchFamily="34" charset="-122"/>
                <a:ea typeface="微软雅黑" pitchFamily="34" charset="-122"/>
              </a:rPr>
              <a:t>以关系数据库为核心</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以关系型结构进行多维数据的表示和存储。</a:t>
            </a:r>
          </a:p>
          <a:p>
            <a:r>
              <a:rPr lang="en-US" altLang="zh-CN" sz="1200" dirty="0" smtClean="0">
                <a:latin typeface="微软雅黑" pitchFamily="34" charset="-122"/>
                <a:ea typeface="微软雅黑" pitchFamily="34" charset="-122"/>
              </a:rPr>
              <a:t>--MOLAP</a:t>
            </a:r>
            <a:r>
              <a:rPr lang="zh-CN" altLang="en-US" sz="1200" dirty="0" smtClean="0">
                <a:latin typeface="微软雅黑" pitchFamily="34" charset="-122"/>
                <a:ea typeface="微软雅黑" pitchFamily="34" charset="-122"/>
              </a:rPr>
              <a:t>表示基于多维数据组织的</a:t>
            </a:r>
            <a:r>
              <a:rPr lang="en-US" altLang="zh-CN" sz="1200" dirty="0" smtClean="0">
                <a:latin typeface="微软雅黑" pitchFamily="34" charset="-122"/>
                <a:ea typeface="微软雅黑" pitchFamily="34" charset="-122"/>
              </a:rPr>
              <a:t>OLAP</a:t>
            </a:r>
            <a:r>
              <a:rPr lang="zh-CN" altLang="en-US" sz="1200" dirty="0" smtClean="0">
                <a:latin typeface="微软雅黑" pitchFamily="34" charset="-122"/>
                <a:ea typeface="微软雅黑" pitchFamily="34" charset="-122"/>
              </a:rPr>
              <a:t>实现（</a:t>
            </a:r>
            <a:r>
              <a:rPr lang="en-US" altLang="zh-CN" sz="1200" dirty="0" smtClean="0">
                <a:latin typeface="微软雅黑" pitchFamily="34" charset="-122"/>
                <a:ea typeface="微软雅黑" pitchFamily="34" charset="-122"/>
              </a:rPr>
              <a:t>Multidimensional OLAP</a:t>
            </a:r>
            <a:r>
              <a:rPr lang="zh-CN" altLang="en-US" sz="1200" dirty="0" smtClean="0">
                <a:latin typeface="微软雅黑" pitchFamily="34" charset="-122"/>
                <a:ea typeface="微软雅黑" pitchFamily="34" charset="-122"/>
              </a:rPr>
              <a:t>）。以多维数据组织方式为核心</a:t>
            </a:r>
            <a:r>
              <a:rPr lang="en-US" altLang="zh-CN" sz="1200" dirty="0" smtClean="0">
                <a:latin typeface="微软雅黑" pitchFamily="34" charset="-122"/>
                <a:ea typeface="微软雅黑" pitchFamily="34" charset="-122"/>
              </a:rPr>
              <a:t>, </a:t>
            </a:r>
            <a:r>
              <a:rPr lang="zh-CN" altLang="en-US" sz="1200" dirty="0" smtClean="0">
                <a:latin typeface="微软雅黑" pitchFamily="34" charset="-122"/>
                <a:ea typeface="微软雅黑" pitchFamily="34" charset="-122"/>
              </a:rPr>
              <a:t>使用多维数组存储数据。多维数据在存储中将形成</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立方块（</a:t>
            </a:r>
            <a:r>
              <a:rPr lang="en-US" altLang="zh-CN" sz="1200" dirty="0" smtClean="0">
                <a:latin typeface="微软雅黑" pitchFamily="34" charset="-122"/>
                <a:ea typeface="微软雅黑" pitchFamily="34" charset="-122"/>
              </a:rPr>
              <a:t>Cube</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的结构</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在</a:t>
            </a:r>
            <a:r>
              <a:rPr lang="en-US" altLang="zh-CN" sz="1200" dirty="0" smtClean="0">
                <a:latin typeface="微软雅黑" pitchFamily="34" charset="-122"/>
                <a:ea typeface="微软雅黑" pitchFamily="34" charset="-122"/>
              </a:rPr>
              <a:t>MOLAP</a:t>
            </a:r>
            <a:r>
              <a:rPr lang="zh-CN" altLang="en-US" sz="1200" dirty="0" smtClean="0">
                <a:latin typeface="微软雅黑" pitchFamily="34" charset="-122"/>
                <a:ea typeface="微软雅黑" pitchFamily="34" charset="-122"/>
              </a:rPr>
              <a:t>中对</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立方块</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的</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旋转</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切块</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切片</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是产生多维数据报表的主要技术。</a:t>
            </a:r>
          </a:p>
          <a:p>
            <a:r>
              <a:rPr lang="en-US" altLang="zh-CN" sz="1200" dirty="0" smtClean="0">
                <a:latin typeface="微软雅黑" pitchFamily="34" charset="-122"/>
                <a:ea typeface="微软雅黑" pitchFamily="34" charset="-122"/>
              </a:rPr>
              <a:t>--HOLAP</a:t>
            </a:r>
            <a:r>
              <a:rPr lang="zh-CN" altLang="en-US" sz="1200" dirty="0" smtClean="0">
                <a:latin typeface="微软雅黑" pitchFamily="34" charset="-122"/>
                <a:ea typeface="微软雅黑" pitchFamily="34" charset="-122"/>
              </a:rPr>
              <a:t>表示基于混合数据组织的</a:t>
            </a:r>
            <a:r>
              <a:rPr lang="en-US" altLang="zh-CN" sz="1200" dirty="0" smtClean="0">
                <a:latin typeface="微软雅黑" pitchFamily="34" charset="-122"/>
                <a:ea typeface="微软雅黑" pitchFamily="34" charset="-122"/>
              </a:rPr>
              <a:t>OLAP</a:t>
            </a:r>
            <a:r>
              <a:rPr lang="zh-CN" altLang="en-US" sz="1200" dirty="0" smtClean="0">
                <a:latin typeface="微软雅黑" pitchFamily="34" charset="-122"/>
                <a:ea typeface="微软雅黑" pitchFamily="34" charset="-122"/>
              </a:rPr>
              <a:t>实现（</a:t>
            </a:r>
            <a:r>
              <a:rPr lang="en-US" altLang="zh-CN" sz="1200" dirty="0" smtClean="0">
                <a:latin typeface="微软雅黑" pitchFamily="34" charset="-122"/>
                <a:ea typeface="微软雅黑" pitchFamily="34" charset="-122"/>
              </a:rPr>
              <a:t>Hybrid OLAP</a:t>
            </a:r>
            <a:r>
              <a:rPr lang="zh-CN" altLang="en-US" sz="1200" dirty="0" smtClean="0">
                <a:latin typeface="微软雅黑" pitchFamily="34" charset="-122"/>
                <a:ea typeface="微软雅黑" pitchFamily="34" charset="-122"/>
              </a:rPr>
              <a:t>）。如低层是关系型的，高层是多维矩阵型的。这种方式具有更好的灵活性。</a:t>
            </a:r>
            <a:endParaRPr lang="en-US" altLang="zh-CN" sz="1200" dirty="0" smtClean="0">
              <a:latin typeface="微软雅黑" pitchFamily="34" charset="-122"/>
              <a:ea typeface="微软雅黑" pitchFamily="34" charset="-122"/>
            </a:endParaRPr>
          </a:p>
        </p:txBody>
      </p:sp>
      <p:sp>
        <p:nvSpPr>
          <p:cNvPr id="4" name="幻灯片编号占位符 3"/>
          <p:cNvSpPr>
            <a:spLocks noGrp="1"/>
          </p:cNvSpPr>
          <p:nvPr>
            <p:ph type="sldNum" sz="quarter" idx="10"/>
          </p:nvPr>
        </p:nvSpPr>
        <p:spPr/>
        <p:txBody>
          <a:bodyPr/>
          <a:lstStyle/>
          <a:p>
            <a:fld id="{EFAC73C6-AB92-4721-A4F1-9FDC3AED5914}" type="slidenum">
              <a:rPr lang="zh-CN" altLang="en-US" smtClean="0"/>
              <a:pPr/>
              <a:t>4</a:t>
            </a:fld>
            <a:endParaRPr lang="zh-CN" altLang="en-US"/>
          </a:p>
        </p:txBody>
      </p:sp>
    </p:spTree>
    <p:extLst>
      <p:ext uri="{BB962C8B-B14F-4D97-AF65-F5344CB8AC3E}">
        <p14:creationId xmlns:p14="http://schemas.microsoft.com/office/powerpoint/2010/main" val="563343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http://</a:t>
            </a:r>
            <a:r>
              <a:rPr lang="en-US" altLang="zh-CN" dirty="0" err="1" smtClean="0"/>
              <a:t>www.eepw.com.cn</a:t>
            </a:r>
            <a:r>
              <a:rPr lang="en-US" altLang="zh-CN" dirty="0" smtClean="0"/>
              <a:t>/article/201603/288085.htm</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FAC73C6-AB92-4721-A4F1-9FDC3AED5914}" type="slidenum">
              <a:rPr lang="zh-CN" altLang="en-US" smtClean="0"/>
              <a:pPr/>
              <a:t>24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http://</a:t>
            </a:r>
            <a:r>
              <a:rPr lang="en-US" altLang="zh-CN" dirty="0" err="1" smtClean="0"/>
              <a:t>www.eepw.com.cn</a:t>
            </a:r>
            <a:r>
              <a:rPr lang="en-US" altLang="zh-CN" dirty="0" smtClean="0"/>
              <a:t>/article/201603/288085.htm</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FAC73C6-AB92-4721-A4F1-9FDC3AED5914}" type="slidenum">
              <a:rPr lang="zh-CN" altLang="en-US" smtClean="0"/>
              <a:pPr/>
              <a:t>25</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http://</a:t>
            </a:r>
            <a:r>
              <a:rPr lang="en-US" altLang="zh-CN" dirty="0" err="1" smtClean="0"/>
              <a:t>www.eepw.com.cn</a:t>
            </a:r>
            <a:r>
              <a:rPr lang="en-US" altLang="zh-CN" dirty="0" smtClean="0"/>
              <a:t>/article/201603/288085.htm</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FAC73C6-AB92-4721-A4F1-9FDC3AED5914}" type="slidenum">
              <a:rPr lang="zh-CN" altLang="en-US" smtClean="0"/>
              <a:pPr/>
              <a:t>26</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FAC73C6-AB92-4721-A4F1-9FDC3AED5914}" type="slidenum">
              <a:rPr lang="zh-CN" altLang="en-US" smtClean="0"/>
              <a:pPr/>
              <a:t>27</a:t>
            </a:fld>
            <a:endParaRPr lang="zh-CN" altLang="en-US"/>
          </a:p>
        </p:txBody>
      </p:sp>
    </p:spTree>
    <p:extLst>
      <p:ext uri="{BB962C8B-B14F-4D97-AF65-F5344CB8AC3E}">
        <p14:creationId xmlns:p14="http://schemas.microsoft.com/office/powerpoint/2010/main" val="563343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http://</a:t>
            </a:r>
            <a:r>
              <a:rPr lang="en-US" altLang="zh-CN" dirty="0" err="1" smtClean="0"/>
              <a:t>www.eepw.com.cn</a:t>
            </a:r>
            <a:r>
              <a:rPr lang="en-US" altLang="zh-CN" dirty="0" smtClean="0"/>
              <a:t>/article/201603/288085.htm</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FAC73C6-AB92-4721-A4F1-9FDC3AED5914}" type="slidenum">
              <a:rPr lang="zh-CN" altLang="en-US" smtClean="0"/>
              <a:pPr/>
              <a:t>28</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kumimoji="1" lang="zh-CN" altLang="en-US" dirty="0" smtClean="0"/>
              <a:t>互联网让人连接在一起，让信息通达，从而让人类发现世界之大；</a:t>
            </a:r>
            <a:endParaRPr kumimoji="1" lang="en-US" altLang="zh-CN" dirty="0" smtClean="0"/>
          </a:p>
          <a:p>
            <a:r>
              <a:rPr kumimoji="1" lang="zh-CN" altLang="en-US" dirty="0" smtClean="0"/>
              <a:t>这背后让大家觉得自己都有机会去创新、去创业；</a:t>
            </a:r>
            <a:endParaRPr kumimoji="1" lang="en-US" altLang="zh-CN" dirty="0" smtClean="0"/>
          </a:p>
          <a:p>
            <a:r>
              <a:rPr kumimoji="1" lang="zh-CN" altLang="en-US" dirty="0" smtClean="0"/>
              <a:t>而云平台赋于中小企业一种新的能力； </a:t>
            </a:r>
          </a:p>
          <a:p>
            <a:endParaRPr kumimoji="1"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EFAC73C6-AB92-4721-A4F1-9FDC3AED5914}" type="slidenum">
              <a:rPr lang="zh-CN" altLang="en-US" smtClean="0"/>
              <a:pPr/>
              <a:t>29</a:t>
            </a:fld>
            <a:endParaRPr lang="zh-CN" altLang="en-US"/>
          </a:p>
        </p:txBody>
      </p:sp>
    </p:spTree>
    <p:extLst>
      <p:ext uri="{BB962C8B-B14F-4D97-AF65-F5344CB8AC3E}">
        <p14:creationId xmlns:p14="http://schemas.microsoft.com/office/powerpoint/2010/main" val="563343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FAC73C6-AB92-4721-A4F1-9FDC3AED5914}" type="slidenum">
              <a:rPr lang="zh-CN" altLang="en-US" smtClean="0"/>
              <a:pPr/>
              <a:t>33</a:t>
            </a:fld>
            <a:endParaRPr lang="zh-CN" altLang="en-US"/>
          </a:p>
        </p:txBody>
      </p:sp>
    </p:spTree>
    <p:extLst>
      <p:ext uri="{BB962C8B-B14F-4D97-AF65-F5344CB8AC3E}">
        <p14:creationId xmlns:p14="http://schemas.microsoft.com/office/powerpoint/2010/main" val="56334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kumimoji="1" lang="en-US" altLang="zh-CN" dirty="0" smtClean="0"/>
              <a:t>http://</a:t>
            </a:r>
            <a:r>
              <a:rPr kumimoji="1" lang="en-US" altLang="zh-CN" dirty="0" err="1" smtClean="0"/>
              <a:t>wenku.baidu.com</a:t>
            </a:r>
            <a:r>
              <a:rPr kumimoji="1" lang="en-US" altLang="zh-CN" dirty="0" smtClean="0"/>
              <a:t>/</a:t>
            </a:r>
            <a:r>
              <a:rPr kumimoji="1" lang="en-US" altLang="zh-CN" dirty="0" err="1" smtClean="0"/>
              <a:t>link?url</a:t>
            </a:r>
            <a:r>
              <a:rPr kumimoji="1" lang="en-US" altLang="zh-CN" dirty="0" smtClean="0"/>
              <a:t>=2vQ4d4SoRVorLmbRLWlgyanScSDFLph_oTwHyUZJQJx_lYmBWJlpidjMQoBUDnEF4KBn4JQaJyGUdG6EBocKPf6E6ic9POqCD_XYp5H4K3m</a:t>
            </a:r>
            <a:endParaRPr kumimoji="1" lang="zh-CN" altLang="en-US" dirty="0"/>
          </a:p>
        </p:txBody>
      </p:sp>
      <p:sp>
        <p:nvSpPr>
          <p:cNvPr id="4" name="幻灯片编号占位符 3"/>
          <p:cNvSpPr>
            <a:spLocks noGrp="1"/>
          </p:cNvSpPr>
          <p:nvPr>
            <p:ph type="sldNum" sz="quarter" idx="10"/>
          </p:nvPr>
        </p:nvSpPr>
        <p:spPr/>
        <p:txBody>
          <a:bodyPr/>
          <a:lstStyle/>
          <a:p>
            <a:fld id="{EFAC73C6-AB92-4721-A4F1-9FDC3AED5914}" type="slidenum">
              <a:rPr lang="zh-CN" altLang="en-US" smtClean="0"/>
              <a:pPr/>
              <a:t>5</a:t>
            </a:fld>
            <a:endParaRPr lang="zh-CN" altLang="en-US"/>
          </a:p>
        </p:txBody>
      </p:sp>
    </p:spTree>
    <p:extLst>
      <p:ext uri="{BB962C8B-B14F-4D97-AF65-F5344CB8AC3E}">
        <p14:creationId xmlns:p14="http://schemas.microsoft.com/office/powerpoint/2010/main" val="563343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kumimoji="1" lang="en-US" altLang="zh-CN" dirty="0" smtClean="0"/>
              <a:t>Oracle</a:t>
            </a:r>
            <a:r>
              <a:rPr kumimoji="1" lang="zh-CN" altLang="en-US" dirty="0" smtClean="0"/>
              <a:t> 虽然一直是第一句， 但在持续下降；</a:t>
            </a:r>
            <a:endParaRPr kumimoji="1" lang="en-US" altLang="zh-CN" dirty="0" smtClean="0"/>
          </a:p>
          <a:p>
            <a:r>
              <a:rPr kumimoji="1" lang="en-US" altLang="zh-CN" dirty="0" err="1" smtClean="0"/>
              <a:t>MongoDB</a:t>
            </a:r>
            <a:r>
              <a:rPr kumimoji="1" lang="zh-CN" altLang="en-US" dirty="0" smtClean="0"/>
              <a:t>，</a:t>
            </a:r>
            <a:r>
              <a:rPr kumimoji="1" lang="en-US" altLang="zh-CN" dirty="0" err="1" smtClean="0"/>
              <a:t>Redis</a:t>
            </a:r>
            <a:r>
              <a:rPr kumimoji="1" lang="zh-CN" altLang="en-US" dirty="0" smtClean="0"/>
              <a:t> 在上断的往上爬；</a:t>
            </a:r>
            <a:endParaRPr kumimoji="1" lang="zh-CN" altLang="en-US" dirty="0"/>
          </a:p>
        </p:txBody>
      </p:sp>
      <p:sp>
        <p:nvSpPr>
          <p:cNvPr id="4" name="幻灯片编号占位符 3"/>
          <p:cNvSpPr>
            <a:spLocks noGrp="1"/>
          </p:cNvSpPr>
          <p:nvPr>
            <p:ph type="sldNum" sz="quarter" idx="10"/>
          </p:nvPr>
        </p:nvSpPr>
        <p:spPr/>
        <p:txBody>
          <a:bodyPr/>
          <a:lstStyle/>
          <a:p>
            <a:fld id="{EFAC73C6-AB92-4721-A4F1-9FDC3AED5914}" type="slidenum">
              <a:rPr lang="zh-CN" altLang="en-US" smtClean="0"/>
              <a:pPr/>
              <a:t>6</a:t>
            </a:fld>
            <a:endParaRPr lang="zh-CN" altLang="en-US"/>
          </a:p>
        </p:txBody>
      </p:sp>
    </p:spTree>
    <p:extLst>
      <p:ext uri="{BB962C8B-B14F-4D97-AF65-F5344CB8AC3E}">
        <p14:creationId xmlns:p14="http://schemas.microsoft.com/office/powerpoint/2010/main" val="18109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kumimoji="1" lang="en-US" altLang="zh-CN" dirty="0" smtClean="0"/>
              <a:t>http://</a:t>
            </a:r>
            <a:r>
              <a:rPr kumimoji="1" lang="en-US" altLang="zh-CN" dirty="0" err="1" smtClean="0"/>
              <a:t>db-engines.com</a:t>
            </a:r>
            <a:r>
              <a:rPr kumimoji="1" lang="en-US" altLang="zh-CN" dirty="0" smtClean="0"/>
              <a:t>/en/ranking</a:t>
            </a:r>
          </a:p>
          <a:p>
            <a:r>
              <a:rPr kumimoji="1" lang="zh-CN" altLang="en-US" dirty="0" smtClean="0"/>
              <a:t>看到，商业数据库在不断下降，而开源数据库在不断的上升；</a:t>
            </a:r>
            <a:endParaRPr kumimoji="1" lang="en-US" altLang="zh-CN" dirty="0" smtClean="0"/>
          </a:p>
          <a:p>
            <a:endParaRPr kumimoji="1" lang="en-US" altLang="zh-CN" dirty="0" smtClean="0"/>
          </a:p>
          <a:p>
            <a:r>
              <a:rPr kumimoji="1" lang="zh-CN" altLang="en-US" dirty="0" smtClean="0"/>
              <a:t>关系型数据库的位置，前</a:t>
            </a:r>
            <a:r>
              <a:rPr kumimoji="1" lang="en-US" altLang="zh-CN" dirty="0" smtClean="0"/>
              <a:t>4</a:t>
            </a:r>
            <a:r>
              <a:rPr kumimoji="1" lang="zh-CN" altLang="en-US" dirty="0" smtClean="0"/>
              <a:t>名中有两席是开源数据库；</a:t>
            </a:r>
            <a:endParaRPr kumimoji="1" lang="zh-CN" altLang="en-US" dirty="0"/>
          </a:p>
        </p:txBody>
      </p:sp>
      <p:sp>
        <p:nvSpPr>
          <p:cNvPr id="4" name="幻灯片编号占位符 3"/>
          <p:cNvSpPr>
            <a:spLocks noGrp="1"/>
          </p:cNvSpPr>
          <p:nvPr>
            <p:ph type="sldNum" sz="quarter" idx="10"/>
          </p:nvPr>
        </p:nvSpPr>
        <p:spPr/>
        <p:txBody>
          <a:bodyPr/>
          <a:lstStyle/>
          <a:p>
            <a:fld id="{EFAC73C6-AB92-4721-A4F1-9FDC3AED5914}" type="slidenum">
              <a:rPr lang="zh-CN" altLang="en-US" smtClean="0"/>
              <a:pPr/>
              <a:t>7</a:t>
            </a:fld>
            <a:endParaRPr lang="zh-CN" altLang="en-US"/>
          </a:p>
        </p:txBody>
      </p:sp>
    </p:spTree>
    <p:extLst>
      <p:ext uri="{BB962C8B-B14F-4D97-AF65-F5344CB8AC3E}">
        <p14:creationId xmlns:p14="http://schemas.microsoft.com/office/powerpoint/2010/main" val="18109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kumimoji="1" lang="en-US" altLang="zh-CN" dirty="0" smtClean="0"/>
              <a:t>http://</a:t>
            </a:r>
            <a:r>
              <a:rPr kumimoji="1" lang="en-US" altLang="zh-CN" dirty="0" err="1" smtClean="0"/>
              <a:t>db-engines.com</a:t>
            </a:r>
            <a:r>
              <a:rPr kumimoji="1" lang="en-US" altLang="zh-CN" dirty="0" smtClean="0"/>
              <a:t>/en/ranking</a:t>
            </a:r>
          </a:p>
          <a:p>
            <a:r>
              <a:rPr kumimoji="1" lang="zh-CN" altLang="en-US" dirty="0" smtClean="0"/>
              <a:t>分别是： 商业、开源、分布式的代表；</a:t>
            </a:r>
            <a:endParaRPr kumimoji="1" lang="zh-CN" altLang="en-US" dirty="0"/>
          </a:p>
        </p:txBody>
      </p:sp>
      <p:sp>
        <p:nvSpPr>
          <p:cNvPr id="4" name="幻灯片编号占位符 3"/>
          <p:cNvSpPr>
            <a:spLocks noGrp="1"/>
          </p:cNvSpPr>
          <p:nvPr>
            <p:ph type="sldNum" sz="quarter" idx="10"/>
          </p:nvPr>
        </p:nvSpPr>
        <p:spPr/>
        <p:txBody>
          <a:bodyPr/>
          <a:lstStyle/>
          <a:p>
            <a:fld id="{EFAC73C6-AB92-4721-A4F1-9FDC3AED5914}" type="slidenum">
              <a:rPr lang="zh-CN" altLang="en-US" smtClean="0"/>
              <a:pPr/>
              <a:t>8</a:t>
            </a:fld>
            <a:endParaRPr lang="zh-CN" altLang="en-US"/>
          </a:p>
        </p:txBody>
      </p:sp>
    </p:spTree>
    <p:extLst>
      <p:ext uri="{BB962C8B-B14F-4D97-AF65-F5344CB8AC3E}">
        <p14:creationId xmlns:p14="http://schemas.microsoft.com/office/powerpoint/2010/main" val="311512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kumimoji="1" lang="en-US" altLang="zh-CN" dirty="0" smtClean="0"/>
              <a:t>Number of mentions of the system on websites, measured as number of results in search engines queries. At the moment, we use Google and Bing for this measurement. In order to count only relevant results, we are searching for &lt;system name&gt; together with the term database, e.g. "Oracle" and "database".</a:t>
            </a:r>
          </a:p>
          <a:p>
            <a:endParaRPr kumimoji="1" lang="en-US" altLang="zh-CN" dirty="0" smtClean="0"/>
          </a:p>
          <a:p>
            <a:r>
              <a:rPr kumimoji="1" lang="en-US" altLang="zh-CN" dirty="0" smtClean="0"/>
              <a:t>General interest in the system. For this measurement, we use the frequency of searches in Google Trends.</a:t>
            </a:r>
          </a:p>
          <a:p>
            <a:endParaRPr kumimoji="1" lang="en-US" altLang="zh-CN" dirty="0" smtClean="0"/>
          </a:p>
          <a:p>
            <a:r>
              <a:rPr kumimoji="1" lang="en-US" altLang="zh-CN" dirty="0" smtClean="0"/>
              <a:t>Frequency of technical discussions about the system. We use the number of related questions and the number of interested users on the well-known IT-related Q&amp;A sites Stack Overflow and DBA Stack Exchange.</a:t>
            </a:r>
          </a:p>
          <a:p>
            <a:endParaRPr kumimoji="1" lang="en-US" altLang="zh-CN" dirty="0" smtClean="0"/>
          </a:p>
          <a:p>
            <a:r>
              <a:rPr kumimoji="1" lang="en-US" altLang="zh-CN" dirty="0" smtClean="0"/>
              <a:t>Number of job offers, in which the system is mentioned. We use the number of offers on the leading job search engines Indeed and Simply Hired.</a:t>
            </a:r>
          </a:p>
          <a:p>
            <a:endParaRPr kumimoji="1" lang="en-US" altLang="zh-CN" dirty="0" smtClean="0"/>
          </a:p>
          <a:p>
            <a:r>
              <a:rPr kumimoji="1" lang="en-US" altLang="zh-CN" dirty="0" smtClean="0"/>
              <a:t>Number of profiles in professional networks, in which the system is mentioned. We use the internationally most popular professional network LinkedIn.</a:t>
            </a:r>
          </a:p>
          <a:p>
            <a:endParaRPr kumimoji="1" lang="en-US" altLang="zh-CN" dirty="0" smtClean="0"/>
          </a:p>
          <a:p>
            <a:r>
              <a:rPr kumimoji="1" lang="en-US" altLang="zh-CN" dirty="0" smtClean="0"/>
              <a:t>Relevance in social networks. We count the number of Twitter tweets, in which the system is mentioned.</a:t>
            </a:r>
            <a:endParaRPr kumimoji="1" lang="zh-CN" altLang="en-US" dirty="0"/>
          </a:p>
        </p:txBody>
      </p:sp>
      <p:sp>
        <p:nvSpPr>
          <p:cNvPr id="4" name="幻灯片编号占位符 3"/>
          <p:cNvSpPr>
            <a:spLocks noGrp="1"/>
          </p:cNvSpPr>
          <p:nvPr>
            <p:ph type="sldNum" sz="quarter" idx="10"/>
          </p:nvPr>
        </p:nvSpPr>
        <p:spPr/>
        <p:txBody>
          <a:bodyPr/>
          <a:lstStyle/>
          <a:p>
            <a:fld id="{EFAC73C6-AB92-4721-A4F1-9FDC3AED5914}" type="slidenum">
              <a:rPr lang="zh-CN" altLang="en-US" smtClean="0"/>
              <a:pPr/>
              <a:t>10</a:t>
            </a:fld>
            <a:endParaRPr lang="zh-CN" altLang="en-US"/>
          </a:p>
        </p:txBody>
      </p:sp>
    </p:spTree>
    <p:extLst>
      <p:ext uri="{BB962C8B-B14F-4D97-AF65-F5344CB8AC3E}">
        <p14:creationId xmlns:p14="http://schemas.microsoft.com/office/powerpoint/2010/main" val="18109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r>
              <a:rPr lang="zh-CN" altLang="en-US" dirty="0" smtClean="0"/>
              <a:t>去</a:t>
            </a:r>
            <a:r>
              <a:rPr lang="en-US" altLang="zh-CN" dirty="0" smtClean="0"/>
              <a:t>IOE</a:t>
            </a:r>
            <a:r>
              <a:rPr lang="zh-CN" altLang="en-US" dirty="0" smtClean="0"/>
              <a:t>之后的云计算产物 ，  似乎互联网的发展速度已经突破了摩尔定律；</a:t>
            </a:r>
            <a:endParaRPr lang="zh-CN" altLang="en-US" dirty="0"/>
          </a:p>
        </p:txBody>
      </p:sp>
      <p:sp>
        <p:nvSpPr>
          <p:cNvPr id="4" name="灯片编号占位符 3"/>
          <p:cNvSpPr>
            <a:spLocks noGrp="1"/>
          </p:cNvSpPr>
          <p:nvPr>
            <p:ph type="sldNum" sz="quarter" idx="10"/>
          </p:nvPr>
        </p:nvSpPr>
        <p:spPr/>
        <p:txBody>
          <a:bodyPr/>
          <a:lstStyle/>
          <a:p>
            <a:fld id="{EFAC73C6-AB92-4721-A4F1-9FDC3AED5914}" type="slidenum">
              <a:rPr lang="zh-CN" altLang="en-US" smtClean="0"/>
              <a:pPr/>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r>
              <a:rPr lang="en-US" altLang="zh-CN" dirty="0" smtClean="0"/>
              <a:t>MySQL</a:t>
            </a:r>
            <a:r>
              <a:rPr lang="zh-CN" altLang="en-US" dirty="0" smtClean="0"/>
              <a:t>关系型数据库于</a:t>
            </a:r>
            <a:r>
              <a:rPr lang="en-US" altLang="zh-CN" dirty="0" smtClean="0"/>
              <a:t>1998</a:t>
            </a:r>
            <a:r>
              <a:rPr lang="zh-CN" altLang="en-US" dirty="0" smtClean="0"/>
              <a:t>年</a:t>
            </a:r>
            <a:r>
              <a:rPr lang="en-US" altLang="zh-CN" dirty="0" smtClean="0"/>
              <a:t>1</a:t>
            </a:r>
            <a:r>
              <a:rPr lang="zh-CN" altLang="en-US" dirty="0" smtClean="0"/>
              <a:t>月发行第一个版本。它使用系统核心的多线程机制提供完全的多线程运行模式，并提供了面向</a:t>
            </a:r>
            <a:r>
              <a:rPr lang="en-US" altLang="zh-CN" dirty="0" smtClean="0"/>
              <a:t>C</a:t>
            </a:r>
            <a:r>
              <a:rPr lang="zh-CN" altLang="en-US" dirty="0" smtClean="0"/>
              <a:t>、</a:t>
            </a:r>
            <a:r>
              <a:rPr lang="en-US" altLang="zh-CN" dirty="0" smtClean="0"/>
              <a:t>C++</a:t>
            </a:r>
            <a:r>
              <a:rPr lang="zh-CN" altLang="en-US" dirty="0" smtClean="0"/>
              <a:t>、</a:t>
            </a:r>
            <a:r>
              <a:rPr lang="en-US" altLang="zh-CN" dirty="0" smtClean="0"/>
              <a:t>Eiffel</a:t>
            </a:r>
            <a:r>
              <a:rPr lang="zh-CN" altLang="en-US" dirty="0" smtClean="0"/>
              <a:t>、</a:t>
            </a:r>
            <a:r>
              <a:rPr lang="en-US" altLang="zh-CN" dirty="0" smtClean="0"/>
              <a:t>Java</a:t>
            </a:r>
            <a:r>
              <a:rPr lang="zh-CN" altLang="en-US" dirty="0" smtClean="0"/>
              <a:t>、</a:t>
            </a:r>
            <a:r>
              <a:rPr lang="en-US" altLang="zh-CN" dirty="0" smtClean="0"/>
              <a:t>Perl</a:t>
            </a:r>
            <a:r>
              <a:rPr lang="zh-CN" altLang="en-US" dirty="0" smtClean="0"/>
              <a:t>、</a:t>
            </a:r>
            <a:r>
              <a:rPr lang="en-US" altLang="zh-CN" dirty="0" smtClean="0"/>
              <a:t>PHP</a:t>
            </a:r>
            <a:r>
              <a:rPr lang="zh-CN" altLang="en-US" dirty="0" smtClean="0"/>
              <a:t>、</a:t>
            </a:r>
            <a:r>
              <a:rPr lang="en-US" altLang="zh-CN" dirty="0" smtClean="0"/>
              <a:t>Python</a:t>
            </a:r>
            <a:r>
              <a:rPr lang="zh-CN" altLang="en-US" dirty="0" smtClean="0"/>
              <a:t>及</a:t>
            </a:r>
            <a:r>
              <a:rPr lang="en-US" altLang="zh-CN" dirty="0" err="1" smtClean="0"/>
              <a:t>Tcl</a:t>
            </a:r>
            <a:r>
              <a:rPr lang="zh-CN" altLang="en-US" dirty="0" smtClean="0"/>
              <a:t>等编程语言的编程接口</a:t>
            </a:r>
            <a:r>
              <a:rPr lang="en-US" altLang="zh-CN" dirty="0" smtClean="0"/>
              <a:t>(API)</a:t>
            </a:r>
            <a:r>
              <a:rPr lang="zh-CN" altLang="en-US" dirty="0" smtClean="0"/>
              <a:t>，支持多种字段类型，并且提供了完整的操作符支持。</a:t>
            </a:r>
          </a:p>
          <a:p>
            <a:endParaRPr lang="zh-CN" altLang="en-US" dirty="0" smtClean="0"/>
          </a:p>
          <a:p>
            <a:r>
              <a:rPr lang="en-US" altLang="zh-CN" dirty="0" smtClean="0"/>
              <a:t>1999</a:t>
            </a:r>
            <a:r>
              <a:rPr lang="zh-CN" altLang="en-US" dirty="0" smtClean="0"/>
              <a:t>～</a:t>
            </a:r>
            <a:r>
              <a:rPr lang="en-US" altLang="zh-CN" dirty="0" smtClean="0"/>
              <a:t>2000</a:t>
            </a:r>
            <a:r>
              <a:rPr lang="zh-CN" altLang="en-US" dirty="0" smtClean="0"/>
              <a:t>年，</a:t>
            </a:r>
            <a:r>
              <a:rPr lang="en-US" altLang="zh-CN" dirty="0" smtClean="0"/>
              <a:t>MySQL AB</a:t>
            </a:r>
            <a:r>
              <a:rPr lang="zh-CN" altLang="en-US" dirty="0" smtClean="0"/>
              <a:t>公司在瑞典成立。</a:t>
            </a:r>
            <a:r>
              <a:rPr lang="en-US" altLang="zh-CN" dirty="0" smtClean="0"/>
              <a:t>Monty</a:t>
            </a:r>
            <a:r>
              <a:rPr lang="zh-CN" altLang="en-US" dirty="0" smtClean="0"/>
              <a:t>雇了几个人与</a:t>
            </a:r>
            <a:r>
              <a:rPr lang="en-US" altLang="zh-CN" dirty="0" err="1" smtClean="0"/>
              <a:t>Sleepycat</a:t>
            </a:r>
            <a:r>
              <a:rPr lang="zh-CN" altLang="en-US" dirty="0" smtClean="0"/>
              <a:t>合作，开发出了</a:t>
            </a:r>
            <a:r>
              <a:rPr lang="en-US" altLang="zh-CN" dirty="0" smtClean="0"/>
              <a:t>Berkeley DB</a:t>
            </a:r>
            <a:r>
              <a:rPr lang="zh-CN" altLang="en-US" dirty="0" smtClean="0"/>
              <a:t>引擎</a:t>
            </a:r>
            <a:r>
              <a:rPr lang="en-US" altLang="zh-CN" dirty="0" smtClean="0"/>
              <a:t>, </a:t>
            </a:r>
            <a:r>
              <a:rPr lang="zh-CN" altLang="en-US" dirty="0" smtClean="0"/>
              <a:t>因为</a:t>
            </a:r>
            <a:r>
              <a:rPr lang="en-US" altLang="zh-CN" dirty="0" smtClean="0"/>
              <a:t>BDB</a:t>
            </a:r>
            <a:r>
              <a:rPr lang="zh-CN" altLang="en-US" dirty="0" smtClean="0"/>
              <a:t>支持事务处理，所以</a:t>
            </a:r>
            <a:r>
              <a:rPr lang="en-US" altLang="zh-CN" dirty="0" smtClean="0"/>
              <a:t>MySQL</a:t>
            </a:r>
            <a:r>
              <a:rPr lang="zh-CN" altLang="en-US" dirty="0" smtClean="0"/>
              <a:t>从此开始支持事务处理了。</a:t>
            </a:r>
          </a:p>
          <a:p>
            <a:endParaRPr lang="zh-CN" altLang="en-US" dirty="0" smtClean="0"/>
          </a:p>
          <a:p>
            <a:r>
              <a:rPr lang="en-US" altLang="zh-CN" dirty="0" smtClean="0"/>
              <a:t>2000</a:t>
            </a:r>
            <a:r>
              <a:rPr lang="zh-CN" altLang="en-US" dirty="0" smtClean="0"/>
              <a:t>年</a:t>
            </a:r>
            <a:r>
              <a:rPr lang="en-US" altLang="zh-CN" dirty="0" smtClean="0"/>
              <a:t>4</a:t>
            </a:r>
            <a:r>
              <a:rPr lang="zh-CN" altLang="en-US" dirty="0" smtClean="0"/>
              <a:t>月，</a:t>
            </a:r>
            <a:r>
              <a:rPr lang="en-US" altLang="zh-CN" dirty="0" smtClean="0"/>
              <a:t>MySQL</a:t>
            </a:r>
            <a:r>
              <a:rPr lang="zh-CN" altLang="en-US" dirty="0" smtClean="0"/>
              <a:t>对旧的存储引擎</a:t>
            </a:r>
            <a:r>
              <a:rPr lang="en-US" altLang="zh-CN" dirty="0" smtClean="0"/>
              <a:t>ISAM</a:t>
            </a:r>
            <a:r>
              <a:rPr lang="zh-CN" altLang="en-US" dirty="0" smtClean="0"/>
              <a:t>进行了整理，将其命名为</a:t>
            </a:r>
            <a:r>
              <a:rPr lang="en-US" altLang="zh-CN" dirty="0" err="1" smtClean="0"/>
              <a:t>MyISAM</a:t>
            </a:r>
            <a:r>
              <a:rPr lang="zh-CN" altLang="en-US" dirty="0" smtClean="0"/>
              <a:t>。</a:t>
            </a:r>
            <a:r>
              <a:rPr lang="en-US" altLang="zh-CN" dirty="0" smtClean="0"/>
              <a:t>2001</a:t>
            </a:r>
            <a:r>
              <a:rPr lang="zh-CN" altLang="en-US" dirty="0" smtClean="0"/>
              <a:t>年，</a:t>
            </a:r>
            <a:r>
              <a:rPr lang="en-US" altLang="zh-CN" dirty="0" err="1" smtClean="0"/>
              <a:t>Heikki</a:t>
            </a:r>
            <a:r>
              <a:rPr lang="en-US" altLang="zh-CN" dirty="0" smtClean="0"/>
              <a:t> </a:t>
            </a:r>
            <a:r>
              <a:rPr lang="en-US" altLang="zh-CN" dirty="0" err="1" smtClean="0"/>
              <a:t>Tuuri</a:t>
            </a:r>
            <a:r>
              <a:rPr lang="zh-CN" altLang="en-US" dirty="0" smtClean="0"/>
              <a:t>向</a:t>
            </a:r>
            <a:r>
              <a:rPr lang="en-US" altLang="zh-CN" dirty="0" smtClean="0"/>
              <a:t>MySQL</a:t>
            </a:r>
            <a:r>
              <a:rPr lang="zh-CN" altLang="en-US" dirty="0" smtClean="0"/>
              <a:t>提出建议，希望能集成他的存储引擎</a:t>
            </a:r>
            <a:r>
              <a:rPr lang="en-US" altLang="zh-CN" dirty="0" err="1" smtClean="0"/>
              <a:t>InnoDB</a:t>
            </a:r>
            <a:r>
              <a:rPr lang="zh-CN" altLang="en-US" dirty="0" smtClean="0"/>
              <a:t>，这个引擎同样支持事务处理，还支持行级锁。该引擎之后被证明是最为成功的</a:t>
            </a:r>
            <a:r>
              <a:rPr lang="en-US" altLang="zh-CN" dirty="0" smtClean="0"/>
              <a:t>MySQL</a:t>
            </a:r>
            <a:r>
              <a:rPr lang="zh-CN" altLang="en-US" dirty="0" smtClean="0"/>
              <a:t>事务存储引擎。</a:t>
            </a:r>
          </a:p>
          <a:p>
            <a:r>
              <a:rPr lang="en-US" altLang="zh-CN" dirty="0" smtClean="0"/>
              <a:t>2003</a:t>
            </a:r>
            <a:r>
              <a:rPr lang="zh-CN" altLang="en-US" dirty="0" smtClean="0"/>
              <a:t>年</a:t>
            </a:r>
            <a:r>
              <a:rPr lang="en-US" altLang="zh-CN" dirty="0" smtClean="0"/>
              <a:t>12</a:t>
            </a:r>
            <a:r>
              <a:rPr lang="zh-CN" altLang="en-US" dirty="0" smtClean="0"/>
              <a:t>月，</a:t>
            </a:r>
            <a:r>
              <a:rPr lang="en-US" altLang="zh-CN" dirty="0" smtClean="0"/>
              <a:t>MySQL 5.0</a:t>
            </a:r>
            <a:r>
              <a:rPr lang="zh-CN" altLang="en-US" dirty="0" smtClean="0"/>
              <a:t>版本发布，提供了视图、存储过程等功能。</a:t>
            </a:r>
          </a:p>
          <a:p>
            <a:r>
              <a:rPr lang="en-US" altLang="zh-CN" dirty="0" smtClean="0"/>
              <a:t>2008</a:t>
            </a:r>
            <a:r>
              <a:rPr lang="zh-CN" altLang="en-US" dirty="0" smtClean="0"/>
              <a:t>年</a:t>
            </a:r>
            <a:r>
              <a:rPr lang="en-US" altLang="zh-CN" dirty="0" smtClean="0"/>
              <a:t>1</a:t>
            </a:r>
            <a:r>
              <a:rPr lang="zh-CN" altLang="en-US" dirty="0" smtClean="0"/>
              <a:t>月，</a:t>
            </a:r>
            <a:r>
              <a:rPr lang="en-US" altLang="zh-CN" dirty="0" smtClean="0"/>
              <a:t>MySQL AB</a:t>
            </a:r>
            <a:r>
              <a:rPr lang="zh-CN" altLang="en-US" dirty="0" smtClean="0"/>
              <a:t>公司被</a:t>
            </a:r>
            <a:r>
              <a:rPr lang="en-US" altLang="zh-CN" dirty="0" smtClean="0"/>
              <a:t>Sun</a:t>
            </a:r>
            <a:r>
              <a:rPr lang="zh-CN" altLang="en-US" dirty="0" smtClean="0"/>
              <a:t>公司以</a:t>
            </a:r>
            <a:r>
              <a:rPr lang="en-US" altLang="zh-CN" dirty="0" smtClean="0"/>
              <a:t>10</a:t>
            </a:r>
            <a:r>
              <a:rPr lang="zh-CN" altLang="en-US" dirty="0" smtClean="0"/>
              <a:t>亿美金收购，</a:t>
            </a:r>
            <a:r>
              <a:rPr lang="en-US" altLang="zh-CN" dirty="0" smtClean="0"/>
              <a:t>MySQL</a:t>
            </a:r>
            <a:r>
              <a:rPr lang="zh-CN" altLang="en-US" dirty="0" smtClean="0"/>
              <a:t>数据库进入</a:t>
            </a:r>
            <a:r>
              <a:rPr lang="en-US" altLang="zh-CN" dirty="0" smtClean="0"/>
              <a:t>Sun</a:t>
            </a:r>
            <a:r>
              <a:rPr lang="zh-CN" altLang="en-US" dirty="0" smtClean="0"/>
              <a:t>时代。在</a:t>
            </a:r>
            <a:r>
              <a:rPr lang="en-US" altLang="zh-CN" dirty="0" smtClean="0"/>
              <a:t>Sun</a:t>
            </a:r>
            <a:r>
              <a:rPr lang="zh-CN" altLang="en-US" dirty="0" smtClean="0"/>
              <a:t>时代，</a:t>
            </a:r>
            <a:r>
              <a:rPr lang="en-US" altLang="zh-CN" dirty="0" smtClean="0"/>
              <a:t>Sun</a:t>
            </a:r>
            <a:r>
              <a:rPr lang="zh-CN" altLang="en-US" dirty="0" smtClean="0"/>
              <a:t>公司对其进行了大量的推广、优化、</a:t>
            </a:r>
            <a:r>
              <a:rPr lang="en-US" altLang="zh-CN" dirty="0" smtClean="0"/>
              <a:t>Bug</a:t>
            </a:r>
            <a:r>
              <a:rPr lang="zh-CN" altLang="en-US" dirty="0" smtClean="0"/>
              <a:t>修复等工作。</a:t>
            </a:r>
          </a:p>
          <a:p>
            <a:r>
              <a:rPr lang="en-US" altLang="zh-CN" dirty="0" smtClean="0"/>
              <a:t>2008</a:t>
            </a:r>
            <a:r>
              <a:rPr lang="zh-CN" altLang="en-US" dirty="0" smtClean="0"/>
              <a:t>年</a:t>
            </a:r>
            <a:r>
              <a:rPr lang="en-US" altLang="zh-CN" dirty="0" smtClean="0"/>
              <a:t>11</a:t>
            </a:r>
            <a:r>
              <a:rPr lang="zh-CN" altLang="en-US" dirty="0" smtClean="0"/>
              <a:t>月，</a:t>
            </a:r>
            <a:r>
              <a:rPr lang="en-US" altLang="zh-CN" dirty="0" smtClean="0"/>
              <a:t>MySQL 5.1</a:t>
            </a:r>
            <a:r>
              <a:rPr lang="zh-CN" altLang="en-US" dirty="0" smtClean="0"/>
              <a:t>发布，它提供了分区、事件管理，以及基于行的复制和基于磁盘的</a:t>
            </a:r>
            <a:r>
              <a:rPr lang="en-US" altLang="zh-CN" dirty="0" smtClean="0"/>
              <a:t>NDB</a:t>
            </a:r>
            <a:r>
              <a:rPr lang="zh-CN" altLang="en-US" dirty="0" smtClean="0"/>
              <a:t>集群系统，同时修复了大量的</a:t>
            </a:r>
            <a:r>
              <a:rPr lang="en-US" altLang="zh-CN" dirty="0" smtClean="0"/>
              <a:t>Bug</a:t>
            </a:r>
            <a:r>
              <a:rPr lang="zh-CN" altLang="en-US" dirty="0" smtClean="0"/>
              <a:t>。</a:t>
            </a:r>
          </a:p>
          <a:p>
            <a:r>
              <a:rPr lang="en-US" altLang="zh-CN" dirty="0" smtClean="0"/>
              <a:t>2009</a:t>
            </a:r>
            <a:r>
              <a:rPr lang="zh-CN" altLang="en-US" dirty="0" smtClean="0"/>
              <a:t>年</a:t>
            </a:r>
            <a:r>
              <a:rPr lang="en-US" altLang="zh-CN" dirty="0" smtClean="0"/>
              <a:t>4</a:t>
            </a:r>
            <a:r>
              <a:rPr lang="zh-CN" altLang="en-US" dirty="0" smtClean="0"/>
              <a:t>月，</a:t>
            </a:r>
            <a:r>
              <a:rPr lang="en-US" altLang="zh-CN" dirty="0" smtClean="0"/>
              <a:t>Oracle</a:t>
            </a:r>
            <a:r>
              <a:rPr lang="zh-CN" altLang="en-US" dirty="0" smtClean="0"/>
              <a:t>公司以</a:t>
            </a:r>
            <a:r>
              <a:rPr lang="en-US" altLang="zh-CN" dirty="0" smtClean="0"/>
              <a:t>74</a:t>
            </a:r>
            <a:r>
              <a:rPr lang="zh-CN" altLang="en-US" dirty="0" smtClean="0"/>
              <a:t>亿美元收购</a:t>
            </a:r>
            <a:r>
              <a:rPr lang="en-US" altLang="zh-CN" dirty="0" smtClean="0"/>
              <a:t>Sun</a:t>
            </a:r>
            <a:r>
              <a:rPr lang="zh-CN" altLang="en-US" dirty="0" smtClean="0"/>
              <a:t>公司，自此</a:t>
            </a:r>
            <a:r>
              <a:rPr lang="en-US" altLang="zh-CN" dirty="0" smtClean="0"/>
              <a:t>MySQL</a:t>
            </a:r>
            <a:r>
              <a:rPr lang="zh-CN" altLang="en-US" dirty="0" smtClean="0"/>
              <a:t>数据库进入</a:t>
            </a:r>
            <a:r>
              <a:rPr lang="en-US" altLang="zh-CN" dirty="0" smtClean="0"/>
              <a:t>Oracle</a:t>
            </a:r>
            <a:r>
              <a:rPr lang="zh-CN" altLang="en-US" dirty="0" smtClean="0"/>
              <a:t>时代，而其第三方的存储引擎</a:t>
            </a:r>
            <a:r>
              <a:rPr lang="en-US" altLang="zh-CN" dirty="0" err="1" smtClean="0"/>
              <a:t>InnoDB</a:t>
            </a:r>
            <a:r>
              <a:rPr lang="zh-CN" altLang="en-US" dirty="0" smtClean="0"/>
              <a:t>早在</a:t>
            </a:r>
            <a:r>
              <a:rPr lang="en-US" altLang="zh-CN" dirty="0" smtClean="0"/>
              <a:t>2005</a:t>
            </a:r>
            <a:r>
              <a:rPr lang="zh-CN" altLang="en-US" dirty="0" smtClean="0"/>
              <a:t>年就被</a:t>
            </a:r>
            <a:r>
              <a:rPr lang="en-US" altLang="zh-CN" dirty="0" smtClean="0"/>
              <a:t>Oracle</a:t>
            </a:r>
            <a:r>
              <a:rPr lang="zh-CN" altLang="en-US" dirty="0" smtClean="0"/>
              <a:t>公司收购。</a:t>
            </a:r>
          </a:p>
          <a:p>
            <a:r>
              <a:rPr lang="en-US" altLang="zh-CN" dirty="0" smtClean="0"/>
              <a:t>2010</a:t>
            </a:r>
            <a:r>
              <a:rPr lang="zh-CN" altLang="en-US" dirty="0" smtClean="0"/>
              <a:t>年</a:t>
            </a:r>
            <a:r>
              <a:rPr lang="en-US" altLang="zh-CN" dirty="0" smtClean="0"/>
              <a:t>12</a:t>
            </a:r>
            <a:r>
              <a:rPr lang="zh-CN" altLang="en-US" dirty="0" smtClean="0"/>
              <a:t>月，</a:t>
            </a:r>
            <a:r>
              <a:rPr lang="en-US" altLang="zh-CN" dirty="0" smtClean="0"/>
              <a:t>MySQL 5.5</a:t>
            </a:r>
            <a:r>
              <a:rPr lang="zh-CN" altLang="en-US" dirty="0" smtClean="0"/>
              <a:t>发布，其主要新特性包括半同步的复制及对</a:t>
            </a:r>
            <a:r>
              <a:rPr lang="en-US" altLang="zh-CN" dirty="0" smtClean="0"/>
              <a:t>SIGNAL/RESIGNAL</a:t>
            </a:r>
            <a:r>
              <a:rPr lang="zh-CN" altLang="en-US" dirty="0" smtClean="0"/>
              <a:t>的异常处理功能的支持，最重要的是</a:t>
            </a:r>
            <a:r>
              <a:rPr lang="en-US" altLang="zh-CN" dirty="0" err="1" smtClean="0"/>
              <a:t>InnoDB</a:t>
            </a:r>
            <a:r>
              <a:rPr lang="zh-CN" altLang="en-US" dirty="0" smtClean="0"/>
              <a:t>存储引擎终于变为当前</a:t>
            </a:r>
            <a:r>
              <a:rPr lang="en-US" altLang="zh-CN" dirty="0" smtClean="0"/>
              <a:t>MySQL</a:t>
            </a:r>
            <a:r>
              <a:rPr lang="zh-CN" altLang="en-US" dirty="0" smtClean="0"/>
              <a:t>的默认存储引擎。</a:t>
            </a:r>
            <a:r>
              <a:rPr lang="en-US" altLang="zh-CN" dirty="0" smtClean="0"/>
              <a:t>MySQL 5.5</a:t>
            </a:r>
            <a:r>
              <a:rPr lang="zh-CN" altLang="en-US" dirty="0" smtClean="0"/>
              <a:t>不是时隔两年后的一次简单的版本更新，而是加强了</a:t>
            </a:r>
            <a:r>
              <a:rPr lang="en-US" altLang="zh-CN" dirty="0" smtClean="0"/>
              <a:t>MySQL</a:t>
            </a:r>
            <a:r>
              <a:rPr lang="zh-CN" altLang="en-US" dirty="0" smtClean="0"/>
              <a:t>各个方面在企业级的特性。</a:t>
            </a:r>
            <a:r>
              <a:rPr lang="en-US" altLang="zh-CN" dirty="0" smtClean="0"/>
              <a:t>Oracle</a:t>
            </a:r>
            <a:r>
              <a:rPr lang="zh-CN" altLang="en-US" dirty="0" smtClean="0"/>
              <a:t>公司同时也承诺</a:t>
            </a:r>
            <a:r>
              <a:rPr lang="en-US" altLang="zh-CN" dirty="0" smtClean="0"/>
              <a:t>MySQL 5.5</a:t>
            </a:r>
            <a:r>
              <a:rPr lang="zh-CN" altLang="en-US" dirty="0" smtClean="0"/>
              <a:t>和未来版本仍是采用</a:t>
            </a:r>
            <a:r>
              <a:rPr lang="en-US" altLang="zh-CN" dirty="0" smtClean="0"/>
              <a:t>GPL</a:t>
            </a:r>
            <a:r>
              <a:rPr lang="zh-CN" altLang="en-US" dirty="0" smtClean="0"/>
              <a:t>授权的开源产品；</a:t>
            </a:r>
            <a:endParaRPr lang="en-US" altLang="zh-CN" dirty="0" smtClean="0"/>
          </a:p>
          <a:p>
            <a:endParaRPr lang="en-US" altLang="zh-CN" dirty="0" smtClean="0"/>
          </a:p>
          <a:p>
            <a:r>
              <a:rPr lang="en-US" altLang="zh-CN" dirty="0" smtClean="0"/>
              <a:t>CPU</a:t>
            </a:r>
            <a:r>
              <a:rPr lang="zh-CN" altLang="en-US" dirty="0" smtClean="0"/>
              <a:t>：</a:t>
            </a:r>
            <a:r>
              <a:rPr lang="en-US" altLang="zh-CN" dirty="0" smtClean="0"/>
              <a:t>SUN</a:t>
            </a:r>
            <a:r>
              <a:rPr lang="zh-CN" altLang="en-US" dirty="0" smtClean="0"/>
              <a:t>有</a:t>
            </a:r>
            <a:r>
              <a:rPr lang="en-US" altLang="zh-CN" dirty="0" smtClean="0"/>
              <a:t>SPARC, IBM</a:t>
            </a:r>
            <a:r>
              <a:rPr lang="zh-CN" altLang="en-US" dirty="0" smtClean="0"/>
              <a:t>有</a:t>
            </a:r>
            <a:r>
              <a:rPr lang="en-US" altLang="zh-CN" dirty="0" smtClean="0"/>
              <a:t>POWER </a:t>
            </a:r>
            <a:r>
              <a:rPr lang="zh-CN" altLang="en-US" dirty="0" smtClean="0"/>
              <a:t>， </a:t>
            </a:r>
            <a:r>
              <a:rPr lang="en-US" altLang="zh-CN" dirty="0" smtClean="0"/>
              <a:t>OS</a:t>
            </a:r>
            <a:r>
              <a:rPr lang="zh-CN" altLang="en-US" dirty="0" smtClean="0"/>
              <a:t>：</a:t>
            </a:r>
            <a:r>
              <a:rPr lang="en-US" altLang="zh-CN" dirty="0" smtClean="0"/>
              <a:t>IBM</a:t>
            </a:r>
            <a:r>
              <a:rPr lang="zh-CN" altLang="en-US" dirty="0" smtClean="0"/>
              <a:t>有</a:t>
            </a:r>
            <a:r>
              <a:rPr lang="en-US" altLang="zh-CN" dirty="0" smtClean="0"/>
              <a:t>AIX</a:t>
            </a:r>
            <a:r>
              <a:rPr lang="zh-CN" altLang="en-US" dirty="0" smtClean="0"/>
              <a:t>操作系统，</a:t>
            </a:r>
            <a:r>
              <a:rPr lang="en-US" altLang="zh-CN" dirty="0" smtClean="0"/>
              <a:t>SUN </a:t>
            </a:r>
            <a:r>
              <a:rPr lang="zh-CN" altLang="en-US" dirty="0" smtClean="0"/>
              <a:t>有</a:t>
            </a:r>
            <a:r>
              <a:rPr lang="en-US" altLang="zh-CN" dirty="0" err="1" smtClean="0"/>
              <a:t>solaris</a:t>
            </a:r>
            <a:r>
              <a:rPr lang="en-US" altLang="zh-CN" dirty="0" smtClean="0"/>
              <a:t>, </a:t>
            </a:r>
          </a:p>
          <a:p>
            <a:r>
              <a:rPr lang="zh-CN" altLang="en-US" dirty="0" smtClean="0"/>
              <a:t>数据库，</a:t>
            </a:r>
            <a:r>
              <a:rPr lang="en-US" altLang="zh-CN" dirty="0" smtClean="0"/>
              <a:t>IBM</a:t>
            </a:r>
            <a:r>
              <a:rPr lang="zh-CN" altLang="en-US" dirty="0" smtClean="0"/>
              <a:t>有</a:t>
            </a:r>
            <a:r>
              <a:rPr lang="en-US" altLang="zh-CN" dirty="0" smtClean="0"/>
              <a:t>DB2 </a:t>
            </a:r>
            <a:r>
              <a:rPr lang="zh-CN" altLang="en-US" dirty="0" smtClean="0"/>
              <a:t>； 但</a:t>
            </a:r>
            <a:r>
              <a:rPr lang="en-US" altLang="zh-CN" dirty="0" smtClean="0"/>
              <a:t>SUN </a:t>
            </a:r>
            <a:r>
              <a:rPr lang="zh-CN" altLang="en-US" dirty="0" smtClean="0"/>
              <a:t>没有成熟的数据库； </a:t>
            </a:r>
          </a:p>
          <a:p>
            <a:r>
              <a:rPr lang="en-US" altLang="zh-CN" dirty="0" smtClean="0"/>
              <a:t>Sun </a:t>
            </a:r>
            <a:r>
              <a:rPr lang="zh-CN" altLang="en-US" dirty="0" smtClean="0"/>
              <a:t>拥有 </a:t>
            </a:r>
            <a:r>
              <a:rPr lang="en-US" altLang="zh-CN" dirty="0" smtClean="0"/>
              <a:t>JAVA </a:t>
            </a:r>
            <a:r>
              <a:rPr lang="zh-CN" altLang="en-US" dirty="0" smtClean="0"/>
              <a:t>开发语言，在互联网史前，芯片，操作系统，数据库，开发语言（平台、框架）整体解决方案全齐；</a:t>
            </a:r>
            <a:endParaRPr lang="zh-CN" altLang="en-US" dirty="0"/>
          </a:p>
        </p:txBody>
      </p:sp>
      <p:sp>
        <p:nvSpPr>
          <p:cNvPr id="4" name="灯片编号占位符 3"/>
          <p:cNvSpPr>
            <a:spLocks noGrp="1"/>
          </p:cNvSpPr>
          <p:nvPr>
            <p:ph type="sldNum" sz="quarter" idx="10"/>
          </p:nvPr>
        </p:nvSpPr>
        <p:spPr/>
        <p:txBody>
          <a:bodyPr/>
          <a:lstStyle/>
          <a:p>
            <a:fld id="{EFAC73C6-AB92-4721-A4F1-9FDC3AED5914}" type="slidenum">
              <a:rPr lang="zh-CN" altLang="en-US" smtClean="0"/>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39E51BC-05D7-4D4E-9F34-12BB830F04CD}" type="datetimeFigureOut">
              <a:rPr lang="zh-CN" altLang="en-US" smtClean="0"/>
              <a:t>4/29/16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6507E6-30F4-445F-A247-4686DCB8677F}" type="slidenum">
              <a:rPr lang="zh-CN" altLang="en-US" smtClean="0"/>
              <a:t>‹#›</a:t>
            </a:fld>
            <a:endParaRPr lang="zh-CN" altLang="en-US"/>
          </a:p>
        </p:txBody>
      </p:sp>
    </p:spTree>
    <p:extLst>
      <p:ext uri="{BB962C8B-B14F-4D97-AF65-F5344CB8AC3E}">
        <p14:creationId xmlns:p14="http://schemas.microsoft.com/office/powerpoint/2010/main" val="230064637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39E51BC-05D7-4D4E-9F34-12BB830F04CD}" type="datetimeFigureOut">
              <a:rPr lang="zh-CN" altLang="en-US" smtClean="0"/>
              <a:t>4/29/16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6507E6-30F4-445F-A247-4686DCB8677F}" type="slidenum">
              <a:rPr lang="zh-CN" altLang="en-US" smtClean="0"/>
              <a:t>‹#›</a:t>
            </a:fld>
            <a:endParaRPr lang="zh-CN" altLang="en-US"/>
          </a:p>
        </p:txBody>
      </p:sp>
    </p:spTree>
    <p:extLst>
      <p:ext uri="{BB962C8B-B14F-4D97-AF65-F5344CB8AC3E}">
        <p14:creationId xmlns:p14="http://schemas.microsoft.com/office/powerpoint/2010/main" val="1243398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39E51BC-05D7-4D4E-9F34-12BB830F04CD}" type="datetimeFigureOut">
              <a:rPr lang="zh-CN" altLang="en-US" smtClean="0"/>
              <a:t>4/29/16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6507E6-30F4-445F-A247-4686DCB8677F}" type="slidenum">
              <a:rPr lang="zh-CN" altLang="en-US" smtClean="0"/>
              <a:t>‹#›</a:t>
            </a:fld>
            <a:endParaRPr lang="zh-CN" altLang="en-US"/>
          </a:p>
        </p:txBody>
      </p:sp>
    </p:spTree>
    <p:extLst>
      <p:ext uri="{BB962C8B-B14F-4D97-AF65-F5344CB8AC3E}">
        <p14:creationId xmlns:p14="http://schemas.microsoft.com/office/powerpoint/2010/main" val="29753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39E51BC-05D7-4D4E-9F34-12BB830F04CD}" type="datetimeFigureOut">
              <a:rPr lang="zh-CN" altLang="en-US" smtClean="0"/>
              <a:t>4/29/16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6507E6-30F4-445F-A247-4686DCB8677F}" type="slidenum">
              <a:rPr lang="zh-CN" altLang="en-US" smtClean="0"/>
              <a:t>‹#›</a:t>
            </a:fld>
            <a:endParaRPr lang="zh-CN" altLang="en-US"/>
          </a:p>
        </p:txBody>
      </p:sp>
    </p:spTree>
    <p:extLst>
      <p:ext uri="{BB962C8B-B14F-4D97-AF65-F5344CB8AC3E}">
        <p14:creationId xmlns:p14="http://schemas.microsoft.com/office/powerpoint/2010/main" val="298140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39E51BC-05D7-4D4E-9F34-12BB830F04CD}" type="datetimeFigureOut">
              <a:rPr lang="zh-CN" altLang="en-US" smtClean="0"/>
              <a:t>4/29/16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6507E6-30F4-445F-A247-4686DCB8677F}" type="slidenum">
              <a:rPr lang="zh-CN" altLang="en-US" smtClean="0"/>
              <a:t>‹#›</a:t>
            </a:fld>
            <a:endParaRPr lang="zh-CN" altLang="en-US"/>
          </a:p>
        </p:txBody>
      </p:sp>
    </p:spTree>
    <p:extLst>
      <p:ext uri="{BB962C8B-B14F-4D97-AF65-F5344CB8AC3E}">
        <p14:creationId xmlns:p14="http://schemas.microsoft.com/office/powerpoint/2010/main" val="238448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39E51BC-05D7-4D4E-9F34-12BB830F04CD}" type="datetimeFigureOut">
              <a:rPr lang="zh-CN" altLang="en-US" smtClean="0"/>
              <a:t>4/29/16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76507E6-30F4-445F-A247-4686DCB8677F}" type="slidenum">
              <a:rPr lang="zh-CN" altLang="en-US" smtClean="0"/>
              <a:t>‹#›</a:t>
            </a:fld>
            <a:endParaRPr lang="zh-CN" altLang="en-US"/>
          </a:p>
        </p:txBody>
      </p:sp>
    </p:spTree>
    <p:extLst>
      <p:ext uri="{BB962C8B-B14F-4D97-AF65-F5344CB8AC3E}">
        <p14:creationId xmlns:p14="http://schemas.microsoft.com/office/powerpoint/2010/main" val="376023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39E51BC-05D7-4D4E-9F34-12BB830F04CD}" type="datetimeFigureOut">
              <a:rPr lang="zh-CN" altLang="en-US" smtClean="0"/>
              <a:t>4/29/16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76507E6-30F4-445F-A247-4686DCB8677F}" type="slidenum">
              <a:rPr lang="zh-CN" altLang="en-US" smtClean="0"/>
              <a:t>‹#›</a:t>
            </a:fld>
            <a:endParaRPr lang="zh-CN" altLang="en-US"/>
          </a:p>
        </p:txBody>
      </p:sp>
    </p:spTree>
    <p:extLst>
      <p:ext uri="{BB962C8B-B14F-4D97-AF65-F5344CB8AC3E}">
        <p14:creationId xmlns:p14="http://schemas.microsoft.com/office/powerpoint/2010/main" val="349658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39E51BC-05D7-4D4E-9F34-12BB830F04CD}" type="datetimeFigureOut">
              <a:rPr lang="zh-CN" altLang="en-US" smtClean="0"/>
              <a:t>4/29/16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76507E6-30F4-445F-A247-4686DCB8677F}" type="slidenum">
              <a:rPr lang="zh-CN" altLang="en-US" smtClean="0"/>
              <a:t>‹#›</a:t>
            </a:fld>
            <a:endParaRPr lang="zh-CN" altLang="en-US"/>
          </a:p>
        </p:txBody>
      </p:sp>
    </p:spTree>
    <p:extLst>
      <p:ext uri="{BB962C8B-B14F-4D97-AF65-F5344CB8AC3E}">
        <p14:creationId xmlns:p14="http://schemas.microsoft.com/office/powerpoint/2010/main" val="379799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E51BC-05D7-4D4E-9F34-12BB830F04CD}" type="datetimeFigureOut">
              <a:rPr lang="zh-CN" altLang="en-US" smtClean="0"/>
              <a:t>4/29/16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76507E6-30F4-445F-A247-4686DCB8677F}" type="slidenum">
              <a:rPr lang="zh-CN" altLang="en-US" smtClean="0"/>
              <a:t>‹#›</a:t>
            </a:fld>
            <a:endParaRPr lang="zh-CN" altLang="en-US"/>
          </a:p>
        </p:txBody>
      </p:sp>
    </p:spTree>
    <p:extLst>
      <p:ext uri="{BB962C8B-B14F-4D97-AF65-F5344CB8AC3E}">
        <p14:creationId xmlns:p14="http://schemas.microsoft.com/office/powerpoint/2010/main" val="164944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39E51BC-05D7-4D4E-9F34-12BB830F04CD}" type="datetimeFigureOut">
              <a:rPr lang="zh-CN" altLang="en-US" smtClean="0"/>
              <a:t>4/29/16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76507E6-30F4-445F-A247-4686DCB8677F}" type="slidenum">
              <a:rPr lang="zh-CN" altLang="en-US" smtClean="0"/>
              <a:t>‹#›</a:t>
            </a:fld>
            <a:endParaRPr lang="zh-CN" altLang="en-US"/>
          </a:p>
        </p:txBody>
      </p:sp>
    </p:spTree>
    <p:extLst>
      <p:ext uri="{BB962C8B-B14F-4D97-AF65-F5344CB8AC3E}">
        <p14:creationId xmlns:p14="http://schemas.microsoft.com/office/powerpoint/2010/main" val="3956682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39E51BC-05D7-4D4E-9F34-12BB830F04CD}" type="datetimeFigureOut">
              <a:rPr lang="zh-CN" altLang="en-US" smtClean="0"/>
              <a:t>4/29/16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76507E6-30F4-445F-A247-4686DCB8677F}" type="slidenum">
              <a:rPr lang="zh-CN" altLang="en-US" smtClean="0"/>
              <a:t>‹#›</a:t>
            </a:fld>
            <a:endParaRPr lang="zh-CN" altLang="en-US"/>
          </a:p>
        </p:txBody>
      </p:sp>
    </p:spTree>
    <p:extLst>
      <p:ext uri="{BB962C8B-B14F-4D97-AF65-F5344CB8AC3E}">
        <p14:creationId xmlns:p14="http://schemas.microsoft.com/office/powerpoint/2010/main" val="2290785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E51BC-05D7-4D4E-9F34-12BB830F04CD}" type="datetimeFigureOut">
              <a:rPr lang="zh-CN" altLang="en-US" smtClean="0"/>
              <a:t>4/29/16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507E6-30F4-445F-A247-4686DCB8677F}"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8692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2465" y="2187030"/>
            <a:ext cx="7879080" cy="707886"/>
          </a:xfrm>
          <a:prstGeom prst="rect">
            <a:avLst/>
          </a:prstGeom>
          <a:noFill/>
        </p:spPr>
        <p:txBody>
          <a:bodyPr wrap="none" rtlCol="0">
            <a:spAutoFit/>
          </a:bodyPr>
          <a:lstStyle/>
          <a:p>
            <a:pPr algn="ctr"/>
            <a:r>
              <a:rPr kumimoji="1" lang="zh-CN" altLang="en-US" sz="4000" b="1" dirty="0">
                <a:solidFill>
                  <a:srgbClr val="002060"/>
                </a:solidFill>
                <a:latin typeface="微软雅黑"/>
                <a:ea typeface="微软雅黑"/>
                <a:cs typeface="微软雅黑"/>
              </a:rPr>
              <a:t>云数据库技术展望及底层实现分享</a:t>
            </a:r>
          </a:p>
        </p:txBody>
      </p:sp>
      <p:sp>
        <p:nvSpPr>
          <p:cNvPr id="4" name="文本框 3"/>
          <p:cNvSpPr txBox="1"/>
          <p:nvPr/>
        </p:nvSpPr>
        <p:spPr>
          <a:xfrm>
            <a:off x="1086114" y="3995331"/>
            <a:ext cx="2991925" cy="584776"/>
          </a:xfrm>
          <a:prstGeom prst="rect">
            <a:avLst/>
          </a:prstGeom>
          <a:noFill/>
        </p:spPr>
        <p:txBody>
          <a:bodyPr wrap="none" rtlCol="0">
            <a:spAutoFit/>
          </a:bodyPr>
          <a:lstStyle/>
          <a:p>
            <a:r>
              <a:rPr kumimoji="1" lang="zh-CN" altLang="en-US" sz="1600" dirty="0" smtClean="0">
                <a:solidFill>
                  <a:srgbClr val="002060"/>
                </a:solidFill>
                <a:latin typeface="微软雅黑"/>
                <a:ea typeface="微软雅黑"/>
                <a:cs typeface="微软雅黑"/>
              </a:rPr>
              <a:t>褚霸 </a:t>
            </a:r>
            <a:r>
              <a:rPr kumimoji="1" lang="en-US" altLang="zh-CN" sz="1600" dirty="0" smtClean="0">
                <a:solidFill>
                  <a:srgbClr val="002060"/>
                </a:solidFill>
                <a:latin typeface="微软雅黑"/>
                <a:ea typeface="微软雅黑"/>
                <a:cs typeface="微软雅黑"/>
              </a:rPr>
              <a:t>2015/4/21</a:t>
            </a:r>
            <a:endParaRPr kumimoji="1" lang="zh-CN" altLang="en-US" sz="1600" dirty="0" smtClean="0">
              <a:solidFill>
                <a:srgbClr val="002060"/>
              </a:solidFill>
              <a:latin typeface="微软雅黑"/>
              <a:ea typeface="微软雅黑"/>
              <a:cs typeface="微软雅黑"/>
            </a:endParaRPr>
          </a:p>
          <a:p>
            <a:r>
              <a:rPr kumimoji="1" lang="zh-CN" altLang="en-US" sz="1600" dirty="0" smtClean="0">
                <a:solidFill>
                  <a:srgbClr val="002060"/>
                </a:solidFill>
                <a:latin typeface="微软雅黑"/>
                <a:ea typeface="微软雅黑"/>
                <a:cs typeface="微软雅黑"/>
              </a:rPr>
              <a:t>阿里云数据库</a:t>
            </a:r>
            <a:r>
              <a:rPr kumimoji="1" lang="en-US" altLang="zh-CN" sz="1600" dirty="0" err="1" smtClean="0">
                <a:solidFill>
                  <a:srgbClr val="002060"/>
                </a:solidFill>
                <a:latin typeface="微软雅黑"/>
                <a:ea typeface="微软雅黑"/>
                <a:cs typeface="微软雅黑"/>
              </a:rPr>
              <a:t>ApsaraDB</a:t>
            </a:r>
            <a:r>
              <a:rPr kumimoji="1" lang="zh-CN" altLang="en-US" sz="1600" dirty="0" smtClean="0">
                <a:solidFill>
                  <a:srgbClr val="002060"/>
                </a:solidFill>
                <a:latin typeface="微软雅黑"/>
                <a:ea typeface="微软雅黑"/>
                <a:cs typeface="微软雅黑"/>
              </a:rPr>
              <a:t>负责人</a:t>
            </a:r>
            <a:endParaRPr kumimoji="1" lang="en-US" altLang="zh-CN" sz="1600" dirty="0" smtClean="0">
              <a:solidFill>
                <a:srgbClr val="002060"/>
              </a:solidFill>
              <a:latin typeface="微软雅黑"/>
              <a:ea typeface="微软雅黑"/>
              <a:cs typeface="微软雅黑"/>
            </a:endParaRPr>
          </a:p>
        </p:txBody>
      </p:sp>
    </p:spTree>
    <p:extLst>
      <p:ext uri="{BB962C8B-B14F-4D97-AF65-F5344CB8AC3E}">
        <p14:creationId xmlns:p14="http://schemas.microsoft.com/office/powerpoint/2010/main" val="14644436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446" y="768757"/>
            <a:ext cx="3115411" cy="523220"/>
          </a:xfrm>
          <a:prstGeom prst="rect">
            <a:avLst/>
          </a:prstGeom>
          <a:noFill/>
        </p:spPr>
        <p:txBody>
          <a:bodyPr wrap="square" rtlCol="0">
            <a:spAutoFit/>
          </a:bodyPr>
          <a:lstStyle/>
          <a:p>
            <a:r>
              <a:rPr lang="en-US" altLang="zh-CN" sz="2800" b="1" dirty="0" smtClean="0">
                <a:latin typeface="微软雅黑" panose="020B0503020204020204" pitchFamily="34" charset="-122"/>
                <a:ea typeface="微软雅黑" panose="020B0503020204020204" pitchFamily="34" charset="-122"/>
              </a:rPr>
              <a:t>Popularity</a:t>
            </a:r>
            <a:r>
              <a:rPr lang="zh-CN" altLang="en-US" sz="2800" b="1" dirty="0" smtClean="0">
                <a:latin typeface="微软雅黑" panose="020B0503020204020204" pitchFamily="34" charset="-122"/>
                <a:ea typeface="微软雅黑" panose="020B0503020204020204" pitchFamily="34" charset="-122"/>
              </a:rPr>
              <a:t> </a:t>
            </a:r>
            <a:r>
              <a:rPr lang="en-US" altLang="zh-CN" sz="2800" b="1" dirty="0" smtClean="0">
                <a:latin typeface="微软雅黑" panose="020B0503020204020204" pitchFamily="34" charset="-122"/>
                <a:ea typeface="微软雅黑" panose="020B0503020204020204" pitchFamily="34" charset="-122"/>
              </a:rPr>
              <a:t>trend</a:t>
            </a:r>
          </a:p>
        </p:txBody>
      </p:sp>
      <p:pic>
        <p:nvPicPr>
          <p:cNvPr id="5" name="图片 4"/>
          <p:cNvPicPr>
            <a:picLocks noChangeAspect="1"/>
          </p:cNvPicPr>
          <p:nvPr/>
        </p:nvPicPr>
        <p:blipFill>
          <a:blip r:embed="rId3"/>
          <a:stretch>
            <a:fillRect/>
          </a:stretch>
        </p:blipFill>
        <p:spPr>
          <a:xfrm>
            <a:off x="0" y="1456876"/>
            <a:ext cx="9144000" cy="5020235"/>
          </a:xfrm>
          <a:prstGeom prst="rect">
            <a:avLst/>
          </a:prstGeom>
        </p:spPr>
      </p:pic>
      <p:sp>
        <p:nvSpPr>
          <p:cNvPr id="4" name="矩形 3"/>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8548105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845" y="908841"/>
            <a:ext cx="4195531" cy="52322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去</a:t>
            </a:r>
            <a:r>
              <a:rPr lang="en-US" altLang="zh-CN" sz="2800" b="1" dirty="0" err="1" smtClean="0">
                <a:latin typeface="微软雅黑" panose="020B0503020204020204" pitchFamily="34" charset="-122"/>
                <a:ea typeface="微软雅黑" panose="020B0503020204020204" pitchFamily="34" charset="-122"/>
              </a:rPr>
              <a:t>IOE</a:t>
            </a:r>
            <a:r>
              <a:rPr lang="en-US" altLang="en-US" sz="2800" b="1" dirty="0" err="1" smtClean="0">
                <a:latin typeface="微软雅黑" panose="020B0503020204020204" pitchFamily="34" charset="-122"/>
                <a:ea typeface="微软雅黑" panose="020B0503020204020204" pitchFamily="34" charset="-122"/>
              </a:rPr>
              <a:t>不是目的</a:t>
            </a:r>
            <a:r>
              <a:rPr lang="zh-CN" altLang="en-US" sz="2800" b="1" dirty="0" smtClean="0">
                <a:latin typeface="微软雅黑" panose="020B0503020204020204" pitchFamily="34" charset="-122"/>
                <a:ea typeface="微软雅黑" panose="020B0503020204020204" pitchFamily="34" charset="-122"/>
              </a:rPr>
              <a:t>：</a:t>
            </a:r>
            <a:endParaRPr lang="en-US" altLang="zh-CN" sz="2800" b="1" dirty="0" smtClean="0">
              <a:latin typeface="微软雅黑" panose="020B0503020204020204" pitchFamily="34" charset="-122"/>
              <a:ea typeface="微软雅黑" panose="020B0503020204020204" pitchFamily="34" charset="-122"/>
            </a:endParaRPr>
          </a:p>
        </p:txBody>
      </p:sp>
      <p:sp>
        <p:nvSpPr>
          <p:cNvPr id="6" name="矩形 5"/>
          <p:cNvSpPr/>
          <p:nvPr/>
        </p:nvSpPr>
        <p:spPr>
          <a:xfrm>
            <a:off x="323528" y="1700810"/>
            <a:ext cx="3456384" cy="1754327"/>
          </a:xfrm>
          <a:prstGeom prst="rect">
            <a:avLst/>
          </a:prstGeom>
        </p:spPr>
        <p:txBody>
          <a:bodyPr wrap="square">
            <a:spAutoFit/>
          </a:bodyPr>
          <a:lstStyle/>
          <a:p>
            <a:r>
              <a:rPr lang="zh-CN" altLang="en-US" dirty="0" smtClean="0">
                <a:latin typeface="微软雅黑"/>
                <a:ea typeface="微软雅黑"/>
                <a:cs typeface="微软雅黑"/>
              </a:rPr>
              <a:t>我们试图突破硬件的束缚，</a:t>
            </a:r>
            <a:endParaRPr lang="en-US" altLang="zh-CN" dirty="0" smtClean="0">
              <a:latin typeface="微软雅黑"/>
              <a:ea typeface="微软雅黑"/>
              <a:cs typeface="微软雅黑"/>
            </a:endParaRPr>
          </a:p>
          <a:p>
            <a:r>
              <a:rPr lang="zh-CN" altLang="zh-CN" dirty="0" smtClean="0">
                <a:latin typeface="微软雅黑"/>
                <a:ea typeface="微软雅黑"/>
                <a:cs typeface="微软雅黑"/>
              </a:rPr>
              <a:t> </a:t>
            </a:r>
            <a:endParaRPr lang="en-US" altLang="zh-CN" dirty="0" smtClean="0">
              <a:latin typeface="微软雅黑"/>
              <a:ea typeface="微软雅黑"/>
              <a:cs typeface="微软雅黑"/>
            </a:endParaRPr>
          </a:p>
          <a:p>
            <a:r>
              <a:rPr lang="zh-CN" altLang="en-US" dirty="0" smtClean="0">
                <a:latin typeface="微软雅黑"/>
                <a:ea typeface="微软雅黑"/>
                <a:cs typeface="微软雅黑"/>
              </a:rPr>
              <a:t> 寻找一种低成本 、快速交付、高并发的能力； </a:t>
            </a:r>
            <a:endParaRPr lang="en-US" altLang="zh-CN" dirty="0" smtClean="0">
              <a:latin typeface="微软雅黑"/>
              <a:ea typeface="微软雅黑"/>
              <a:cs typeface="微软雅黑"/>
            </a:endParaRPr>
          </a:p>
          <a:p>
            <a:endParaRPr lang="en-US" altLang="zh-CN" dirty="0" smtClean="0">
              <a:latin typeface="微软雅黑"/>
              <a:ea typeface="微软雅黑"/>
              <a:cs typeface="微软雅黑"/>
            </a:endParaRPr>
          </a:p>
          <a:p>
            <a:r>
              <a:rPr lang="zh-CN" altLang="en-US" dirty="0" smtClean="0">
                <a:latin typeface="微软雅黑"/>
                <a:ea typeface="微软雅黑"/>
                <a:cs typeface="微软雅黑"/>
              </a:rPr>
              <a:t>以支撑企业的快速发展；</a:t>
            </a:r>
            <a:endParaRPr lang="en-US" altLang="zh-CN" dirty="0" smtClean="0">
              <a:latin typeface="微软雅黑"/>
              <a:ea typeface="微软雅黑"/>
              <a:cs typeface="微软雅黑"/>
            </a:endParaRPr>
          </a:p>
        </p:txBody>
      </p:sp>
      <p:pic>
        <p:nvPicPr>
          <p:cNvPr id="3" name="图片 2"/>
          <p:cNvPicPr>
            <a:picLocks noChangeAspect="1"/>
          </p:cNvPicPr>
          <p:nvPr/>
        </p:nvPicPr>
        <p:blipFill>
          <a:blip r:embed="rId3"/>
          <a:stretch>
            <a:fillRect/>
          </a:stretch>
        </p:blipFill>
        <p:spPr>
          <a:xfrm>
            <a:off x="4166581" y="731772"/>
            <a:ext cx="4771040" cy="5952661"/>
          </a:xfrm>
          <a:prstGeom prst="rect">
            <a:avLst/>
          </a:prstGeom>
        </p:spPr>
      </p:pic>
      <p:sp>
        <p:nvSpPr>
          <p:cNvPr id="5" name="矩形 4"/>
          <p:cNvSpPr/>
          <p:nvPr/>
        </p:nvSpPr>
        <p:spPr>
          <a:xfrm>
            <a:off x="251520" y="4485117"/>
            <a:ext cx="3744416" cy="369332"/>
          </a:xfrm>
          <a:prstGeom prst="rect">
            <a:avLst/>
          </a:prstGeom>
        </p:spPr>
        <p:txBody>
          <a:bodyPr wrap="square">
            <a:spAutoFit/>
          </a:bodyPr>
          <a:lstStyle/>
          <a:p>
            <a:r>
              <a:rPr lang="en-US" altLang="zh-CN" dirty="0" smtClean="0">
                <a:latin typeface="微软雅黑"/>
                <a:ea typeface="微软雅黑"/>
                <a:cs typeface="微软雅黑"/>
              </a:rPr>
              <a:t>Oracle</a:t>
            </a:r>
            <a:r>
              <a:rPr lang="zh-CN" altLang="en-US" dirty="0" smtClean="0">
                <a:latin typeface="微软雅黑"/>
                <a:ea typeface="微软雅黑"/>
                <a:cs typeface="微软雅黑"/>
              </a:rPr>
              <a:t> </a:t>
            </a:r>
            <a:r>
              <a:rPr lang="zh-CN" altLang="zh-CN" dirty="0" smtClean="0">
                <a:latin typeface="微软雅黑"/>
                <a:ea typeface="微软雅黑"/>
                <a:cs typeface="微软雅黑"/>
              </a:rPr>
              <a:t>-</a:t>
            </a:r>
            <a:r>
              <a:rPr lang="en-US" altLang="zh-CN" dirty="0" smtClean="0">
                <a:latin typeface="微软雅黑"/>
                <a:ea typeface="微软雅黑"/>
                <a:cs typeface="微软雅黑"/>
              </a:rPr>
              <a:t>-</a:t>
            </a:r>
            <a:r>
              <a:rPr lang="zh-CN" altLang="en-US" dirty="0" smtClean="0">
                <a:latin typeface="微软雅黑"/>
                <a:ea typeface="微软雅黑"/>
                <a:cs typeface="微软雅黑"/>
              </a:rPr>
              <a:t> </a:t>
            </a:r>
            <a:r>
              <a:rPr lang="en-US" altLang="zh-CN" dirty="0" err="1" smtClean="0">
                <a:latin typeface="微软雅黑"/>
                <a:ea typeface="微软雅黑"/>
                <a:cs typeface="微软雅黑"/>
              </a:rPr>
              <a:t>Postgres</a:t>
            </a:r>
            <a:r>
              <a:rPr lang="zh-CN" altLang="en-US" dirty="0" smtClean="0">
                <a:latin typeface="微软雅黑"/>
                <a:ea typeface="微软雅黑"/>
                <a:cs typeface="微软雅黑"/>
              </a:rPr>
              <a:t> </a:t>
            </a:r>
            <a:r>
              <a:rPr lang="zh-CN" altLang="zh-CN" dirty="0" smtClean="0">
                <a:latin typeface="微软雅黑"/>
                <a:ea typeface="微软雅黑"/>
                <a:cs typeface="微软雅黑"/>
              </a:rPr>
              <a:t>-</a:t>
            </a:r>
            <a:r>
              <a:rPr lang="en-US" altLang="zh-CN" dirty="0" smtClean="0">
                <a:latin typeface="微软雅黑"/>
                <a:ea typeface="微软雅黑"/>
                <a:cs typeface="微软雅黑"/>
              </a:rPr>
              <a:t>-</a:t>
            </a:r>
            <a:r>
              <a:rPr lang="zh-CN" altLang="en-US" dirty="0" smtClean="0">
                <a:latin typeface="微软雅黑"/>
                <a:ea typeface="微软雅黑"/>
                <a:cs typeface="微软雅黑"/>
              </a:rPr>
              <a:t> </a:t>
            </a:r>
            <a:r>
              <a:rPr lang="en-US" altLang="zh-CN" dirty="0" smtClean="0">
                <a:latin typeface="微软雅黑"/>
                <a:ea typeface="微软雅黑"/>
                <a:cs typeface="微软雅黑"/>
              </a:rPr>
              <a:t>MySQL</a:t>
            </a:r>
          </a:p>
        </p:txBody>
      </p:sp>
      <p:sp>
        <p:nvSpPr>
          <p:cNvPr id="7" name="矩形 6"/>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1739604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427984" y="740703"/>
            <a:ext cx="4486742" cy="3072341"/>
          </a:xfrm>
          <a:prstGeom prst="rect">
            <a:avLst/>
          </a:prstGeom>
        </p:spPr>
      </p:pic>
      <p:sp>
        <p:nvSpPr>
          <p:cNvPr id="2" name="TextBox 1"/>
          <p:cNvSpPr txBox="1"/>
          <p:nvPr/>
        </p:nvSpPr>
        <p:spPr>
          <a:xfrm>
            <a:off x="395537" y="740701"/>
            <a:ext cx="2520280" cy="52322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黑马：</a:t>
            </a:r>
            <a:endParaRPr lang="en-US" altLang="zh-CN" sz="2800" b="1" dirty="0" smtClean="0">
              <a:latin typeface="微软雅黑" panose="020B0503020204020204" pitchFamily="34" charset="-122"/>
              <a:ea typeface="微软雅黑" panose="020B0503020204020204" pitchFamily="34" charset="-122"/>
            </a:endParaRPr>
          </a:p>
        </p:txBody>
      </p:sp>
      <p:sp>
        <p:nvSpPr>
          <p:cNvPr id="7" name="矩形 6"/>
          <p:cNvSpPr/>
          <p:nvPr/>
        </p:nvSpPr>
        <p:spPr>
          <a:xfrm>
            <a:off x="395536" y="4293098"/>
            <a:ext cx="5904656" cy="830997"/>
          </a:xfrm>
          <a:prstGeom prst="rect">
            <a:avLst/>
          </a:prstGeom>
        </p:spPr>
        <p:txBody>
          <a:bodyPr wrap="square">
            <a:spAutoFit/>
          </a:bodyPr>
          <a:lstStyle/>
          <a:p>
            <a:r>
              <a:rPr lang="zh-CN" altLang="en-US" sz="1200" dirty="0">
                <a:latin typeface="微软雅黑"/>
                <a:ea typeface="微软雅黑"/>
                <a:cs typeface="微软雅黑"/>
              </a:rPr>
              <a:t>特点 ：体积小</a:t>
            </a:r>
            <a:r>
              <a:rPr lang="zh-CN" altLang="zh-CN" sz="1200" dirty="0">
                <a:latin typeface="微软雅黑"/>
                <a:ea typeface="微软雅黑"/>
                <a:cs typeface="微软雅黑"/>
              </a:rPr>
              <a:t>、</a:t>
            </a:r>
            <a:r>
              <a:rPr lang="zh-CN" altLang="en-US" sz="1200" dirty="0">
                <a:latin typeface="微软雅黑"/>
                <a:ea typeface="微软雅黑"/>
                <a:cs typeface="微软雅黑"/>
              </a:rPr>
              <a:t>速度快</a:t>
            </a:r>
            <a:r>
              <a:rPr lang="zh-CN" altLang="zh-CN" sz="1200" dirty="0">
                <a:latin typeface="微软雅黑"/>
                <a:ea typeface="微软雅黑"/>
                <a:cs typeface="微软雅黑"/>
              </a:rPr>
              <a:t>、</a:t>
            </a:r>
            <a:r>
              <a:rPr lang="zh-CN" altLang="en-US" sz="1200" dirty="0">
                <a:latin typeface="微软雅黑"/>
                <a:ea typeface="微软雅黑"/>
                <a:cs typeface="微软雅黑"/>
              </a:rPr>
              <a:t>拥有成本低，而且开源 ；</a:t>
            </a:r>
            <a:endParaRPr lang="en-US" altLang="zh-CN" sz="1200" dirty="0">
              <a:latin typeface="微软雅黑"/>
              <a:ea typeface="微软雅黑"/>
              <a:cs typeface="微软雅黑"/>
            </a:endParaRPr>
          </a:p>
          <a:p>
            <a:r>
              <a:rPr lang="zh-CN" altLang="en-US" sz="1200" dirty="0" smtClean="0">
                <a:latin typeface="微软雅黑"/>
                <a:ea typeface="微软雅黑"/>
                <a:cs typeface="微软雅黑"/>
              </a:rPr>
              <a:t>相对于一个需要专业</a:t>
            </a:r>
            <a:r>
              <a:rPr lang="en-US" altLang="zh-CN" sz="1200" dirty="0">
                <a:latin typeface="微软雅黑"/>
                <a:ea typeface="微软雅黑"/>
                <a:cs typeface="微软雅黑"/>
              </a:rPr>
              <a:t>DBA</a:t>
            </a:r>
            <a:r>
              <a:rPr lang="zh-CN" altLang="en-US" sz="1200" dirty="0">
                <a:latin typeface="微软雅黑"/>
                <a:ea typeface="微软雅黑"/>
                <a:cs typeface="微软雅黑"/>
              </a:rPr>
              <a:t>才能管理的</a:t>
            </a:r>
            <a:r>
              <a:rPr lang="en-US" altLang="zh-CN" sz="1200" dirty="0">
                <a:latin typeface="微软雅黑"/>
                <a:ea typeface="微软雅黑"/>
                <a:cs typeface="微软雅黑"/>
              </a:rPr>
              <a:t>Oracle</a:t>
            </a:r>
            <a:r>
              <a:rPr lang="zh-CN" altLang="en-US" sz="1200" dirty="0">
                <a:latin typeface="微软雅黑"/>
                <a:ea typeface="微软雅黑"/>
                <a:cs typeface="微软雅黑"/>
              </a:rPr>
              <a:t> </a:t>
            </a:r>
            <a:r>
              <a:rPr lang="en-US" altLang="zh-CN" sz="1200" dirty="0">
                <a:latin typeface="微软雅黑"/>
                <a:ea typeface="微软雅黑"/>
                <a:cs typeface="微软雅黑"/>
              </a:rPr>
              <a:t>;</a:t>
            </a:r>
            <a:r>
              <a:rPr lang="zh-CN" altLang="en-US" sz="1200" dirty="0">
                <a:latin typeface="微软雅黑"/>
                <a:ea typeface="微软雅黑"/>
                <a:cs typeface="微软雅黑"/>
              </a:rPr>
              <a:t>  开发人员特别的钟爱</a:t>
            </a:r>
            <a:r>
              <a:rPr lang="en-US" altLang="zh-CN" sz="1200" dirty="0">
                <a:latin typeface="微软雅黑"/>
                <a:ea typeface="微软雅黑"/>
                <a:cs typeface="微软雅黑"/>
              </a:rPr>
              <a:t>MySQL;</a:t>
            </a:r>
          </a:p>
          <a:p>
            <a:r>
              <a:rPr lang="en-US" altLang="zh-CN" sz="1200" dirty="0" smtClean="0">
                <a:latin typeface="微软雅黑"/>
                <a:ea typeface="微软雅黑"/>
                <a:cs typeface="微软雅黑"/>
              </a:rPr>
              <a:t>MySQL</a:t>
            </a:r>
            <a:r>
              <a:rPr lang="zh-CN" altLang="en-US" sz="1200" dirty="0" smtClean="0">
                <a:latin typeface="微软雅黑"/>
                <a:ea typeface="微软雅黑"/>
                <a:cs typeface="微软雅黑"/>
              </a:rPr>
              <a:t> 在互联网的风口上抓住了一大批应用：网站、博客、论坛；</a:t>
            </a:r>
            <a:endParaRPr lang="en-US" altLang="zh-CN" sz="1200" dirty="0" smtClean="0">
              <a:latin typeface="微软雅黑"/>
              <a:ea typeface="微软雅黑"/>
              <a:cs typeface="微软雅黑"/>
            </a:endParaRPr>
          </a:p>
          <a:p>
            <a:r>
              <a:rPr lang="en-US" altLang="zh-CN" sz="1200" dirty="0" smtClean="0">
                <a:latin typeface="微软雅黑"/>
                <a:ea typeface="微软雅黑"/>
                <a:cs typeface="微软雅黑"/>
              </a:rPr>
              <a:t>WEB</a:t>
            </a:r>
            <a:r>
              <a:rPr lang="zh-CN" altLang="en-US" sz="1200" dirty="0" smtClean="0">
                <a:latin typeface="微软雅黑"/>
                <a:ea typeface="微软雅黑"/>
                <a:cs typeface="微软雅黑"/>
              </a:rPr>
              <a:t> </a:t>
            </a:r>
            <a:r>
              <a:rPr lang="en-US" altLang="zh-CN" sz="1200" dirty="0" smtClean="0">
                <a:latin typeface="微软雅黑"/>
                <a:ea typeface="微软雅黑"/>
                <a:cs typeface="微软雅黑"/>
              </a:rPr>
              <a:t>2.0</a:t>
            </a:r>
            <a:r>
              <a:rPr lang="zh-CN" altLang="en-US" sz="1200" dirty="0" smtClean="0">
                <a:latin typeface="微软雅黑"/>
                <a:ea typeface="微软雅黑"/>
                <a:cs typeface="微软雅黑"/>
              </a:rPr>
              <a:t> 的标配数据库： </a:t>
            </a:r>
            <a:r>
              <a:rPr lang="en-US" altLang="zh-CN" sz="1200" dirty="0" smtClean="0">
                <a:latin typeface="微软雅黑"/>
                <a:ea typeface="微软雅黑"/>
                <a:cs typeface="微软雅黑"/>
              </a:rPr>
              <a:t>Linux</a:t>
            </a:r>
            <a:r>
              <a:rPr lang="zh-CN" altLang="en-US" sz="1200" dirty="0" smtClean="0">
                <a:latin typeface="微软雅黑"/>
                <a:ea typeface="微软雅黑"/>
                <a:cs typeface="微软雅黑"/>
              </a:rPr>
              <a:t> </a:t>
            </a:r>
            <a:r>
              <a:rPr lang="zh-CN" altLang="zh-CN" sz="1200" dirty="0" smtClean="0">
                <a:latin typeface="微软雅黑"/>
                <a:ea typeface="微软雅黑"/>
                <a:cs typeface="微软雅黑"/>
              </a:rPr>
              <a:t>+</a:t>
            </a:r>
            <a:r>
              <a:rPr lang="zh-CN" altLang="en-US" sz="1200" dirty="0" smtClean="0">
                <a:latin typeface="微软雅黑"/>
                <a:ea typeface="微软雅黑"/>
                <a:cs typeface="微软雅黑"/>
              </a:rPr>
              <a:t> </a:t>
            </a:r>
            <a:r>
              <a:rPr lang="en-US" altLang="zh-CN" sz="1200" dirty="0" smtClean="0">
                <a:latin typeface="微软雅黑"/>
                <a:ea typeface="微软雅黑"/>
                <a:cs typeface="微软雅黑"/>
              </a:rPr>
              <a:t>MySQL</a:t>
            </a:r>
            <a:r>
              <a:rPr lang="zh-CN" altLang="en-US" sz="1200" dirty="0" smtClean="0">
                <a:latin typeface="微软雅黑"/>
                <a:ea typeface="微软雅黑"/>
                <a:cs typeface="微软雅黑"/>
              </a:rPr>
              <a:t> </a:t>
            </a:r>
            <a:r>
              <a:rPr lang="en-US" altLang="zh-CN" sz="1200" dirty="0" smtClean="0">
                <a:latin typeface="微软雅黑"/>
                <a:ea typeface="微软雅黑"/>
                <a:cs typeface="微软雅黑"/>
              </a:rPr>
              <a:t>+</a:t>
            </a:r>
            <a:r>
              <a:rPr lang="zh-CN" altLang="en-US" sz="1200" dirty="0" smtClean="0">
                <a:latin typeface="微软雅黑"/>
                <a:ea typeface="微软雅黑"/>
                <a:cs typeface="微软雅黑"/>
              </a:rPr>
              <a:t> </a:t>
            </a:r>
            <a:r>
              <a:rPr lang="en-US" altLang="zh-CN" sz="1200" dirty="0" smtClean="0">
                <a:latin typeface="微软雅黑"/>
                <a:ea typeface="微软雅黑"/>
                <a:cs typeface="微软雅黑"/>
              </a:rPr>
              <a:t>Apache</a:t>
            </a:r>
            <a:r>
              <a:rPr lang="zh-CN" altLang="en-US" sz="1200" dirty="0" smtClean="0">
                <a:latin typeface="微软雅黑"/>
                <a:ea typeface="微软雅黑"/>
                <a:cs typeface="微软雅黑"/>
              </a:rPr>
              <a:t> </a:t>
            </a:r>
            <a:r>
              <a:rPr lang="en-US" altLang="zh-CN" sz="1200" dirty="0" smtClean="0">
                <a:latin typeface="微软雅黑"/>
                <a:ea typeface="微软雅黑"/>
                <a:cs typeface="微软雅黑"/>
              </a:rPr>
              <a:t>+</a:t>
            </a:r>
            <a:r>
              <a:rPr lang="zh-CN" altLang="en-US" sz="1200" dirty="0" smtClean="0">
                <a:latin typeface="微软雅黑"/>
                <a:ea typeface="微软雅黑"/>
                <a:cs typeface="微软雅黑"/>
              </a:rPr>
              <a:t> </a:t>
            </a:r>
            <a:r>
              <a:rPr lang="en-US" altLang="zh-CN" sz="1200" dirty="0" smtClean="0">
                <a:latin typeface="微软雅黑"/>
                <a:ea typeface="微软雅黑"/>
                <a:cs typeface="微软雅黑"/>
              </a:rPr>
              <a:t>PHP</a:t>
            </a:r>
          </a:p>
        </p:txBody>
      </p:sp>
      <p:sp>
        <p:nvSpPr>
          <p:cNvPr id="10" name="矩形 9"/>
          <p:cNvSpPr/>
          <p:nvPr/>
        </p:nvSpPr>
        <p:spPr>
          <a:xfrm>
            <a:off x="323528" y="1988842"/>
            <a:ext cx="4032448" cy="954107"/>
          </a:xfrm>
          <a:prstGeom prst="rect">
            <a:avLst/>
          </a:prstGeom>
        </p:spPr>
        <p:txBody>
          <a:bodyPr wrap="square">
            <a:spAutoFit/>
          </a:bodyPr>
          <a:lstStyle/>
          <a:p>
            <a:r>
              <a:rPr lang="en-US" altLang="zh-CN" sz="1400" dirty="0" smtClean="0">
                <a:latin typeface="微软雅黑"/>
                <a:ea typeface="微软雅黑"/>
                <a:cs typeface="微软雅黑"/>
              </a:rPr>
              <a:t>1996</a:t>
            </a:r>
            <a:r>
              <a:rPr lang="zh-CN" altLang="en-US" sz="1400" dirty="0" smtClean="0">
                <a:latin typeface="微软雅黑"/>
                <a:ea typeface="微软雅黑"/>
                <a:cs typeface="微软雅黑"/>
              </a:rPr>
              <a:t>年 </a:t>
            </a:r>
            <a:r>
              <a:rPr lang="en-US" altLang="zh-CN" sz="1400" dirty="0" smtClean="0">
                <a:latin typeface="微软雅黑"/>
                <a:ea typeface="微软雅黑"/>
                <a:cs typeface="微软雅黑"/>
              </a:rPr>
              <a:t>MySQL</a:t>
            </a:r>
            <a:r>
              <a:rPr lang="zh-CN" altLang="en-US" sz="1400" dirty="0" smtClean="0">
                <a:latin typeface="微软雅黑"/>
                <a:ea typeface="微软雅黑"/>
                <a:cs typeface="微软雅黑"/>
              </a:rPr>
              <a:t> </a:t>
            </a:r>
            <a:r>
              <a:rPr lang="en-US" altLang="zh-CN" sz="1400" dirty="0" smtClean="0">
                <a:latin typeface="微软雅黑"/>
                <a:ea typeface="微软雅黑"/>
                <a:cs typeface="微软雅黑"/>
              </a:rPr>
              <a:t>1.0</a:t>
            </a:r>
            <a:r>
              <a:rPr lang="zh-CN" altLang="en-US" sz="1400" dirty="0" smtClean="0">
                <a:latin typeface="微软雅黑"/>
                <a:ea typeface="微软雅黑"/>
                <a:cs typeface="微软雅黑"/>
              </a:rPr>
              <a:t> 发布；</a:t>
            </a:r>
            <a:endParaRPr lang="en-US" altLang="zh-CN" sz="1400" dirty="0" smtClean="0">
              <a:latin typeface="微软雅黑"/>
              <a:ea typeface="微软雅黑"/>
              <a:cs typeface="微软雅黑"/>
            </a:endParaRPr>
          </a:p>
          <a:p>
            <a:r>
              <a:rPr lang="zh-CN" altLang="zh-CN" sz="1400" dirty="0" smtClean="0">
                <a:latin typeface="微软雅黑"/>
                <a:ea typeface="微软雅黑"/>
                <a:cs typeface="微软雅黑"/>
              </a:rPr>
              <a:t>1</a:t>
            </a:r>
            <a:r>
              <a:rPr lang="en-US" altLang="zh-CN" sz="1400" dirty="0" smtClean="0">
                <a:latin typeface="微软雅黑"/>
                <a:ea typeface="微软雅黑"/>
                <a:cs typeface="微软雅黑"/>
              </a:rPr>
              <a:t>999</a:t>
            </a:r>
            <a:r>
              <a:rPr lang="zh-CN" altLang="en-US" sz="1400" dirty="0" smtClean="0">
                <a:latin typeface="微软雅黑"/>
                <a:ea typeface="微软雅黑"/>
                <a:cs typeface="微软雅黑"/>
              </a:rPr>
              <a:t>年 </a:t>
            </a:r>
            <a:r>
              <a:rPr lang="en-US" altLang="zh-CN" sz="1400" dirty="0" smtClean="0">
                <a:latin typeface="微软雅黑"/>
                <a:ea typeface="微软雅黑"/>
                <a:cs typeface="微软雅黑"/>
              </a:rPr>
              <a:t>MySQL</a:t>
            </a:r>
            <a:r>
              <a:rPr lang="zh-CN" altLang="en-US" sz="1400" dirty="0" smtClean="0">
                <a:latin typeface="微软雅黑"/>
                <a:ea typeface="微软雅黑"/>
                <a:cs typeface="微软雅黑"/>
              </a:rPr>
              <a:t> </a:t>
            </a:r>
            <a:r>
              <a:rPr lang="en-US" altLang="zh-CN" sz="1400" dirty="0" smtClean="0">
                <a:latin typeface="微软雅黑"/>
                <a:ea typeface="微软雅黑"/>
                <a:cs typeface="微软雅黑"/>
              </a:rPr>
              <a:t>AB</a:t>
            </a:r>
            <a:r>
              <a:rPr lang="zh-CN" altLang="en-US" sz="1400" dirty="0" smtClean="0">
                <a:latin typeface="微软雅黑"/>
                <a:ea typeface="微软雅黑"/>
                <a:cs typeface="微软雅黑"/>
              </a:rPr>
              <a:t> 公司成立 ； </a:t>
            </a:r>
            <a:endParaRPr lang="en-US" altLang="zh-CN" sz="1400" dirty="0" smtClean="0">
              <a:latin typeface="微软雅黑"/>
              <a:ea typeface="微软雅黑"/>
              <a:cs typeface="微软雅黑"/>
            </a:endParaRPr>
          </a:p>
          <a:p>
            <a:r>
              <a:rPr lang="en-US" altLang="zh-CN" sz="1400" dirty="0" smtClean="0">
                <a:latin typeface="微软雅黑"/>
                <a:ea typeface="微软雅黑"/>
                <a:cs typeface="微软雅黑"/>
              </a:rPr>
              <a:t>2008</a:t>
            </a:r>
            <a:r>
              <a:rPr lang="zh-CN" altLang="en-US" sz="1400" dirty="0" smtClean="0">
                <a:latin typeface="微软雅黑"/>
                <a:ea typeface="微软雅黑"/>
                <a:cs typeface="微软雅黑"/>
              </a:rPr>
              <a:t>年 进入 </a:t>
            </a:r>
            <a:r>
              <a:rPr lang="en-US" altLang="zh-CN" sz="1400" dirty="0" smtClean="0">
                <a:latin typeface="微软雅黑"/>
                <a:ea typeface="微软雅黑"/>
                <a:cs typeface="微软雅黑"/>
              </a:rPr>
              <a:t>SUN</a:t>
            </a:r>
            <a:r>
              <a:rPr lang="zh-CN" altLang="en-US" sz="1400" dirty="0" smtClean="0">
                <a:latin typeface="微软雅黑"/>
                <a:ea typeface="微软雅黑"/>
                <a:cs typeface="微软雅黑"/>
              </a:rPr>
              <a:t> 时代，迅速在互联网应用发展；</a:t>
            </a:r>
            <a:endParaRPr lang="en-US" altLang="zh-CN" sz="1400" dirty="0" smtClean="0">
              <a:latin typeface="微软雅黑"/>
              <a:ea typeface="微软雅黑"/>
              <a:cs typeface="微软雅黑"/>
            </a:endParaRPr>
          </a:p>
          <a:p>
            <a:r>
              <a:rPr lang="zh-CN" altLang="zh-CN" sz="1400" dirty="0" smtClean="0">
                <a:latin typeface="微软雅黑"/>
                <a:ea typeface="微软雅黑"/>
                <a:cs typeface="微软雅黑"/>
              </a:rPr>
              <a:t>2</a:t>
            </a:r>
            <a:r>
              <a:rPr lang="en-US" altLang="zh-CN" sz="1400" dirty="0" smtClean="0">
                <a:latin typeface="微软雅黑"/>
                <a:ea typeface="微软雅黑"/>
                <a:cs typeface="微软雅黑"/>
              </a:rPr>
              <a:t>009</a:t>
            </a:r>
            <a:r>
              <a:rPr lang="zh-CN" altLang="en-US" sz="1400" dirty="0" smtClean="0">
                <a:latin typeface="微软雅黑"/>
                <a:ea typeface="微软雅黑"/>
                <a:cs typeface="微软雅黑"/>
              </a:rPr>
              <a:t>年 进入</a:t>
            </a:r>
            <a:r>
              <a:rPr lang="en-US" altLang="zh-CN" sz="1400" dirty="0" smtClean="0">
                <a:latin typeface="微软雅黑"/>
                <a:ea typeface="微软雅黑"/>
                <a:cs typeface="微软雅黑"/>
              </a:rPr>
              <a:t>Oracle</a:t>
            </a:r>
            <a:r>
              <a:rPr lang="zh-CN" altLang="en-US" sz="1400" dirty="0" smtClean="0">
                <a:latin typeface="微软雅黑"/>
                <a:ea typeface="微软雅黑"/>
                <a:cs typeface="微软雅黑"/>
              </a:rPr>
              <a:t> 时代； </a:t>
            </a:r>
            <a:endParaRPr lang="en-US" altLang="zh-CN" sz="1400" dirty="0" smtClean="0">
              <a:latin typeface="微软雅黑"/>
              <a:ea typeface="微软雅黑"/>
              <a:cs typeface="微软雅黑"/>
            </a:endParaRPr>
          </a:p>
        </p:txBody>
      </p:sp>
      <p:sp>
        <p:nvSpPr>
          <p:cNvPr id="11" name="矩形 10"/>
          <p:cNvSpPr/>
          <p:nvPr/>
        </p:nvSpPr>
        <p:spPr>
          <a:xfrm>
            <a:off x="323528" y="3140968"/>
            <a:ext cx="4032448" cy="523220"/>
          </a:xfrm>
          <a:prstGeom prst="rect">
            <a:avLst/>
          </a:prstGeom>
        </p:spPr>
        <p:txBody>
          <a:bodyPr wrap="square">
            <a:spAutoFit/>
          </a:bodyPr>
          <a:lstStyle/>
          <a:p>
            <a:r>
              <a:rPr lang="zh-CN" altLang="en-US" sz="1400" dirty="0" smtClean="0">
                <a:latin typeface="微软雅黑"/>
                <a:ea typeface="微软雅黑"/>
                <a:cs typeface="微软雅黑"/>
              </a:rPr>
              <a:t>当前分支： </a:t>
            </a:r>
            <a:endParaRPr lang="en-US" altLang="zh-CN" sz="1400" dirty="0" smtClean="0">
              <a:latin typeface="微软雅黑"/>
              <a:ea typeface="微软雅黑"/>
              <a:cs typeface="微软雅黑"/>
            </a:endParaRPr>
          </a:p>
          <a:p>
            <a:r>
              <a:rPr lang="zh-CN" altLang="zh-CN" sz="1400" dirty="0">
                <a:latin typeface="微软雅黑"/>
                <a:ea typeface="微软雅黑"/>
                <a:cs typeface="微软雅黑"/>
              </a:rPr>
              <a:t> </a:t>
            </a:r>
            <a:r>
              <a:rPr lang="zh-CN" altLang="en-US" sz="1400" dirty="0" smtClean="0">
                <a:latin typeface="微软雅黑"/>
                <a:ea typeface="微软雅黑"/>
                <a:cs typeface="微软雅黑"/>
              </a:rPr>
              <a:t>  </a:t>
            </a:r>
            <a:r>
              <a:rPr lang="en-US" altLang="zh-CN" sz="1400" dirty="0" smtClean="0">
                <a:latin typeface="微软雅黑"/>
                <a:ea typeface="微软雅黑"/>
                <a:cs typeface="微软雅黑"/>
              </a:rPr>
              <a:t>Oracle</a:t>
            </a:r>
            <a:r>
              <a:rPr lang="zh-CN" altLang="en-US" sz="1400" dirty="0" smtClean="0">
                <a:latin typeface="微软雅黑"/>
                <a:ea typeface="微软雅黑"/>
                <a:cs typeface="微软雅黑"/>
              </a:rPr>
              <a:t>, </a:t>
            </a:r>
            <a:r>
              <a:rPr lang="en-US" altLang="zh-CN" sz="1400" dirty="0" err="1" smtClean="0">
                <a:latin typeface="微软雅黑"/>
                <a:ea typeface="微软雅黑"/>
                <a:cs typeface="微软雅黑"/>
              </a:rPr>
              <a:t>Percona</a:t>
            </a:r>
            <a:r>
              <a:rPr lang="zh-CN" altLang="en-US" sz="1400" dirty="0" smtClean="0">
                <a:latin typeface="微软雅黑"/>
                <a:ea typeface="微软雅黑"/>
                <a:cs typeface="微软雅黑"/>
              </a:rPr>
              <a:t> </a:t>
            </a:r>
            <a:r>
              <a:rPr lang="en-US" altLang="zh-CN" sz="1400" dirty="0" smtClean="0">
                <a:latin typeface="微软雅黑"/>
                <a:ea typeface="微软雅黑"/>
                <a:cs typeface="微软雅黑"/>
              </a:rPr>
              <a:t>,</a:t>
            </a:r>
            <a:r>
              <a:rPr lang="zh-CN" altLang="en-US" sz="1400" dirty="0" smtClean="0">
                <a:latin typeface="微软雅黑"/>
                <a:ea typeface="微软雅黑"/>
                <a:cs typeface="微软雅黑"/>
              </a:rPr>
              <a:t> </a:t>
            </a:r>
            <a:r>
              <a:rPr lang="en-US" altLang="zh-CN" sz="1400" dirty="0" err="1" smtClean="0">
                <a:latin typeface="微软雅黑"/>
                <a:ea typeface="微软雅黑"/>
                <a:cs typeface="微软雅黑"/>
              </a:rPr>
              <a:t>MariaDB</a:t>
            </a:r>
            <a:endParaRPr lang="en-US" altLang="zh-CN" sz="1400" dirty="0" smtClean="0">
              <a:latin typeface="微软雅黑"/>
              <a:ea typeface="微软雅黑"/>
              <a:cs typeface="微软雅黑"/>
            </a:endParaRPr>
          </a:p>
        </p:txBody>
      </p:sp>
      <p:sp>
        <p:nvSpPr>
          <p:cNvPr id="8" name="矩形 7"/>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765899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179512" y="1892829"/>
            <a:ext cx="8604448" cy="672075"/>
          </a:xfrm>
          <a:prstGeom prst="rect">
            <a:avLst/>
          </a:prstGeom>
        </p:spPr>
        <p:txBody>
          <a:bodyPr vert="horz" lIns="91440" tIns="45720" rIns="91440" bIns="45720" rtlCol="0" anchor="ctr">
            <a:noAutofit/>
          </a:bodyPr>
          <a:lstStyle/>
          <a:p>
            <a:pPr lvl="0" algn="ctr">
              <a:spcBef>
                <a:spcPct val="0"/>
              </a:spcBef>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不管你是否在意，云</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a:t>
            </a:r>
            <a:r>
              <a:rPr lang="zh-CN" altLang="en-US" sz="2000" b="1" dirty="0" smtClean="0">
                <a:latin typeface="微软雅黑" panose="020B0503020204020204" pitchFamily="34" charset="-122"/>
                <a:ea typeface="微软雅黑" panose="020B0503020204020204" pitchFamily="34" charset="-122"/>
                <a:cs typeface="+mj-cs"/>
              </a:rPr>
              <a:t>计算真的来了</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4" name="标题 1"/>
          <p:cNvSpPr txBox="1">
            <a:spLocks/>
          </p:cNvSpPr>
          <p:nvPr/>
        </p:nvSpPr>
        <p:spPr>
          <a:xfrm>
            <a:off x="683568" y="2660916"/>
            <a:ext cx="7992888" cy="1536171"/>
          </a:xfrm>
          <a:prstGeom prst="rect">
            <a:avLst/>
          </a:prstGeom>
        </p:spPr>
        <p:txBody>
          <a:bodyPr vert="horz" lIns="91440" tIns="45720" rIns="91440" bIns="45720" rtlCol="0" anchor="ctr">
            <a:noAutofit/>
          </a:bodyPr>
          <a:lstStyle/>
          <a:p>
            <a:pPr lvl="0" algn="ctr">
              <a:spcBef>
                <a:spcPct val="0"/>
              </a:spcBef>
              <a:defRPr/>
            </a:pPr>
            <a:r>
              <a:rPr kumimoji="0" lang="zh-CN" altLang="en-US" sz="3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新商业模式、新标准、新数据、新业务</a:t>
            </a:r>
            <a:endParaRPr kumimoji="0" lang="zh-CN" altLang="en-US" sz="3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5" name="矩形 4"/>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8264795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a:xfrm>
            <a:off x="1259632" y="2468893"/>
            <a:ext cx="5760640" cy="2880320"/>
          </a:xfrm>
          <a:prstGeom prst="rect">
            <a:avLst/>
          </a:prstGeom>
        </p:spPr>
        <p:txBody>
          <a:bodyPr vert="horz" lIns="91440" tIns="45720" rIns="91440" bIns="45720" rtlCol="0" anchor="ctr">
            <a:noAutofit/>
          </a:bodyPr>
          <a:lstStyle/>
          <a:p>
            <a:pPr marL="457200" indent="-457200">
              <a:buFont typeface="Arial"/>
              <a:buChar char="•"/>
            </a:pPr>
            <a:r>
              <a:rPr kumimoji="1" lang="zh-CN" altLang="en-US" sz="2000" dirty="0" smtClean="0">
                <a:latin typeface="微软雅黑"/>
                <a:ea typeface="微软雅黑"/>
                <a:cs typeface="微软雅黑"/>
              </a:rPr>
              <a:t>计费模式的进化，带来更</a:t>
            </a:r>
            <a:r>
              <a:rPr kumimoji="1" lang="zh-CN" altLang="en-US" sz="2000" dirty="0">
                <a:latin typeface="微软雅黑"/>
                <a:ea typeface="微软雅黑"/>
                <a:cs typeface="微软雅黑"/>
              </a:rPr>
              <a:t>低的试错</a:t>
            </a:r>
            <a:r>
              <a:rPr kumimoji="1" lang="zh-CN" altLang="en-US" sz="2000" dirty="0" smtClean="0">
                <a:latin typeface="微软雅黑"/>
                <a:ea typeface="微软雅黑"/>
                <a:cs typeface="微软雅黑"/>
              </a:rPr>
              <a:t>成本；</a:t>
            </a:r>
            <a:endParaRPr kumimoji="1" lang="en-US" altLang="zh-CN" sz="2000" dirty="0" smtClean="0">
              <a:latin typeface="微软雅黑"/>
              <a:ea typeface="微软雅黑"/>
              <a:cs typeface="微软雅黑"/>
            </a:endParaRPr>
          </a:p>
          <a:p>
            <a:pPr marL="800100" lvl="1" indent="-342900">
              <a:buFont typeface="Wingdings" charset="2"/>
              <a:buChar char="ü"/>
            </a:pPr>
            <a:r>
              <a:rPr kumimoji="1" lang="zh-CN" altLang="en-US" sz="1400" dirty="0" smtClean="0">
                <a:latin typeface="微软雅黑"/>
                <a:ea typeface="微软雅黑"/>
                <a:cs typeface="微软雅黑"/>
              </a:rPr>
              <a:t>软件硬件一起交付；随时升级与降级；</a:t>
            </a:r>
            <a:endParaRPr kumimoji="1" lang="en-US" altLang="zh-CN" sz="1400" dirty="0" smtClean="0">
              <a:latin typeface="微软雅黑"/>
              <a:ea typeface="微软雅黑"/>
              <a:cs typeface="微软雅黑"/>
            </a:endParaRPr>
          </a:p>
          <a:p>
            <a:pPr marL="800100" lvl="1" indent="-342900">
              <a:buFont typeface="Wingdings" charset="2"/>
              <a:buChar char="ü"/>
            </a:pPr>
            <a:r>
              <a:rPr kumimoji="1" lang="zh-CN" altLang="en-US" sz="1400" dirty="0" smtClean="0">
                <a:latin typeface="微软雅黑"/>
                <a:ea typeface="微软雅黑"/>
                <a:cs typeface="微软雅黑"/>
              </a:rPr>
              <a:t>按小时、按天、按月、按年计费；</a:t>
            </a:r>
            <a:endParaRPr kumimoji="1" lang="en-US" altLang="zh-CN" sz="1400" dirty="0" smtClean="0">
              <a:latin typeface="微软雅黑"/>
              <a:ea typeface="微软雅黑"/>
              <a:cs typeface="微软雅黑"/>
            </a:endParaRPr>
          </a:p>
          <a:p>
            <a:endParaRPr kumimoji="1" lang="en-US" altLang="zh-CN" sz="2800" dirty="0" smtClean="0">
              <a:latin typeface="微软雅黑"/>
              <a:ea typeface="微软雅黑"/>
              <a:cs typeface="微软雅黑"/>
            </a:endParaRPr>
          </a:p>
          <a:p>
            <a:pPr marL="457200" indent="-457200">
              <a:buFont typeface="Arial"/>
              <a:buChar char="•"/>
            </a:pPr>
            <a:r>
              <a:rPr kumimoji="1" lang="en-US" altLang="en-US" sz="2000" dirty="0" smtClean="0">
                <a:latin typeface="微软雅黑"/>
                <a:ea typeface="微软雅黑"/>
                <a:cs typeface="微软雅黑"/>
              </a:rPr>
              <a:t>交付</a:t>
            </a:r>
            <a:r>
              <a:rPr kumimoji="1" lang="zh-CN" altLang="en-US" sz="2000" dirty="0" smtClean="0">
                <a:latin typeface="微软雅黑"/>
                <a:ea typeface="微软雅黑"/>
                <a:cs typeface="微软雅黑"/>
              </a:rPr>
              <a:t>效率的提升，是生产力提升的直接表现；</a:t>
            </a:r>
            <a:endParaRPr kumimoji="1" lang="en-US" altLang="zh-CN" sz="2000" dirty="0" smtClean="0">
              <a:latin typeface="微软雅黑"/>
              <a:ea typeface="微软雅黑"/>
              <a:cs typeface="微软雅黑"/>
            </a:endParaRPr>
          </a:p>
          <a:p>
            <a:pPr marL="914400" lvl="1" indent="-457200">
              <a:buFont typeface="Wingdings" charset="2"/>
              <a:buChar char="ü"/>
            </a:pPr>
            <a:r>
              <a:rPr kumimoji="1" lang="zh-CN" altLang="en-US" sz="1400" dirty="0" smtClean="0">
                <a:latin typeface="微软雅黑"/>
                <a:ea typeface="微软雅黑"/>
                <a:cs typeface="微软雅黑"/>
              </a:rPr>
              <a:t>分钟级别的交付能力；</a:t>
            </a:r>
            <a:endParaRPr kumimoji="1" lang="en-US" altLang="zh-CN" sz="1400" dirty="0" smtClean="0">
              <a:latin typeface="微软雅黑"/>
              <a:ea typeface="微软雅黑"/>
              <a:cs typeface="微软雅黑"/>
            </a:endParaRPr>
          </a:p>
          <a:p>
            <a:pPr marL="914400" lvl="1" indent="-457200">
              <a:buFont typeface="Wingdings" charset="2"/>
              <a:buChar char="ü"/>
            </a:pPr>
            <a:r>
              <a:rPr kumimoji="1" lang="zh-CN" altLang="en-US" sz="1400" dirty="0" smtClean="0">
                <a:latin typeface="微软雅黑"/>
                <a:ea typeface="微软雅黑"/>
                <a:cs typeface="微软雅黑"/>
              </a:rPr>
              <a:t>全自动化部署、监控</a:t>
            </a:r>
            <a:r>
              <a:rPr kumimoji="1" lang="zh-CN" altLang="en-US" sz="1400" dirty="0">
                <a:latin typeface="微软雅黑"/>
                <a:ea typeface="微软雅黑"/>
                <a:cs typeface="微软雅黑"/>
              </a:rPr>
              <a:t>、</a:t>
            </a:r>
            <a:r>
              <a:rPr kumimoji="1" lang="zh-CN" altLang="en-US" sz="1400" dirty="0" smtClean="0">
                <a:latin typeface="微软雅黑"/>
                <a:ea typeface="微软雅黑"/>
                <a:cs typeface="微软雅黑"/>
              </a:rPr>
              <a:t>高可用，整套交付</a:t>
            </a:r>
            <a:r>
              <a:rPr kumimoji="1" lang="zh-CN" altLang="en-US" sz="2000" dirty="0" smtClean="0">
                <a:latin typeface="微软雅黑"/>
                <a:ea typeface="微软雅黑"/>
                <a:cs typeface="微软雅黑"/>
              </a:rPr>
              <a:t>；</a:t>
            </a:r>
            <a:endParaRPr kumimoji="1" lang="en-US" altLang="zh-CN" sz="2000" dirty="0">
              <a:latin typeface="微软雅黑"/>
              <a:ea typeface="微软雅黑"/>
              <a:cs typeface="微软雅黑"/>
            </a:endParaRPr>
          </a:p>
        </p:txBody>
      </p:sp>
      <p:sp>
        <p:nvSpPr>
          <p:cNvPr id="3" name="标题 1"/>
          <p:cNvSpPr txBox="1">
            <a:spLocks/>
          </p:cNvSpPr>
          <p:nvPr/>
        </p:nvSpPr>
        <p:spPr>
          <a:xfrm>
            <a:off x="360517" y="689542"/>
            <a:ext cx="2160240" cy="768085"/>
          </a:xfrm>
          <a:prstGeom prst="rect">
            <a:avLst/>
          </a:prstGeom>
        </p:spPr>
        <p:txBody>
          <a:bodyPr vert="horz" lIns="91440" tIns="45720" rIns="91440" bIns="45720" rtlCol="0" anchor="ctr">
            <a:noAutofit/>
          </a:bodyPr>
          <a:lstStyle/>
          <a:p>
            <a:pPr lvl="0" algn="ctr">
              <a:spcBef>
                <a:spcPct val="0"/>
              </a:spcBef>
              <a:defRPr/>
            </a:pP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新的商业模式</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4" name="标题 1"/>
          <p:cNvSpPr txBox="1">
            <a:spLocks/>
          </p:cNvSpPr>
          <p:nvPr/>
        </p:nvSpPr>
        <p:spPr>
          <a:xfrm>
            <a:off x="2123728" y="1508788"/>
            <a:ext cx="3384376" cy="672075"/>
          </a:xfrm>
          <a:prstGeom prst="rect">
            <a:avLst/>
          </a:prstGeom>
        </p:spPr>
        <p:txBody>
          <a:bodyPr vert="horz" lIns="91440" tIns="45720" rIns="91440" bIns="45720" rtlCol="0" anchor="ctr">
            <a:noAutofit/>
          </a:bodyPr>
          <a:lstStyle/>
          <a:p>
            <a:r>
              <a:rPr kumimoji="1" lang="zh-CN" altLang="en-US" sz="2000" dirty="0" smtClean="0">
                <a:latin typeface="微软雅黑"/>
                <a:ea typeface="微软雅黑"/>
                <a:cs typeface="微软雅黑"/>
              </a:rPr>
              <a:t> 买计算机    </a:t>
            </a:r>
            <a:r>
              <a:rPr kumimoji="1" lang="zh-CN" altLang="en-US" sz="2000" dirty="0" smtClean="0">
                <a:latin typeface="微软雅黑"/>
                <a:ea typeface="微软雅黑"/>
                <a:cs typeface="微软雅黑"/>
                <a:sym typeface="Wingdings"/>
              </a:rPr>
              <a:t>  买计算服务</a:t>
            </a:r>
            <a:endParaRPr kumimoji="1" lang="en-US" altLang="zh-CN" sz="2000" dirty="0">
              <a:latin typeface="微软雅黑"/>
              <a:ea typeface="微软雅黑"/>
              <a:cs typeface="微软雅黑"/>
            </a:endParaRPr>
          </a:p>
        </p:txBody>
      </p:sp>
      <p:sp>
        <p:nvSpPr>
          <p:cNvPr id="5" name="矩形 4"/>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0304295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371" y="744099"/>
            <a:ext cx="4195531" cy="52322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云数据库一览：</a:t>
            </a:r>
            <a:endParaRPr lang="en-US" altLang="zh-CN" sz="2800" b="1" dirty="0" smtClean="0">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3365641472"/>
              </p:ext>
            </p:extLst>
          </p:nvPr>
        </p:nvGraphicFramePr>
        <p:xfrm>
          <a:off x="467544" y="1442257"/>
          <a:ext cx="7848872" cy="4848473"/>
        </p:xfrm>
        <a:graphic>
          <a:graphicData uri="http://schemas.openxmlformats.org/drawingml/2006/table">
            <a:tbl>
              <a:tblPr/>
              <a:tblGrid>
                <a:gridCol w="2160240"/>
                <a:gridCol w="2423261"/>
                <a:gridCol w="1845383"/>
                <a:gridCol w="1419988"/>
              </a:tblGrid>
              <a:tr h="510088">
                <a:tc>
                  <a:txBody>
                    <a:bodyPr/>
                    <a:lstStyle/>
                    <a:p>
                      <a:pPr algn="ctr" fontAlgn="ctr"/>
                      <a:r>
                        <a:rPr lang="zh-CN" altLang="en-US" sz="1900" b="0" i="0" u="none" strike="noStrike" dirty="0">
                          <a:solidFill>
                            <a:srgbClr val="000000"/>
                          </a:solidFill>
                          <a:latin typeface="微软雅黑"/>
                          <a:ea typeface="微软雅黑"/>
                          <a:cs typeface="微软雅黑"/>
                        </a:rPr>
                        <a:t>　</a:t>
                      </a:r>
                    </a:p>
                  </a:txBody>
                  <a:tcPr marL="8238" marR="8238" marT="10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en-US" altLang="zh-CN" sz="3700" b="0" i="0" u="none" strike="noStrike" dirty="0" err="1" smtClean="0">
                          <a:solidFill>
                            <a:srgbClr val="000000"/>
                          </a:solidFill>
                          <a:latin typeface="微软雅黑"/>
                          <a:ea typeface="微软雅黑"/>
                          <a:cs typeface="微软雅黑"/>
                        </a:rPr>
                        <a:t>A</a:t>
                      </a:r>
                      <a:r>
                        <a:rPr lang="en-US" altLang="zh-CN" sz="1900" b="0" i="0" u="none" strike="noStrike" dirty="0" err="1" smtClean="0">
                          <a:solidFill>
                            <a:srgbClr val="000000"/>
                          </a:solidFill>
                          <a:latin typeface="微软雅黑"/>
                          <a:ea typeface="微软雅黑"/>
                          <a:cs typeface="微软雅黑"/>
                        </a:rPr>
                        <a:t>liyun</a:t>
                      </a:r>
                      <a:endParaRPr lang="zh-CN" altLang="en-US" sz="1900" b="0" i="0" u="none" strike="noStrike" dirty="0">
                        <a:solidFill>
                          <a:srgbClr val="000000"/>
                        </a:solidFill>
                        <a:latin typeface="微软雅黑"/>
                        <a:ea typeface="微软雅黑"/>
                        <a:cs typeface="微软雅黑"/>
                      </a:endParaRP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en-US" sz="3700" b="0" i="0" u="none" strike="noStrike" dirty="0">
                          <a:solidFill>
                            <a:srgbClr val="000000"/>
                          </a:solidFill>
                          <a:latin typeface="微软雅黑"/>
                          <a:ea typeface="微软雅黑"/>
                          <a:cs typeface="微软雅黑"/>
                        </a:rPr>
                        <a:t>A</a:t>
                      </a:r>
                      <a:r>
                        <a:rPr lang="en-US" sz="1900" b="0" i="0" u="none" strike="noStrike" dirty="0">
                          <a:solidFill>
                            <a:srgbClr val="000000"/>
                          </a:solidFill>
                          <a:latin typeface="微软雅黑"/>
                          <a:ea typeface="微软雅黑"/>
                          <a:cs typeface="微软雅黑"/>
                        </a:rPr>
                        <a:t>WS</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ctr"/>
                      <a:r>
                        <a:rPr lang="en-US" sz="3700" b="0" i="0" u="none" strike="noStrike" dirty="0">
                          <a:solidFill>
                            <a:srgbClr val="000000"/>
                          </a:solidFill>
                          <a:latin typeface="微软雅黑"/>
                          <a:ea typeface="微软雅黑"/>
                          <a:cs typeface="微软雅黑"/>
                        </a:rPr>
                        <a:t>A</a:t>
                      </a:r>
                      <a:r>
                        <a:rPr lang="en-US" sz="1900" b="0" i="0" u="none" strike="noStrike" dirty="0">
                          <a:solidFill>
                            <a:srgbClr val="000000"/>
                          </a:solidFill>
                          <a:latin typeface="微软雅黑"/>
                          <a:ea typeface="微软雅黑"/>
                          <a:cs typeface="微软雅黑"/>
                        </a:rPr>
                        <a:t>zure</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311620">
                <a:tc>
                  <a:txBody>
                    <a:bodyPr/>
                    <a:lstStyle/>
                    <a:p>
                      <a:pPr algn="ctr" fontAlgn="ctr"/>
                      <a:r>
                        <a:rPr lang="en-US" altLang="zh-CN" sz="1900" b="0" i="0" u="none" strike="noStrike" dirty="0" smtClean="0">
                          <a:solidFill>
                            <a:srgbClr val="000000"/>
                          </a:solidFill>
                          <a:latin typeface="微软雅黑"/>
                          <a:ea typeface="微软雅黑"/>
                          <a:cs typeface="微软雅黑"/>
                        </a:rPr>
                        <a:t>Cache</a:t>
                      </a:r>
                      <a:endParaRPr lang="zh-CN" altLang="en-US" sz="1900" b="0" i="0" u="none" strike="noStrike" dirty="0">
                        <a:solidFill>
                          <a:srgbClr val="000000"/>
                        </a:solidFill>
                        <a:latin typeface="微软雅黑"/>
                        <a:ea typeface="微软雅黑"/>
                        <a:cs typeface="微软雅黑"/>
                      </a:endParaRPr>
                    </a:p>
                  </a:txBody>
                  <a:tcPr marL="8238" marR="8238" marT="10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err="1">
                          <a:solidFill>
                            <a:srgbClr val="000000"/>
                          </a:solidFill>
                          <a:latin typeface="微软雅黑"/>
                          <a:ea typeface="微软雅黑"/>
                          <a:cs typeface="微软雅黑"/>
                        </a:rPr>
                        <a:t>Memcached</a:t>
                      </a:r>
                      <a:endParaRPr lang="en-US" sz="1900" b="0" i="0" u="none" strike="noStrike" dirty="0">
                        <a:solidFill>
                          <a:srgbClr val="000000"/>
                        </a:solidFill>
                        <a:latin typeface="微软雅黑"/>
                        <a:ea typeface="微软雅黑"/>
                        <a:cs typeface="微软雅黑"/>
                      </a:endParaRP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err="1">
                          <a:solidFill>
                            <a:srgbClr val="000000"/>
                          </a:solidFill>
                          <a:latin typeface="微软雅黑"/>
                          <a:ea typeface="微软雅黑"/>
                          <a:cs typeface="微软雅黑"/>
                        </a:rPr>
                        <a:t>ElastiCache</a:t>
                      </a:r>
                      <a:endParaRPr lang="en-US" sz="1900" b="0" i="0" u="none" strike="noStrike" dirty="0">
                        <a:solidFill>
                          <a:srgbClr val="000000"/>
                        </a:solidFill>
                        <a:latin typeface="微软雅黑"/>
                        <a:ea typeface="微软雅黑"/>
                        <a:cs typeface="微软雅黑"/>
                      </a:endParaRP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0" i="0" u="none" strike="noStrike">
                          <a:solidFill>
                            <a:srgbClr val="000000"/>
                          </a:solidFill>
                          <a:latin typeface="微软雅黑"/>
                          <a:ea typeface="微软雅黑"/>
                          <a:cs typeface="微软雅黑"/>
                        </a:rPr>
                        <a:t>　</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9025">
                <a:tc rowSpan="6">
                  <a:txBody>
                    <a:bodyPr/>
                    <a:lstStyle/>
                    <a:p>
                      <a:pPr algn="ctr" fontAlgn="ctr"/>
                      <a:r>
                        <a:rPr lang="en-US" sz="1900" b="0" i="0" u="none" strike="noStrike" dirty="0" smtClean="0">
                          <a:solidFill>
                            <a:srgbClr val="000000"/>
                          </a:solidFill>
                          <a:latin typeface="微软雅黑"/>
                          <a:ea typeface="微软雅黑"/>
                          <a:cs typeface="微软雅黑"/>
                        </a:rPr>
                        <a:t>OLTP</a:t>
                      </a:r>
                      <a:endParaRPr lang="en-US" sz="1900" b="0" i="0" u="none" strike="noStrike" dirty="0">
                        <a:solidFill>
                          <a:srgbClr val="000000"/>
                        </a:solidFill>
                        <a:latin typeface="微软雅黑"/>
                        <a:ea typeface="微软雅黑"/>
                        <a:cs typeface="微软雅黑"/>
                      </a:endParaRPr>
                    </a:p>
                    <a:p>
                      <a:pPr algn="ctr" fontAlgn="ctr"/>
                      <a:endParaRPr lang="en-US" sz="1900" b="0" i="0" u="none" strike="noStrike" dirty="0">
                        <a:solidFill>
                          <a:srgbClr val="000000"/>
                        </a:solidFill>
                        <a:latin typeface="微软雅黑"/>
                        <a:ea typeface="微软雅黑"/>
                        <a:cs typeface="微软雅黑"/>
                      </a:endParaRPr>
                    </a:p>
                  </a:txBody>
                  <a:tcPr marL="8238" marR="8238" marT="10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smtClean="0">
                          <a:solidFill>
                            <a:srgbClr val="000000"/>
                          </a:solidFill>
                          <a:latin typeface="微软雅黑"/>
                          <a:ea typeface="微软雅黑"/>
                          <a:cs typeface="微软雅黑"/>
                        </a:rPr>
                        <a:t>MySQL</a:t>
                      </a:r>
                      <a:endParaRPr lang="en-US" sz="1900" b="0" i="0" u="none" strike="noStrike" dirty="0">
                        <a:solidFill>
                          <a:srgbClr val="000000"/>
                        </a:solidFill>
                        <a:latin typeface="微软雅黑"/>
                        <a:ea typeface="微软雅黑"/>
                        <a:cs typeface="微软雅黑"/>
                      </a:endParaRP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err="1" smtClean="0">
                          <a:solidFill>
                            <a:srgbClr val="000000"/>
                          </a:solidFill>
                          <a:latin typeface="微软雅黑"/>
                          <a:ea typeface="微软雅黑"/>
                          <a:cs typeface="微软雅黑"/>
                        </a:rPr>
                        <a:t>MySQL</a:t>
                      </a:r>
                      <a:r>
                        <a:rPr lang="en-US" altLang="zh-CN" sz="1900" b="0" i="0" u="none" strike="noStrike" dirty="0" err="1" smtClean="0">
                          <a:solidFill>
                            <a:srgbClr val="000000"/>
                          </a:solidFill>
                          <a:latin typeface="微软雅黑"/>
                          <a:ea typeface="微软雅黑"/>
                          <a:cs typeface="微软雅黑"/>
                        </a:rPr>
                        <a:t>+MariaDB</a:t>
                      </a:r>
                      <a:endParaRPr lang="en-US" sz="1900" b="0" i="0" u="none" strike="noStrike" dirty="0">
                        <a:solidFill>
                          <a:srgbClr val="000000"/>
                        </a:solidFill>
                        <a:latin typeface="微软雅黑"/>
                        <a:ea typeface="微软雅黑"/>
                        <a:cs typeface="微软雅黑"/>
                      </a:endParaRP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0" i="0" u="none" strike="noStrike">
                          <a:solidFill>
                            <a:srgbClr val="000000"/>
                          </a:solidFill>
                          <a:latin typeface="微软雅黑"/>
                          <a:ea typeface="微软雅黑"/>
                          <a:cs typeface="微软雅黑"/>
                        </a:rPr>
                        <a:t>　</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620">
                <a:tc vMerge="1">
                  <a:txBody>
                    <a:bodyPr/>
                    <a:lstStyle/>
                    <a:p>
                      <a:pPr algn="ctr" fontAlgn="ctr"/>
                      <a:endParaRPr lang="en-US" sz="1400" b="0" i="0" u="none" strike="noStrike" dirty="0">
                        <a:solidFill>
                          <a:srgbClr val="000000"/>
                        </a:solidFill>
                        <a:latin typeface="宋体"/>
                      </a:endParaRP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latin typeface="微软雅黑"/>
                          <a:ea typeface="微软雅黑"/>
                          <a:cs typeface="微软雅黑"/>
                        </a:rPr>
                        <a:t>MSSQL</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latin typeface="微软雅黑"/>
                          <a:ea typeface="微软雅黑"/>
                          <a:cs typeface="微软雅黑"/>
                        </a:rPr>
                        <a:t>MSSQL</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smtClean="0">
                          <a:solidFill>
                            <a:srgbClr val="000000"/>
                          </a:solidFill>
                          <a:latin typeface="微软雅黑"/>
                          <a:ea typeface="微软雅黑"/>
                          <a:cs typeface="微软雅黑"/>
                        </a:rPr>
                        <a:t>Azure SQL</a:t>
                      </a:r>
                      <a:endParaRPr lang="en-US" sz="1900" b="0" i="0" u="none" strike="noStrike" dirty="0">
                        <a:solidFill>
                          <a:srgbClr val="000000"/>
                        </a:solidFill>
                        <a:latin typeface="微软雅黑"/>
                        <a:ea typeface="微软雅黑"/>
                        <a:cs typeface="微软雅黑"/>
                      </a:endParaRP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620">
                <a:tc vMerge="1">
                  <a:txBody>
                    <a:bodyPr/>
                    <a:lstStyle/>
                    <a:p>
                      <a:pPr algn="ctr" fontAlgn="ctr"/>
                      <a:endParaRPr lang="en-US" sz="1400" b="0" i="0" u="none" strike="noStrike" dirty="0">
                        <a:solidFill>
                          <a:srgbClr val="000000"/>
                        </a:solidFill>
                        <a:latin typeface="宋体"/>
                      </a:endParaRP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latin typeface="微软雅黑"/>
                          <a:ea typeface="微软雅黑"/>
                          <a:cs typeface="微软雅黑"/>
                        </a:rPr>
                        <a:t>PG</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latin typeface="微软雅黑"/>
                          <a:ea typeface="微软雅黑"/>
                          <a:cs typeface="微软雅黑"/>
                        </a:rPr>
                        <a:t>PG</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0" i="0" u="none" strike="noStrike">
                          <a:solidFill>
                            <a:srgbClr val="000000"/>
                          </a:solidFill>
                          <a:latin typeface="微软雅黑"/>
                          <a:ea typeface="微软雅黑"/>
                          <a:cs typeface="微软雅黑"/>
                        </a:rPr>
                        <a:t>　</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620">
                <a:tc vMerge="1">
                  <a:txBody>
                    <a:bodyPr/>
                    <a:lstStyle/>
                    <a:p>
                      <a:pPr algn="ctr" fontAlgn="ctr"/>
                      <a:endParaRPr lang="en-US" sz="1400" b="0" i="0" u="none" strike="noStrike" dirty="0">
                        <a:solidFill>
                          <a:srgbClr val="000000"/>
                        </a:solidFill>
                        <a:latin typeface="宋体"/>
                      </a:endParaRP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latin typeface="微软雅黑"/>
                          <a:ea typeface="微软雅黑"/>
                          <a:cs typeface="微软雅黑"/>
                        </a:rPr>
                        <a:t>PPAS</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900" b="0" i="0" u="none" strike="noStrike">
                          <a:solidFill>
                            <a:srgbClr val="000000"/>
                          </a:solidFill>
                          <a:latin typeface="微软雅黑"/>
                          <a:ea typeface="微软雅黑"/>
                          <a:cs typeface="微软雅黑"/>
                        </a:rPr>
                        <a:t>-</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0" i="0" u="none" strike="noStrike">
                          <a:solidFill>
                            <a:srgbClr val="000000"/>
                          </a:solidFill>
                          <a:latin typeface="微软雅黑"/>
                          <a:ea typeface="微软雅黑"/>
                          <a:cs typeface="微软雅黑"/>
                        </a:rPr>
                        <a:t>　</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620">
                <a:tc vMerge="1">
                  <a:txBody>
                    <a:bodyPr/>
                    <a:lstStyle/>
                    <a:p>
                      <a:pPr algn="ctr" fontAlgn="ctr"/>
                      <a:endParaRPr lang="en-US" sz="1400" b="0" i="0" u="none" strike="noStrike" dirty="0">
                        <a:solidFill>
                          <a:srgbClr val="000000"/>
                        </a:solidFill>
                        <a:latin typeface="宋体"/>
                      </a:endParaRP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900" b="0" i="0" u="none" strike="noStrike" dirty="0">
                          <a:solidFill>
                            <a:srgbClr val="000000"/>
                          </a:solidFill>
                          <a:latin typeface="微软雅黑"/>
                          <a:ea typeface="微软雅黑"/>
                          <a:cs typeface="微软雅黑"/>
                        </a:rPr>
                        <a:t>-</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FF6600"/>
                          </a:solidFill>
                          <a:latin typeface="微软雅黑"/>
                          <a:ea typeface="微软雅黑"/>
                          <a:cs typeface="微软雅黑"/>
                        </a:rPr>
                        <a:t>Oracle</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latin typeface="微软雅黑"/>
                          <a:ea typeface="微软雅黑"/>
                          <a:cs typeface="微软雅黑"/>
                        </a:rPr>
                        <a:t>Oracle</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620">
                <a:tc vMerge="1">
                  <a:txBody>
                    <a:bodyPr/>
                    <a:lstStyle/>
                    <a:p>
                      <a:pPr algn="ctr" fontAlgn="ctr"/>
                      <a:endParaRPr lang="en-US" sz="1400" b="0" i="0" u="none" strike="noStrike" dirty="0">
                        <a:solidFill>
                          <a:srgbClr val="000000"/>
                        </a:solidFill>
                        <a:latin typeface="宋体"/>
                      </a:endParaRP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900" b="0" i="0" u="none" strike="noStrike" dirty="0" err="1" smtClean="0">
                          <a:solidFill>
                            <a:srgbClr val="000000"/>
                          </a:solidFill>
                          <a:latin typeface="微软雅黑"/>
                          <a:ea typeface="微软雅黑"/>
                          <a:cs typeface="微软雅黑"/>
                        </a:rPr>
                        <a:t>PetaData,OceanBase</a:t>
                      </a:r>
                      <a:endParaRPr lang="en-US" altLang="zh-CN" sz="1900" b="0" i="0" u="none" strike="noStrike" dirty="0">
                        <a:solidFill>
                          <a:srgbClr val="000000"/>
                        </a:solidFill>
                        <a:latin typeface="微软雅黑"/>
                        <a:ea typeface="微软雅黑"/>
                        <a:cs typeface="微软雅黑"/>
                      </a:endParaRP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smtClean="0">
                          <a:solidFill>
                            <a:srgbClr val="000000"/>
                          </a:solidFill>
                          <a:latin typeface="微软雅黑"/>
                          <a:ea typeface="微软雅黑"/>
                          <a:cs typeface="微软雅黑"/>
                        </a:rPr>
                        <a:t>Aurora</a:t>
                      </a:r>
                      <a:endParaRPr lang="en-US" sz="1900" b="0" i="0" u="none" strike="noStrike" dirty="0">
                        <a:solidFill>
                          <a:srgbClr val="000000"/>
                        </a:solidFill>
                        <a:latin typeface="微软雅黑"/>
                        <a:ea typeface="微软雅黑"/>
                        <a:cs typeface="微软雅黑"/>
                      </a:endParaRP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900" b="0" i="0" u="none" strike="noStrike" dirty="0">
                        <a:solidFill>
                          <a:srgbClr val="000000"/>
                        </a:solidFill>
                        <a:latin typeface="微软雅黑"/>
                        <a:ea typeface="微软雅黑"/>
                        <a:cs typeface="微软雅黑"/>
                      </a:endParaRP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620">
                <a:tc>
                  <a:txBody>
                    <a:bodyPr/>
                    <a:lstStyle/>
                    <a:p>
                      <a:pPr algn="ctr" fontAlgn="ctr"/>
                      <a:r>
                        <a:rPr lang="en-US" sz="1900" b="0" i="0" u="none" strike="noStrike" dirty="0" smtClean="0">
                          <a:solidFill>
                            <a:srgbClr val="000000"/>
                          </a:solidFill>
                          <a:latin typeface="微软雅黑"/>
                          <a:ea typeface="微软雅黑"/>
                          <a:cs typeface="微软雅黑"/>
                        </a:rPr>
                        <a:t>DOCUMENT</a:t>
                      </a:r>
                      <a:r>
                        <a:rPr lang="zh-CN" altLang="en-US" sz="1900" b="0" i="0" u="none" strike="noStrike" dirty="0" smtClean="0">
                          <a:solidFill>
                            <a:srgbClr val="000000"/>
                          </a:solidFill>
                          <a:latin typeface="微软雅黑"/>
                          <a:ea typeface="微软雅黑"/>
                          <a:cs typeface="微软雅黑"/>
                        </a:rPr>
                        <a:t> </a:t>
                      </a:r>
                      <a:r>
                        <a:rPr lang="en-US" altLang="zh-CN" sz="1900" b="0" i="0" u="none" strike="noStrike" dirty="0" smtClean="0">
                          <a:solidFill>
                            <a:srgbClr val="000000"/>
                          </a:solidFill>
                          <a:latin typeface="微软雅黑"/>
                          <a:ea typeface="微软雅黑"/>
                          <a:cs typeface="微软雅黑"/>
                        </a:rPr>
                        <a:t>Store</a:t>
                      </a:r>
                      <a:endParaRPr lang="zh-CN" altLang="en-US" sz="1900" b="0" i="0" u="none" strike="noStrike" dirty="0">
                        <a:solidFill>
                          <a:srgbClr val="000000"/>
                        </a:solidFill>
                        <a:latin typeface="微软雅黑"/>
                        <a:ea typeface="微软雅黑"/>
                        <a:cs typeface="微软雅黑"/>
                      </a:endParaRPr>
                    </a:p>
                  </a:txBody>
                  <a:tcPr marL="8238" marR="8238" marT="10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900" b="0" i="0" u="none" strike="noStrike" dirty="0" err="1" smtClean="0">
                          <a:solidFill>
                            <a:srgbClr val="000000"/>
                          </a:solidFill>
                          <a:latin typeface="微软雅黑"/>
                          <a:ea typeface="微软雅黑"/>
                          <a:cs typeface="微软雅黑"/>
                        </a:rPr>
                        <a:t>MongoDB</a:t>
                      </a:r>
                      <a:endParaRPr lang="en-US" altLang="zh-CN" sz="1900" b="0" i="0" u="none" strike="noStrike" dirty="0">
                        <a:solidFill>
                          <a:srgbClr val="000000"/>
                        </a:solidFill>
                        <a:latin typeface="微软雅黑"/>
                        <a:ea typeface="微软雅黑"/>
                        <a:cs typeface="微软雅黑"/>
                      </a:endParaRP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latin typeface="微软雅黑"/>
                          <a:ea typeface="微软雅黑"/>
                          <a:cs typeface="微软雅黑"/>
                        </a:rPr>
                        <a:t>SimpleDB</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0" i="0" u="none" strike="noStrike">
                          <a:solidFill>
                            <a:srgbClr val="000000"/>
                          </a:solidFill>
                          <a:latin typeface="微软雅黑"/>
                          <a:ea typeface="微软雅黑"/>
                          <a:cs typeface="微软雅黑"/>
                        </a:rPr>
                        <a:t>　</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620">
                <a:tc>
                  <a:txBody>
                    <a:bodyPr/>
                    <a:lstStyle/>
                    <a:p>
                      <a:pPr algn="ctr" fontAlgn="ctr"/>
                      <a:r>
                        <a:rPr lang="en-US" altLang="zh-CN" sz="1900" b="0" i="0" u="none" strike="noStrike" dirty="0" smtClean="0">
                          <a:solidFill>
                            <a:srgbClr val="000000"/>
                          </a:solidFill>
                          <a:latin typeface="微软雅黑"/>
                          <a:ea typeface="微软雅黑"/>
                          <a:cs typeface="微软雅黑"/>
                        </a:rPr>
                        <a:t>KV</a:t>
                      </a:r>
                      <a:r>
                        <a:rPr lang="zh-CN" altLang="en-US" sz="1900" b="0" i="0" u="none" strike="noStrike" dirty="0" smtClean="0">
                          <a:solidFill>
                            <a:srgbClr val="000000"/>
                          </a:solidFill>
                          <a:latin typeface="微软雅黑"/>
                          <a:ea typeface="微软雅黑"/>
                          <a:cs typeface="微软雅黑"/>
                        </a:rPr>
                        <a:t> </a:t>
                      </a:r>
                      <a:r>
                        <a:rPr lang="en-US" altLang="zh-CN" sz="1900" b="0" i="0" u="none" strike="noStrike" dirty="0" smtClean="0">
                          <a:solidFill>
                            <a:srgbClr val="000000"/>
                          </a:solidFill>
                          <a:latin typeface="微软雅黑"/>
                          <a:ea typeface="微软雅黑"/>
                          <a:cs typeface="微软雅黑"/>
                        </a:rPr>
                        <a:t>Store</a:t>
                      </a:r>
                      <a:endParaRPr lang="zh-CN" altLang="en-US" sz="1900" b="0" i="0" u="none" strike="noStrike" dirty="0">
                        <a:solidFill>
                          <a:srgbClr val="000000"/>
                        </a:solidFill>
                        <a:latin typeface="微软雅黑"/>
                        <a:ea typeface="微软雅黑"/>
                        <a:cs typeface="微软雅黑"/>
                      </a:endParaRPr>
                    </a:p>
                  </a:txBody>
                  <a:tcPr marL="8238" marR="8238" marT="10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latin typeface="微软雅黑"/>
                          <a:ea typeface="微软雅黑"/>
                          <a:cs typeface="微软雅黑"/>
                        </a:rPr>
                        <a:t>OTS，REDIS</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err="1">
                          <a:solidFill>
                            <a:srgbClr val="000000"/>
                          </a:solidFill>
                          <a:latin typeface="微软雅黑"/>
                          <a:ea typeface="微软雅黑"/>
                          <a:cs typeface="微软雅黑"/>
                        </a:rPr>
                        <a:t>DynamoDB</a:t>
                      </a:r>
                      <a:endParaRPr lang="en-US" sz="1900" b="0" i="0" u="none" strike="noStrike" dirty="0">
                        <a:solidFill>
                          <a:srgbClr val="000000"/>
                        </a:solidFill>
                        <a:latin typeface="微软雅黑"/>
                        <a:ea typeface="微软雅黑"/>
                        <a:cs typeface="微软雅黑"/>
                      </a:endParaRP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0" i="0" u="none" strike="noStrike">
                          <a:solidFill>
                            <a:srgbClr val="000000"/>
                          </a:solidFill>
                          <a:latin typeface="微软雅黑"/>
                          <a:ea typeface="微软雅黑"/>
                          <a:cs typeface="微软雅黑"/>
                        </a:rPr>
                        <a:t>　</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620">
                <a:tc rowSpan="2">
                  <a:txBody>
                    <a:bodyPr/>
                    <a:lstStyle/>
                    <a:p>
                      <a:pPr algn="ctr" fontAlgn="ctr"/>
                      <a:r>
                        <a:rPr lang="en-US" sz="1900" b="0" i="0" u="none" strike="noStrike" dirty="0">
                          <a:solidFill>
                            <a:srgbClr val="000000"/>
                          </a:solidFill>
                          <a:latin typeface="微软雅黑"/>
                          <a:ea typeface="微软雅黑"/>
                          <a:cs typeface="微软雅黑"/>
                        </a:rPr>
                        <a:t>OLAP</a:t>
                      </a:r>
                    </a:p>
                    <a:p>
                      <a:pPr algn="ctr" fontAlgn="ctr"/>
                      <a:r>
                        <a:rPr lang="en-US" sz="1900" b="0" i="0" u="none" strike="noStrike" dirty="0" smtClean="0">
                          <a:solidFill>
                            <a:srgbClr val="000000"/>
                          </a:solidFill>
                          <a:latin typeface="微软雅黑"/>
                          <a:ea typeface="微软雅黑"/>
                          <a:cs typeface="微软雅黑"/>
                        </a:rPr>
                        <a:t>BIG</a:t>
                      </a:r>
                      <a:r>
                        <a:rPr lang="zh-CN" altLang="en-US" sz="1900" b="0" i="0" u="none" strike="noStrike" dirty="0" smtClean="0">
                          <a:solidFill>
                            <a:srgbClr val="000000"/>
                          </a:solidFill>
                          <a:latin typeface="微软雅黑"/>
                          <a:ea typeface="微软雅黑"/>
                          <a:cs typeface="微软雅黑"/>
                        </a:rPr>
                        <a:t> </a:t>
                      </a:r>
                      <a:r>
                        <a:rPr lang="en-US" altLang="zh-CN" sz="1900" b="0" i="0" u="none" strike="noStrike" dirty="0" smtClean="0">
                          <a:solidFill>
                            <a:srgbClr val="000000"/>
                          </a:solidFill>
                          <a:latin typeface="微软雅黑"/>
                          <a:ea typeface="微软雅黑"/>
                          <a:cs typeface="微软雅黑"/>
                        </a:rPr>
                        <a:t>Data</a:t>
                      </a:r>
                      <a:endParaRPr lang="en-US" sz="1900" b="0" i="0" u="none" strike="noStrike" dirty="0">
                        <a:solidFill>
                          <a:srgbClr val="000000"/>
                        </a:solidFill>
                        <a:latin typeface="微软雅黑"/>
                        <a:ea typeface="微软雅黑"/>
                        <a:cs typeface="微软雅黑"/>
                      </a:endParaRPr>
                    </a:p>
                  </a:txBody>
                  <a:tcPr marL="8238" marR="8238" marT="10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smtClean="0">
                          <a:solidFill>
                            <a:srgbClr val="000000"/>
                          </a:solidFill>
                          <a:latin typeface="微软雅黑"/>
                          <a:ea typeface="微软雅黑"/>
                          <a:cs typeface="微软雅黑"/>
                        </a:rPr>
                        <a:t>ADS</a:t>
                      </a:r>
                      <a:endParaRPr lang="en-US" sz="1900" b="0" i="0" u="none" strike="noStrike" dirty="0">
                        <a:solidFill>
                          <a:srgbClr val="000000"/>
                        </a:solidFill>
                        <a:latin typeface="微软雅黑"/>
                        <a:ea typeface="微软雅黑"/>
                        <a:cs typeface="微软雅黑"/>
                      </a:endParaRP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900" b="0" i="0" u="none" strike="noStrike" dirty="0">
                          <a:solidFill>
                            <a:srgbClr val="000000"/>
                          </a:solidFill>
                          <a:latin typeface="微软雅黑"/>
                          <a:ea typeface="微软雅黑"/>
                          <a:cs typeface="微软雅黑"/>
                        </a:rPr>
                        <a:t>-</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900" b="0" i="0" u="none" strike="noStrike" dirty="0">
                          <a:solidFill>
                            <a:srgbClr val="000000"/>
                          </a:solidFill>
                          <a:latin typeface="微软雅黑"/>
                          <a:ea typeface="微软雅黑"/>
                          <a:cs typeface="微软雅黑"/>
                        </a:rPr>
                        <a:t>　</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8926">
                <a:tc vMerge="1">
                  <a:txBody>
                    <a:bodyPr/>
                    <a:lstStyle/>
                    <a:p>
                      <a:pPr algn="ctr" fontAlgn="ctr"/>
                      <a:endParaRPr lang="en-US" sz="1400" b="0" i="0" u="none" strike="noStrike" dirty="0">
                        <a:solidFill>
                          <a:srgbClr val="000000"/>
                        </a:solidFill>
                        <a:latin typeface="宋体"/>
                      </a:endParaRP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latin typeface="微软雅黑"/>
                          <a:ea typeface="微软雅黑"/>
                          <a:cs typeface="微软雅黑"/>
                        </a:rPr>
                        <a:t>ODPS</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latin typeface="微软雅黑"/>
                          <a:ea typeface="微软雅黑"/>
                          <a:cs typeface="微软雅黑"/>
                        </a:rPr>
                        <a:t>Redshift</a:t>
                      </a: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err="1">
                          <a:solidFill>
                            <a:srgbClr val="000000"/>
                          </a:solidFill>
                          <a:latin typeface="微软雅黑"/>
                          <a:ea typeface="微软雅黑"/>
                          <a:cs typeface="微软雅黑"/>
                        </a:rPr>
                        <a:t>HDInsight</a:t>
                      </a:r>
                      <a:r>
                        <a:rPr lang="en-US" sz="1900" b="0" i="0" u="none" strike="noStrike" dirty="0">
                          <a:solidFill>
                            <a:srgbClr val="000000"/>
                          </a:solidFill>
                          <a:latin typeface="微软雅黑"/>
                          <a:ea typeface="微软雅黑"/>
                          <a:cs typeface="微软雅黑"/>
                        </a:rPr>
                        <a:t/>
                      </a:r>
                      <a:br>
                        <a:rPr lang="en-US" sz="1900" b="0" i="0" u="none" strike="noStrike" dirty="0">
                          <a:solidFill>
                            <a:srgbClr val="000000"/>
                          </a:solidFill>
                          <a:latin typeface="微软雅黑"/>
                          <a:ea typeface="微软雅黑"/>
                          <a:cs typeface="微软雅黑"/>
                        </a:rPr>
                      </a:br>
                      <a:r>
                        <a:rPr lang="en-US" sz="1900" b="0" i="0" u="none" strike="noStrike" dirty="0" err="1">
                          <a:solidFill>
                            <a:srgbClr val="000000"/>
                          </a:solidFill>
                          <a:latin typeface="微软雅黑"/>
                          <a:ea typeface="微软雅黑"/>
                          <a:cs typeface="微软雅黑"/>
                        </a:rPr>
                        <a:t>Hadoop</a:t>
                      </a:r>
                      <a:endParaRPr lang="en-US" sz="1900" b="0" i="0" u="none" strike="noStrike" dirty="0">
                        <a:solidFill>
                          <a:srgbClr val="000000"/>
                        </a:solidFill>
                        <a:latin typeface="微软雅黑"/>
                        <a:ea typeface="微软雅黑"/>
                        <a:cs typeface="微软雅黑"/>
                      </a:endParaRPr>
                    </a:p>
                  </a:txBody>
                  <a:tcPr marL="8238" marR="8238" marT="10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1771763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7110" y="773222"/>
            <a:ext cx="1512168" cy="52322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新标准</a:t>
            </a:r>
            <a:endParaRPr lang="en-US" altLang="zh-CN" sz="2800" b="1" dirty="0" smtClean="0">
              <a:latin typeface="微软雅黑" panose="020B0503020204020204" pitchFamily="34" charset="-122"/>
              <a:ea typeface="微软雅黑" panose="020B0503020204020204" pitchFamily="34" charset="-122"/>
            </a:endParaRPr>
          </a:p>
        </p:txBody>
      </p:sp>
      <p:sp>
        <p:nvSpPr>
          <p:cNvPr id="5" name="TextBox 1"/>
          <p:cNvSpPr txBox="1"/>
          <p:nvPr/>
        </p:nvSpPr>
        <p:spPr>
          <a:xfrm>
            <a:off x="2339752" y="1796820"/>
            <a:ext cx="6336704" cy="3170099"/>
          </a:xfrm>
          <a:prstGeom prst="rect">
            <a:avLst/>
          </a:prstGeom>
          <a:noFill/>
        </p:spPr>
        <p:txBody>
          <a:bodyPr wrap="square" rtlCol="0">
            <a:spAutoFit/>
          </a:bodyPr>
          <a:lstStyle/>
          <a:p>
            <a:pPr marL="457200" indent="-457200">
              <a:buFont typeface="Wingdings" charset="2"/>
              <a:buChar char="ü"/>
            </a:pPr>
            <a:r>
              <a:rPr lang="en-US" altLang="zh-CN" sz="2000" b="1" dirty="0">
                <a:solidFill>
                  <a:srgbClr val="FF0000"/>
                </a:solidFill>
                <a:latin typeface="微软雅黑" panose="020B0503020204020204" pitchFamily="34" charset="-122"/>
                <a:ea typeface="微软雅黑" panose="020B0503020204020204" pitchFamily="34" charset="-122"/>
              </a:rPr>
              <a:t>VPC</a:t>
            </a:r>
            <a:r>
              <a:rPr lang="zh-CN" altLang="en-US" sz="2000" b="1" dirty="0">
                <a:solidFill>
                  <a:srgbClr val="FF0000"/>
                </a:solidFill>
                <a:latin typeface="微软雅黑" panose="020B0503020204020204" pitchFamily="34" charset="-122"/>
                <a:ea typeface="微软雅黑" panose="020B0503020204020204" pitchFamily="34" charset="-122"/>
              </a:rPr>
              <a:t>、防</a:t>
            </a:r>
            <a:r>
              <a:rPr lang="en-US" altLang="zh-CN" sz="2000" b="1" dirty="0">
                <a:solidFill>
                  <a:srgbClr val="FF0000"/>
                </a:solidFill>
                <a:latin typeface="微软雅黑" panose="020B0503020204020204" pitchFamily="34" charset="-122"/>
                <a:ea typeface="微软雅黑" panose="020B0503020204020204" pitchFamily="34" charset="-122"/>
              </a:rPr>
              <a:t>SQL</a:t>
            </a:r>
            <a:r>
              <a:rPr lang="zh-CN" altLang="en-US" sz="2000" b="1" dirty="0">
                <a:solidFill>
                  <a:srgbClr val="FF0000"/>
                </a:solidFill>
                <a:latin typeface="微软雅黑" panose="020B0503020204020204" pitchFamily="34" charset="-122"/>
                <a:ea typeface="微软雅黑" panose="020B0503020204020204" pitchFamily="34" charset="-122"/>
              </a:rPr>
              <a:t>注入、数据文件加密、访问审计</a:t>
            </a:r>
            <a:r>
              <a:rPr lang="zh-CN" altLang="en-US" sz="2000" b="1" dirty="0" smtClean="0">
                <a:solidFill>
                  <a:srgbClr val="FF0000"/>
                </a:solidFill>
                <a:latin typeface="微软雅黑" panose="020B0503020204020204" pitchFamily="34" charset="-122"/>
                <a:ea typeface="微软雅黑" panose="020B0503020204020204" pitchFamily="34" charset="-122"/>
              </a:rPr>
              <a:t>；</a:t>
            </a:r>
            <a:endParaRPr lang="en-US" altLang="zh-CN" sz="2000" b="1" dirty="0" smtClean="0">
              <a:solidFill>
                <a:srgbClr val="FF0000"/>
              </a:solidFill>
              <a:latin typeface="微软雅黑" panose="020B0503020204020204" pitchFamily="34" charset="-122"/>
              <a:ea typeface="微软雅黑" panose="020B0503020204020204" pitchFamily="34" charset="-122"/>
            </a:endParaRPr>
          </a:p>
          <a:p>
            <a:endParaRPr lang="en-US" altLang="zh-CN" sz="2000" b="1" dirty="0">
              <a:solidFill>
                <a:srgbClr val="FF0000"/>
              </a:solidFill>
              <a:latin typeface="微软雅黑" panose="020B0503020204020204" pitchFamily="34" charset="-122"/>
              <a:ea typeface="微软雅黑" panose="020B0503020204020204" pitchFamily="34" charset="-122"/>
            </a:endParaRPr>
          </a:p>
          <a:p>
            <a:pPr marL="457200" indent="-457200">
              <a:buFont typeface="Wingdings" charset="2"/>
              <a:buChar char="ü"/>
            </a:pPr>
            <a:r>
              <a:rPr lang="zh-CN" altLang="en-US" sz="2000" b="1" dirty="0" smtClean="0">
                <a:solidFill>
                  <a:srgbClr val="FF0000"/>
                </a:solidFill>
                <a:latin typeface="微软雅黑" panose="020B0503020204020204" pitchFamily="34" charset="-122"/>
                <a:ea typeface="微软雅黑" panose="020B0503020204020204" pitchFamily="34" charset="-122"/>
              </a:rPr>
              <a:t>分钟级</a:t>
            </a:r>
            <a:r>
              <a:rPr lang="zh-CN" altLang="en-US" sz="2000" b="1" dirty="0" smtClean="0">
                <a:latin typeface="微软雅黑" panose="020B0503020204020204" pitchFamily="34" charset="-122"/>
                <a:ea typeface="微软雅黑" panose="020B0503020204020204" pitchFamily="34" charset="-122"/>
              </a:rPr>
              <a:t>交付，</a:t>
            </a:r>
            <a:r>
              <a:rPr lang="zh-CN" altLang="en-US" sz="2000" b="1" dirty="0" smtClean="0">
                <a:solidFill>
                  <a:srgbClr val="FF0000"/>
                </a:solidFill>
                <a:latin typeface="微软雅黑" panose="020B0503020204020204" pitchFamily="34" charset="-122"/>
                <a:ea typeface="微软雅黑" panose="020B0503020204020204" pitchFamily="34" charset="-122"/>
              </a:rPr>
              <a:t>秒级</a:t>
            </a:r>
            <a:r>
              <a:rPr lang="zh-CN" altLang="en-US" sz="2000" b="1" dirty="0" smtClean="0">
                <a:latin typeface="微软雅黑" panose="020B0503020204020204" pitchFamily="34" charset="-122"/>
                <a:ea typeface="微软雅黑" panose="020B0503020204020204" pitchFamily="34" charset="-122"/>
              </a:rPr>
              <a:t>全方位监控；</a:t>
            </a:r>
            <a:endParaRPr lang="en-US" altLang="zh-CN" sz="2000" b="1" dirty="0" smtClean="0">
              <a:latin typeface="微软雅黑" panose="020B0503020204020204" pitchFamily="34" charset="-122"/>
              <a:ea typeface="微软雅黑" panose="020B0503020204020204" pitchFamily="34" charset="-122"/>
            </a:endParaRPr>
          </a:p>
          <a:p>
            <a:pPr marL="457200" indent="-457200">
              <a:buFont typeface="Wingdings" charset="2"/>
              <a:buChar char="ü"/>
            </a:pPr>
            <a:endParaRPr lang="en-US" altLang="zh-CN" sz="2000" b="1" dirty="0" smtClean="0">
              <a:latin typeface="微软雅黑" panose="020B0503020204020204" pitchFamily="34" charset="-122"/>
              <a:ea typeface="微软雅黑" panose="020B0503020204020204" pitchFamily="34" charset="-122"/>
            </a:endParaRPr>
          </a:p>
          <a:p>
            <a:pPr marL="457200" indent="-457200">
              <a:buFont typeface="Wingdings" charset="2"/>
              <a:buChar char="ü"/>
            </a:pPr>
            <a:r>
              <a:rPr lang="en-US" altLang="zh-CN" sz="2000" b="1" dirty="0" smtClean="0">
                <a:latin typeface="微软雅黑" panose="020B0503020204020204" pitchFamily="34" charset="-122"/>
                <a:ea typeface="微软雅黑" panose="020B0503020204020204" pitchFamily="34" charset="-122"/>
              </a:rPr>
              <a:t>RPO</a:t>
            </a:r>
            <a:r>
              <a:rPr lang="zh-CN" altLang="en-US" sz="2000" b="1" dirty="0" smtClean="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0</a:t>
            </a:r>
            <a:r>
              <a:rPr lang="zh-CN" altLang="en-US" sz="2000" b="1" dirty="0" smtClean="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RTO</a:t>
            </a:r>
            <a:r>
              <a:rPr lang="zh-CN" altLang="zh-CN" sz="2000" b="1" dirty="0" smtClean="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&lt;</a:t>
            </a:r>
            <a:r>
              <a:rPr lang="zh-CN" altLang="en-US" sz="2000" b="1" dirty="0" smtClean="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30</a:t>
            </a:r>
            <a:r>
              <a:rPr lang="zh-CN" altLang="en-US" sz="2000" b="1" dirty="0" smtClean="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s</a:t>
            </a:r>
            <a:r>
              <a:rPr lang="zh-CN" altLang="en-US" sz="2000" b="1" dirty="0" smtClean="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  同城容灾，异地灾备；</a:t>
            </a:r>
            <a:endParaRPr lang="en-US" altLang="zh-CN" sz="2000" b="1" dirty="0" smtClean="0">
              <a:latin typeface="微软雅黑" panose="020B0503020204020204" pitchFamily="34" charset="-122"/>
              <a:ea typeface="微软雅黑" panose="020B0503020204020204" pitchFamily="34" charset="-122"/>
            </a:endParaRPr>
          </a:p>
          <a:p>
            <a:pPr marL="457200" indent="-457200">
              <a:buFont typeface="Wingdings" charset="2"/>
              <a:buChar char="ü"/>
            </a:pPr>
            <a:endParaRPr lang="en-US" altLang="zh-CN" sz="2000" b="1" dirty="0" smtClean="0">
              <a:latin typeface="微软雅黑" panose="020B0503020204020204" pitchFamily="34" charset="-122"/>
              <a:ea typeface="微软雅黑" panose="020B0503020204020204" pitchFamily="34" charset="-122"/>
            </a:endParaRPr>
          </a:p>
          <a:p>
            <a:pPr marL="457200" indent="-457200">
              <a:buFont typeface="Wingdings" charset="2"/>
              <a:buChar char="ü"/>
            </a:pPr>
            <a:r>
              <a:rPr lang="zh-CN" altLang="en-US" sz="2000" b="1" dirty="0" smtClean="0">
                <a:latin typeface="微软雅黑" panose="020B0503020204020204" pitchFamily="34" charset="-122"/>
                <a:ea typeface="微软雅黑" panose="020B0503020204020204" pitchFamily="34" charset="-122"/>
              </a:rPr>
              <a:t>自动数据备份</a:t>
            </a:r>
            <a:r>
              <a:rPr lang="zh-CN" altLang="zh-CN" sz="2000" b="1" dirty="0" smtClean="0">
                <a:latin typeface="微软雅黑" panose="020B0503020204020204" pitchFamily="34" charset="-122"/>
                <a:ea typeface="微软雅黑" panose="020B0503020204020204" pitchFamily="34" charset="-122"/>
              </a:rPr>
              <a:t>（</a:t>
            </a:r>
            <a:r>
              <a:rPr lang="en-US" altLang="zh-CN" sz="2000" b="1" dirty="0" smtClean="0">
                <a:latin typeface="微软雅黑" panose="020B0503020204020204" pitchFamily="34" charset="-122"/>
                <a:ea typeface="微软雅黑" panose="020B0503020204020204" pitchFamily="34" charset="-122"/>
              </a:rPr>
              <a:t>2-5</a:t>
            </a:r>
            <a:r>
              <a:rPr lang="zh-CN" altLang="en-US" sz="2000" b="1" dirty="0" smtClean="0">
                <a:latin typeface="微软雅黑" panose="020B0503020204020204" pitchFamily="34" charset="-122"/>
                <a:ea typeface="微软雅黑" panose="020B0503020204020204" pitchFamily="34" charset="-122"/>
              </a:rPr>
              <a:t>年）</a:t>
            </a:r>
            <a:r>
              <a:rPr lang="zh-CN" altLang="en-US" sz="2000" b="1" dirty="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数据一键恢复；</a:t>
            </a:r>
            <a:endParaRPr lang="en-US" altLang="zh-CN" sz="2000" b="1" dirty="0" smtClean="0">
              <a:latin typeface="微软雅黑" panose="020B0503020204020204" pitchFamily="34" charset="-122"/>
              <a:ea typeface="微软雅黑" panose="020B0503020204020204" pitchFamily="34" charset="-122"/>
            </a:endParaRPr>
          </a:p>
          <a:p>
            <a:pPr marL="457200" indent="-457200">
              <a:buFont typeface="Wingdings" charset="2"/>
              <a:buChar char="ü"/>
            </a:pPr>
            <a:endParaRPr lang="en-US" altLang="zh-CN" sz="2000" b="1" dirty="0">
              <a:latin typeface="微软雅黑" panose="020B0503020204020204" pitchFamily="34" charset="-122"/>
              <a:ea typeface="微软雅黑" panose="020B0503020204020204" pitchFamily="34" charset="-122"/>
            </a:endParaRPr>
          </a:p>
          <a:p>
            <a:pPr marL="457200" indent="-457200">
              <a:buFont typeface="Wingdings" charset="2"/>
              <a:buChar char="ü"/>
            </a:pPr>
            <a:r>
              <a:rPr lang="zh-CN" altLang="en-US" sz="2000" b="1" dirty="0" smtClean="0">
                <a:latin typeface="微软雅黑" panose="020B0503020204020204" pitchFamily="34" charset="-122"/>
                <a:ea typeface="微软雅黑" panose="020B0503020204020204" pitchFamily="34" charset="-122"/>
              </a:rPr>
              <a:t>可扩展的数据解决方案</a:t>
            </a:r>
            <a:r>
              <a:rPr lang="en-US" altLang="zh-CN" sz="2000" b="1" dirty="0" smtClean="0">
                <a:latin typeface="微软雅黑" panose="020B0503020204020204" pitchFamily="34" charset="-122"/>
                <a:ea typeface="微软雅黑" panose="020B0503020204020204" pitchFamily="34" charset="-122"/>
              </a:rPr>
              <a:t> &gt;&gt;</a:t>
            </a:r>
          </a:p>
          <a:p>
            <a:endParaRPr lang="en-US" altLang="zh-CN" sz="2000" b="1" dirty="0" smtClean="0">
              <a:latin typeface="微软雅黑" panose="020B0503020204020204" pitchFamily="34" charset="-122"/>
              <a:ea typeface="微软雅黑" panose="020B0503020204020204" pitchFamily="34" charset="-122"/>
            </a:endParaRPr>
          </a:p>
        </p:txBody>
      </p:sp>
      <p:sp>
        <p:nvSpPr>
          <p:cNvPr id="7" name="TextBox 1"/>
          <p:cNvSpPr txBox="1"/>
          <p:nvPr/>
        </p:nvSpPr>
        <p:spPr>
          <a:xfrm>
            <a:off x="539552" y="1796819"/>
            <a:ext cx="1872208" cy="2862322"/>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安全的数据库</a:t>
            </a:r>
            <a:endParaRPr lang="en-US" altLang="zh-CN" sz="2000" b="1" dirty="0" smtClean="0">
              <a:latin typeface="微软雅黑" panose="020B0503020204020204" pitchFamily="34" charset="-122"/>
              <a:ea typeface="微软雅黑" panose="020B0503020204020204" pitchFamily="34" charset="-122"/>
            </a:endParaRPr>
          </a:p>
          <a:p>
            <a:endParaRPr lang="en-US" altLang="zh-CN" sz="2000" b="1" dirty="0" smtClean="0">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交付速度  </a:t>
            </a:r>
            <a:endParaRPr lang="en-US" altLang="zh-CN" sz="2000" b="1" dirty="0" smtClean="0">
              <a:latin typeface="微软雅黑" panose="020B0503020204020204" pitchFamily="34" charset="-122"/>
              <a:ea typeface="微软雅黑" panose="020B0503020204020204" pitchFamily="34" charset="-122"/>
            </a:endParaRPr>
          </a:p>
          <a:p>
            <a:endParaRPr lang="en-US" altLang="zh-CN" sz="2000" b="1" dirty="0" smtClean="0">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高可靠的</a:t>
            </a:r>
            <a:endParaRPr lang="en-US" altLang="zh-CN" sz="2000" b="1" dirty="0">
              <a:latin typeface="微软雅黑" panose="020B0503020204020204" pitchFamily="34" charset="-122"/>
              <a:ea typeface="微软雅黑" panose="020B0503020204020204" pitchFamily="34" charset="-122"/>
            </a:endParaRPr>
          </a:p>
          <a:p>
            <a:endParaRPr lang="en-US" altLang="zh-CN" sz="2000" b="1" dirty="0" smtClean="0">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运维方便</a:t>
            </a:r>
            <a:endParaRPr lang="en-US" altLang="zh-CN" sz="2000" b="1" dirty="0" smtClean="0">
              <a:latin typeface="微软雅黑" panose="020B0503020204020204" pitchFamily="34" charset="-122"/>
              <a:ea typeface="微软雅黑" panose="020B0503020204020204" pitchFamily="34" charset="-122"/>
            </a:endParaRPr>
          </a:p>
          <a:p>
            <a:endParaRPr lang="en-US" altLang="zh-CN" sz="2000" b="1" dirty="0">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扩展性</a:t>
            </a:r>
            <a:endParaRPr lang="en-US" altLang="zh-CN" sz="2000" b="1" dirty="0" smtClean="0">
              <a:latin typeface="微软雅黑" panose="020B0503020204020204" pitchFamily="34" charset="-122"/>
              <a:ea typeface="微软雅黑" panose="020B0503020204020204" pitchFamily="34" charset="-122"/>
            </a:endParaRPr>
          </a:p>
        </p:txBody>
      </p:sp>
      <p:sp>
        <p:nvSpPr>
          <p:cNvPr id="6" name="矩形 5"/>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630203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82083" y="1164167"/>
            <a:ext cx="1624964" cy="461665"/>
          </a:xfrm>
          <a:prstGeom prst="rect">
            <a:avLst/>
          </a:prstGeom>
          <a:noFill/>
        </p:spPr>
        <p:txBody>
          <a:bodyPr wrap="none" rtlCol="0">
            <a:spAutoFit/>
          </a:bodyPr>
          <a:lstStyle/>
          <a:p>
            <a:r>
              <a:rPr kumimoji="1" lang="zh-CN" altLang="en-US" sz="2400" dirty="0" smtClean="0">
                <a:latin typeface="微软雅黑"/>
                <a:ea typeface="微软雅黑"/>
                <a:cs typeface="微软雅黑"/>
              </a:rPr>
              <a:t>超越</a:t>
            </a:r>
            <a:r>
              <a:rPr kumimoji="1" lang="en-US" altLang="zh-CN" sz="2400" dirty="0" smtClean="0">
                <a:latin typeface="微软雅黑"/>
                <a:ea typeface="微软雅黑"/>
                <a:cs typeface="微软雅黑"/>
              </a:rPr>
              <a:t>x86</a:t>
            </a:r>
            <a:r>
              <a:rPr kumimoji="1" lang="zh-CN" altLang="en-US" sz="2400" dirty="0" smtClean="0">
                <a:latin typeface="微软雅黑"/>
                <a:ea typeface="微软雅黑"/>
                <a:cs typeface="微软雅黑"/>
              </a:rPr>
              <a:t>：</a:t>
            </a:r>
            <a:endParaRPr kumimoji="1" lang="zh-CN" altLang="en-US" sz="2400" dirty="0">
              <a:latin typeface="微软雅黑"/>
              <a:ea typeface="微软雅黑"/>
              <a:cs typeface="微软雅黑"/>
            </a:endParaRPr>
          </a:p>
        </p:txBody>
      </p:sp>
      <p:sp>
        <p:nvSpPr>
          <p:cNvPr id="7" name="文本框 6"/>
          <p:cNvSpPr txBox="1"/>
          <p:nvPr/>
        </p:nvSpPr>
        <p:spPr>
          <a:xfrm>
            <a:off x="1111250" y="2307167"/>
            <a:ext cx="3683000" cy="1938992"/>
          </a:xfrm>
          <a:prstGeom prst="rect">
            <a:avLst/>
          </a:prstGeom>
          <a:noFill/>
        </p:spPr>
        <p:txBody>
          <a:bodyPr wrap="square" rtlCol="0">
            <a:spAutoFit/>
          </a:bodyPr>
          <a:lstStyle/>
          <a:p>
            <a:pPr marL="342900" indent="-342900">
              <a:buFont typeface="Wingdings" charset="2"/>
              <a:buChar char="ü"/>
            </a:pPr>
            <a:r>
              <a:rPr kumimoji="1" lang="en-US" altLang="zh-CN" sz="2400" dirty="0" smtClean="0"/>
              <a:t>PowerPC/ARM</a:t>
            </a:r>
          </a:p>
          <a:p>
            <a:pPr marL="342900" indent="-342900">
              <a:buFont typeface="Wingdings" charset="2"/>
              <a:buChar char="ü"/>
            </a:pPr>
            <a:endParaRPr kumimoji="1" lang="en-US" altLang="zh-CN" sz="2400" dirty="0" smtClean="0"/>
          </a:p>
          <a:p>
            <a:pPr marL="342900" indent="-342900">
              <a:buFont typeface="Wingdings" charset="2"/>
              <a:buChar char="ü"/>
            </a:pPr>
            <a:r>
              <a:rPr kumimoji="1" lang="en-US" altLang="zh-CN" sz="2400" dirty="0" err="1" smtClean="0"/>
              <a:t>Aliflash</a:t>
            </a:r>
            <a:endParaRPr kumimoji="1" lang="en-US" altLang="zh-CN" sz="2400" dirty="0"/>
          </a:p>
          <a:p>
            <a:pPr marL="342900" indent="-342900">
              <a:buFont typeface="Wingdings" charset="2"/>
              <a:buChar char="ü"/>
            </a:pPr>
            <a:endParaRPr kumimoji="1" lang="en-US" altLang="zh-CN" sz="2400" dirty="0" smtClean="0"/>
          </a:p>
          <a:p>
            <a:pPr marL="342900" indent="-342900">
              <a:buFont typeface="Wingdings" charset="2"/>
              <a:buChar char="ü"/>
            </a:pPr>
            <a:r>
              <a:rPr kumimoji="1" lang="en-US" altLang="zh-CN" sz="2400" dirty="0" err="1" smtClean="0"/>
              <a:t>AliRack</a:t>
            </a:r>
            <a:endParaRPr kumimoji="1" lang="en-US" altLang="zh-CN" sz="2400" dirty="0" smtClean="0"/>
          </a:p>
        </p:txBody>
      </p:sp>
      <p:pic>
        <p:nvPicPr>
          <p:cNvPr id="8" name="图片 7"/>
          <p:cNvPicPr>
            <a:picLocks noChangeAspect="1"/>
          </p:cNvPicPr>
          <p:nvPr/>
        </p:nvPicPr>
        <p:blipFill>
          <a:blip r:embed="rId2"/>
          <a:stretch>
            <a:fillRect/>
          </a:stretch>
        </p:blipFill>
        <p:spPr>
          <a:xfrm>
            <a:off x="4901494" y="3725332"/>
            <a:ext cx="3575756" cy="2681817"/>
          </a:xfrm>
          <a:prstGeom prst="rect">
            <a:avLst/>
          </a:prstGeom>
        </p:spPr>
      </p:pic>
      <p:pic>
        <p:nvPicPr>
          <p:cNvPr id="9" name="图片 8"/>
          <p:cNvPicPr>
            <a:picLocks noChangeAspect="1"/>
          </p:cNvPicPr>
          <p:nvPr/>
        </p:nvPicPr>
        <p:blipFill>
          <a:blip r:embed="rId3"/>
          <a:stretch>
            <a:fillRect/>
          </a:stretch>
        </p:blipFill>
        <p:spPr>
          <a:xfrm>
            <a:off x="4984749" y="764708"/>
            <a:ext cx="3558117" cy="2787058"/>
          </a:xfrm>
          <a:prstGeom prst="rect">
            <a:avLst/>
          </a:prstGeom>
        </p:spPr>
      </p:pic>
    </p:spTree>
    <p:extLst>
      <p:ext uri="{BB962C8B-B14F-4D97-AF65-F5344CB8AC3E}">
        <p14:creationId xmlns:p14="http://schemas.microsoft.com/office/powerpoint/2010/main" val="39435416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454" y="1049705"/>
            <a:ext cx="2160240"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超越</a:t>
            </a:r>
            <a:r>
              <a:rPr lang="en-US" altLang="zh-CN" sz="2400" b="1" dirty="0" smtClean="0">
                <a:latin typeface="微软雅黑" panose="020B0503020204020204" pitchFamily="34" charset="-122"/>
                <a:ea typeface="微软雅黑" panose="020B0503020204020204" pitchFamily="34" charset="-122"/>
              </a:rPr>
              <a:t>X86</a:t>
            </a:r>
            <a:r>
              <a:rPr lang="zh-CN" altLang="en-US" sz="2400" b="1" dirty="0" smtClean="0">
                <a:latin typeface="微软雅黑" panose="020B0503020204020204" pitchFamily="34" charset="-122"/>
                <a:ea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endParaRPr>
          </a:p>
        </p:txBody>
      </p:sp>
      <p:sp>
        <p:nvSpPr>
          <p:cNvPr id="9" name="罐形 8"/>
          <p:cNvSpPr/>
          <p:nvPr/>
        </p:nvSpPr>
        <p:spPr>
          <a:xfrm>
            <a:off x="611560" y="3212961"/>
            <a:ext cx="1512168" cy="528087"/>
          </a:xfrm>
          <a:prstGeom prst="can">
            <a:avLst/>
          </a:prstGeom>
          <a:ln>
            <a:solidFill>
              <a:srgbClr val="BFBFBF"/>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2" name="TextBox 1"/>
          <p:cNvSpPr txBox="1"/>
          <p:nvPr/>
        </p:nvSpPr>
        <p:spPr>
          <a:xfrm>
            <a:off x="683568" y="3044959"/>
            <a:ext cx="1368152" cy="738664"/>
          </a:xfrm>
          <a:prstGeom prst="rect">
            <a:avLst/>
          </a:prstGeom>
          <a:noFill/>
        </p:spPr>
        <p:txBody>
          <a:bodyPr wrap="square" rtlCol="0">
            <a:spAutoFit/>
          </a:bodyPr>
          <a:lstStyle/>
          <a:p>
            <a:r>
              <a:rPr lang="en-US" altLang="zh-CN" sz="1400" b="1" dirty="0" smtClean="0">
                <a:latin typeface="微软雅黑" panose="020B0503020204020204" pitchFamily="34" charset="-122"/>
                <a:ea typeface="微软雅黑" panose="020B0503020204020204" pitchFamily="34" charset="-122"/>
              </a:rPr>
              <a:t>32Core</a:t>
            </a:r>
            <a:r>
              <a:rPr lang="zh-CN" altLang="en-US" sz="1400" b="1" dirty="0" smtClean="0">
                <a:latin typeface="微软雅黑" panose="020B0503020204020204" pitchFamily="34" charset="-122"/>
                <a:ea typeface="微软雅黑" panose="020B0503020204020204" pitchFamily="34" charset="-122"/>
              </a:rPr>
              <a:t> </a:t>
            </a:r>
            <a:endParaRPr lang="en-US" altLang="zh-CN" sz="1400" b="1" dirty="0" smtClean="0">
              <a:latin typeface="微软雅黑" panose="020B0503020204020204" pitchFamily="34" charset="-122"/>
              <a:ea typeface="微软雅黑" panose="020B0503020204020204" pitchFamily="34" charset="-122"/>
            </a:endParaRPr>
          </a:p>
          <a:p>
            <a:r>
              <a:rPr lang="zh-CN" altLang="zh-CN" sz="1400" b="1" dirty="0" smtClean="0">
                <a:latin typeface="微软雅黑" panose="020B0503020204020204" pitchFamily="34" charset="-122"/>
                <a:ea typeface="微软雅黑" panose="020B0503020204020204" pitchFamily="34" charset="-122"/>
              </a:rPr>
              <a:t>2</a:t>
            </a:r>
            <a:r>
              <a:rPr lang="en-US" altLang="zh-CN" sz="1400" b="1" dirty="0" smtClean="0">
                <a:latin typeface="微软雅黑" panose="020B0503020204020204" pitchFamily="34" charset="-122"/>
                <a:ea typeface="微软雅黑" panose="020B0503020204020204" pitchFamily="34" charset="-122"/>
              </a:rPr>
              <a:t>56G</a:t>
            </a:r>
            <a:r>
              <a:rPr lang="zh-CN" altLang="zh-CN" sz="1400" b="1" dirty="0">
                <a:latin typeface="微软雅黑" panose="020B0503020204020204" pitchFamily="34" charset="-122"/>
                <a:ea typeface="微软雅黑" panose="020B0503020204020204" pitchFamily="34" charset="-122"/>
              </a:rPr>
              <a:t> </a:t>
            </a:r>
            <a:r>
              <a:rPr lang="zh-CN" altLang="en-US" sz="1400" b="1" dirty="0" smtClean="0">
                <a:latin typeface="微软雅黑" panose="020B0503020204020204" pitchFamily="34" charset="-122"/>
                <a:ea typeface="微软雅黑" panose="020B0503020204020204" pitchFamily="34" charset="-122"/>
              </a:rPr>
              <a:t>内存</a:t>
            </a:r>
            <a:endParaRPr lang="en-US" altLang="zh-CN" sz="1400" b="1" dirty="0" smtClean="0">
              <a:latin typeface="微软雅黑" panose="020B0503020204020204" pitchFamily="34" charset="-122"/>
              <a:ea typeface="微软雅黑" panose="020B0503020204020204" pitchFamily="34" charset="-122"/>
            </a:endParaRPr>
          </a:p>
          <a:p>
            <a:r>
              <a:rPr lang="zh-CN" altLang="zh-CN" sz="1400" b="1" dirty="0" smtClean="0">
                <a:latin typeface="微软雅黑" panose="020B0503020204020204" pitchFamily="34" charset="-122"/>
                <a:ea typeface="微软雅黑" panose="020B0503020204020204" pitchFamily="34" charset="-122"/>
              </a:rPr>
              <a:t>2</a:t>
            </a:r>
            <a:r>
              <a:rPr lang="en-US" altLang="zh-CN" sz="1400" b="1" dirty="0" smtClean="0">
                <a:latin typeface="微软雅黑" panose="020B0503020204020204" pitchFamily="34" charset="-122"/>
                <a:ea typeface="微软雅黑" panose="020B0503020204020204" pitchFamily="34" charset="-122"/>
              </a:rPr>
              <a:t>TB</a:t>
            </a:r>
            <a:r>
              <a:rPr lang="zh-CN" altLang="en-US" sz="1400" b="1" dirty="0" smtClean="0">
                <a:latin typeface="微软雅黑" panose="020B0503020204020204" pitchFamily="34" charset="-122"/>
                <a:ea typeface="微软雅黑" panose="020B0503020204020204" pitchFamily="34" charset="-122"/>
              </a:rPr>
              <a:t> </a:t>
            </a:r>
            <a:r>
              <a:rPr lang="en-US" altLang="zh-CN" sz="1400" b="1" dirty="0" smtClean="0">
                <a:latin typeface="微软雅黑" panose="020B0503020204020204" pitchFamily="34" charset="-122"/>
                <a:ea typeface="微软雅黑" panose="020B0503020204020204" pitchFamily="34" charset="-122"/>
              </a:rPr>
              <a:t>SSD</a:t>
            </a:r>
          </a:p>
        </p:txBody>
      </p:sp>
      <p:sp>
        <p:nvSpPr>
          <p:cNvPr id="43" name="罐形 42"/>
          <p:cNvSpPr/>
          <p:nvPr/>
        </p:nvSpPr>
        <p:spPr>
          <a:xfrm>
            <a:off x="2771800" y="3260968"/>
            <a:ext cx="1800200" cy="528087"/>
          </a:xfrm>
          <a:prstGeom prst="can">
            <a:avLst/>
          </a:prstGeom>
          <a:ln>
            <a:solidFill>
              <a:srgbClr val="BFBFBF"/>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6" name="TextBox 1"/>
          <p:cNvSpPr txBox="1"/>
          <p:nvPr/>
        </p:nvSpPr>
        <p:spPr>
          <a:xfrm>
            <a:off x="2987824" y="3044957"/>
            <a:ext cx="1368152" cy="923330"/>
          </a:xfrm>
          <a:prstGeom prst="rect">
            <a:avLst/>
          </a:prstGeom>
          <a:noFill/>
        </p:spPr>
        <p:txBody>
          <a:bodyPr wrap="square" rtlCol="0">
            <a:spAutoFit/>
          </a:bodyPr>
          <a:lstStyle/>
          <a:p>
            <a:r>
              <a:rPr lang="zh-CN" altLang="zh-CN" b="1" dirty="0" smtClean="0">
                <a:latin typeface="微软雅黑" panose="020B0503020204020204" pitchFamily="34" charset="-122"/>
                <a:ea typeface="微软雅黑" panose="020B0503020204020204" pitchFamily="34" charset="-122"/>
              </a:rPr>
              <a:t>6</a:t>
            </a:r>
            <a:r>
              <a:rPr lang="en-US" altLang="zh-CN" b="1" dirty="0" smtClean="0">
                <a:latin typeface="微软雅黑" panose="020B0503020204020204" pitchFamily="34" charset="-122"/>
                <a:ea typeface="微软雅黑" panose="020B0503020204020204" pitchFamily="34" charset="-122"/>
              </a:rPr>
              <a:t>4Core</a:t>
            </a: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r>
              <a:rPr lang="zh-CN" altLang="zh-CN" b="1" dirty="0" smtClean="0">
                <a:latin typeface="微软雅黑" panose="020B0503020204020204" pitchFamily="34" charset="-122"/>
                <a:ea typeface="微软雅黑" panose="020B0503020204020204" pitchFamily="34" charset="-122"/>
              </a:rPr>
              <a:t>5</a:t>
            </a:r>
            <a:r>
              <a:rPr lang="en-US" altLang="zh-CN" b="1" dirty="0" smtClean="0">
                <a:latin typeface="微软雅黑" panose="020B0503020204020204" pitchFamily="34" charset="-122"/>
                <a:ea typeface="微软雅黑" panose="020B0503020204020204" pitchFamily="34" charset="-122"/>
              </a:rPr>
              <a:t>12G</a:t>
            </a:r>
            <a:r>
              <a:rPr lang="zh-CN"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内存</a:t>
            </a:r>
            <a:endParaRPr lang="en-US" altLang="zh-CN" b="1" dirty="0" smtClean="0">
              <a:latin typeface="微软雅黑" panose="020B0503020204020204" pitchFamily="34" charset="-122"/>
              <a:ea typeface="微软雅黑" panose="020B0503020204020204" pitchFamily="34" charset="-122"/>
            </a:endParaRPr>
          </a:p>
          <a:p>
            <a:r>
              <a:rPr lang="zh-CN" altLang="zh-CN" b="1" dirty="0" smtClean="0">
                <a:latin typeface="微软雅黑" panose="020B0503020204020204" pitchFamily="34" charset="-122"/>
                <a:ea typeface="微软雅黑" panose="020B0503020204020204" pitchFamily="34" charset="-122"/>
              </a:rPr>
              <a:t>1</a:t>
            </a:r>
            <a:r>
              <a:rPr lang="en-US" altLang="zh-CN" b="1" dirty="0" smtClean="0">
                <a:latin typeface="微软雅黑" panose="020B0503020204020204" pitchFamily="34" charset="-122"/>
                <a:ea typeface="微软雅黑" panose="020B0503020204020204" pitchFamily="34" charset="-122"/>
              </a:rPr>
              <a:t>0TB</a:t>
            </a:r>
            <a:r>
              <a:rPr lang="zh-CN" altLang="en-US"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SSD</a:t>
            </a:r>
          </a:p>
        </p:txBody>
      </p:sp>
      <p:sp>
        <p:nvSpPr>
          <p:cNvPr id="4" name="燕尾形 3"/>
          <p:cNvSpPr/>
          <p:nvPr/>
        </p:nvSpPr>
        <p:spPr>
          <a:xfrm>
            <a:off x="2195736" y="3393997"/>
            <a:ext cx="484632" cy="332142"/>
          </a:xfrm>
          <a:prstGeom prst="chevron">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7" name="燕尾形 46"/>
          <p:cNvSpPr/>
          <p:nvPr/>
        </p:nvSpPr>
        <p:spPr>
          <a:xfrm>
            <a:off x="4644008" y="3393997"/>
            <a:ext cx="484632" cy="332142"/>
          </a:xfrm>
          <a:prstGeom prst="chevron">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6" name="TextBox 1"/>
          <p:cNvSpPr txBox="1"/>
          <p:nvPr/>
        </p:nvSpPr>
        <p:spPr>
          <a:xfrm>
            <a:off x="2915816" y="5541235"/>
            <a:ext cx="4032448" cy="369332"/>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SQL</a:t>
            </a:r>
            <a:r>
              <a:rPr lang="zh-CN" altLang="en-US" b="1" dirty="0" smtClean="0">
                <a:latin typeface="微软雅黑" panose="020B0503020204020204" pitchFamily="34" charset="-122"/>
                <a:ea typeface="微软雅黑" panose="020B0503020204020204" pitchFamily="34" charset="-122"/>
              </a:rPr>
              <a:t>兼容性优先的读写扩展能力</a:t>
            </a:r>
            <a:endParaRPr lang="en-US" altLang="zh-CN" b="1" dirty="0" smtClean="0">
              <a:latin typeface="微软雅黑" panose="020B0503020204020204" pitchFamily="34" charset="-122"/>
              <a:ea typeface="微软雅黑" panose="020B0503020204020204" pitchFamily="34" charset="-122"/>
            </a:endParaRPr>
          </a:p>
        </p:txBody>
      </p:sp>
      <p:sp>
        <p:nvSpPr>
          <p:cNvPr id="21" name="罐形 20"/>
          <p:cNvSpPr/>
          <p:nvPr/>
        </p:nvSpPr>
        <p:spPr>
          <a:xfrm>
            <a:off x="5220072" y="3260968"/>
            <a:ext cx="1800200" cy="528087"/>
          </a:xfrm>
          <a:prstGeom prst="can">
            <a:avLst/>
          </a:prstGeom>
          <a:ln>
            <a:solidFill>
              <a:srgbClr val="BFBFBF"/>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23" name="罐形 22"/>
          <p:cNvSpPr/>
          <p:nvPr/>
        </p:nvSpPr>
        <p:spPr>
          <a:xfrm>
            <a:off x="7164288" y="1676792"/>
            <a:ext cx="1440160" cy="528087"/>
          </a:xfrm>
          <a:prstGeom prst="can">
            <a:avLst/>
          </a:prstGeom>
          <a:ln>
            <a:solidFill>
              <a:srgbClr val="BFBFBF"/>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en-US" altLang="zh-CN" sz="1100" dirty="0" err="1" smtClean="0">
                <a:solidFill>
                  <a:schemeClr val="tx1">
                    <a:lumMod val="75000"/>
                    <a:lumOff val="25000"/>
                  </a:schemeClr>
                </a:solidFill>
                <a:latin typeface="微软雅黑" pitchFamily="34" charset="-122"/>
                <a:ea typeface="微软雅黑" pitchFamily="34" charset="-122"/>
              </a:rPr>
              <a:t>Readonly</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24" name="罐形 23"/>
          <p:cNvSpPr/>
          <p:nvPr/>
        </p:nvSpPr>
        <p:spPr>
          <a:xfrm>
            <a:off x="7164288" y="2556909"/>
            <a:ext cx="1440160" cy="528087"/>
          </a:xfrm>
          <a:prstGeom prst="can">
            <a:avLst/>
          </a:prstGeom>
          <a:ln>
            <a:solidFill>
              <a:srgbClr val="BFBFBF"/>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en-US" altLang="zh-CN" sz="1100" dirty="0" err="1" smtClean="0">
                <a:solidFill>
                  <a:schemeClr val="tx1">
                    <a:lumMod val="75000"/>
                    <a:lumOff val="25000"/>
                  </a:schemeClr>
                </a:solidFill>
                <a:latin typeface="微软雅黑" pitchFamily="34" charset="-122"/>
                <a:ea typeface="微软雅黑" pitchFamily="34" charset="-122"/>
              </a:rPr>
              <a:t>Readonly</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25" name="罐形 24"/>
          <p:cNvSpPr/>
          <p:nvPr/>
        </p:nvSpPr>
        <p:spPr>
          <a:xfrm>
            <a:off x="7164288" y="3484973"/>
            <a:ext cx="1440160" cy="528087"/>
          </a:xfrm>
          <a:prstGeom prst="can">
            <a:avLst/>
          </a:prstGeom>
          <a:ln>
            <a:solidFill>
              <a:srgbClr val="BFBFBF"/>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en-US" altLang="zh-CN" sz="1100" dirty="0" err="1" smtClean="0">
                <a:solidFill>
                  <a:schemeClr val="tx1">
                    <a:lumMod val="75000"/>
                    <a:lumOff val="25000"/>
                  </a:schemeClr>
                </a:solidFill>
                <a:latin typeface="微软雅黑" pitchFamily="34" charset="-122"/>
                <a:ea typeface="微软雅黑" pitchFamily="34" charset="-122"/>
              </a:rPr>
              <a:t>Readonly</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26" name="罐形 25"/>
          <p:cNvSpPr/>
          <p:nvPr/>
        </p:nvSpPr>
        <p:spPr>
          <a:xfrm>
            <a:off x="7164288" y="4381112"/>
            <a:ext cx="1440160" cy="528087"/>
          </a:xfrm>
          <a:prstGeom prst="can">
            <a:avLst/>
          </a:prstGeom>
          <a:ln>
            <a:solidFill>
              <a:srgbClr val="BFBFBF"/>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en-US" altLang="zh-CN" sz="1100" dirty="0" err="1" smtClean="0">
                <a:solidFill>
                  <a:schemeClr val="tx1">
                    <a:lumMod val="75000"/>
                    <a:lumOff val="25000"/>
                  </a:schemeClr>
                </a:solidFill>
                <a:latin typeface="微软雅黑" pitchFamily="34" charset="-122"/>
                <a:ea typeface="微软雅黑" pitchFamily="34" charset="-122"/>
              </a:rPr>
              <a:t>Readonly</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16" name="TextBox 1"/>
          <p:cNvSpPr txBox="1"/>
          <p:nvPr/>
        </p:nvSpPr>
        <p:spPr>
          <a:xfrm>
            <a:off x="5508104" y="3044957"/>
            <a:ext cx="1368152" cy="923330"/>
          </a:xfrm>
          <a:prstGeom prst="rect">
            <a:avLst/>
          </a:prstGeom>
          <a:noFill/>
        </p:spPr>
        <p:txBody>
          <a:bodyPr wrap="square" rtlCol="0">
            <a:spAutoFit/>
          </a:bodyPr>
          <a:lstStyle/>
          <a:p>
            <a:r>
              <a:rPr lang="zh-CN" altLang="zh-CN" b="1" dirty="0" smtClean="0">
                <a:latin typeface="微软雅黑" panose="020B0503020204020204" pitchFamily="34" charset="-122"/>
                <a:ea typeface="微软雅黑" panose="020B0503020204020204" pitchFamily="34" charset="-122"/>
              </a:rPr>
              <a:t>6</a:t>
            </a:r>
            <a:r>
              <a:rPr lang="en-US" altLang="zh-CN" b="1" dirty="0" smtClean="0">
                <a:latin typeface="微软雅黑" panose="020B0503020204020204" pitchFamily="34" charset="-122"/>
                <a:ea typeface="微软雅黑" panose="020B0503020204020204" pitchFamily="34" charset="-122"/>
              </a:rPr>
              <a:t>4Core</a:t>
            </a: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r>
              <a:rPr lang="zh-CN" altLang="zh-CN" b="1" dirty="0" smtClean="0">
                <a:latin typeface="微软雅黑" panose="020B0503020204020204" pitchFamily="34" charset="-122"/>
                <a:ea typeface="微软雅黑" panose="020B0503020204020204" pitchFamily="34" charset="-122"/>
              </a:rPr>
              <a:t>5</a:t>
            </a:r>
            <a:r>
              <a:rPr lang="en-US" altLang="zh-CN" b="1" dirty="0" smtClean="0">
                <a:latin typeface="微软雅黑" panose="020B0503020204020204" pitchFamily="34" charset="-122"/>
                <a:ea typeface="微软雅黑" panose="020B0503020204020204" pitchFamily="34" charset="-122"/>
              </a:rPr>
              <a:t>12G</a:t>
            </a:r>
            <a:r>
              <a:rPr lang="zh-CN"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内存</a:t>
            </a:r>
            <a:endParaRPr lang="en-US" altLang="zh-CN" b="1" dirty="0" smtClean="0">
              <a:latin typeface="微软雅黑" panose="020B0503020204020204" pitchFamily="34" charset="-122"/>
              <a:ea typeface="微软雅黑" panose="020B0503020204020204" pitchFamily="34" charset="-122"/>
            </a:endParaRPr>
          </a:p>
          <a:p>
            <a:r>
              <a:rPr lang="zh-CN" altLang="zh-CN" b="1" dirty="0" smtClean="0">
                <a:latin typeface="微软雅黑" panose="020B0503020204020204" pitchFamily="34" charset="-122"/>
                <a:ea typeface="微软雅黑" panose="020B0503020204020204" pitchFamily="34" charset="-122"/>
              </a:rPr>
              <a:t>1</a:t>
            </a:r>
            <a:r>
              <a:rPr lang="en-US" altLang="zh-CN" b="1" dirty="0" smtClean="0">
                <a:latin typeface="微软雅黑" panose="020B0503020204020204" pitchFamily="34" charset="-122"/>
                <a:ea typeface="微软雅黑" panose="020B0503020204020204" pitchFamily="34" charset="-122"/>
              </a:rPr>
              <a:t>0TB</a:t>
            </a:r>
            <a:r>
              <a:rPr lang="zh-CN" altLang="en-US"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SSD</a:t>
            </a:r>
          </a:p>
        </p:txBody>
      </p:sp>
      <p:sp>
        <p:nvSpPr>
          <p:cNvPr id="17" name="矩形 16"/>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5136510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729151"/>
            <a:ext cx="2160240"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超越</a:t>
            </a:r>
            <a:r>
              <a:rPr lang="en-US" altLang="zh-CN" sz="2400" b="1" dirty="0" smtClean="0">
                <a:latin typeface="微软雅黑" panose="020B0503020204020204" pitchFamily="34" charset="-122"/>
                <a:ea typeface="微软雅黑" panose="020B0503020204020204" pitchFamily="34" charset="-122"/>
              </a:rPr>
              <a:t>X86</a:t>
            </a:r>
            <a:r>
              <a:rPr lang="zh-CN" altLang="en-US" sz="2400" b="1" dirty="0" smtClean="0">
                <a:latin typeface="微软雅黑" panose="020B0503020204020204" pitchFamily="34" charset="-122"/>
                <a:ea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endParaRPr>
          </a:p>
        </p:txBody>
      </p:sp>
      <p:sp>
        <p:nvSpPr>
          <p:cNvPr id="8" name="罐形 7"/>
          <p:cNvSpPr/>
          <p:nvPr/>
        </p:nvSpPr>
        <p:spPr>
          <a:xfrm>
            <a:off x="4499992" y="4365092"/>
            <a:ext cx="2664296" cy="528087"/>
          </a:xfrm>
          <a:prstGeom prst="can">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Storage</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61" name="立方体 60"/>
          <p:cNvSpPr/>
          <p:nvPr/>
        </p:nvSpPr>
        <p:spPr>
          <a:xfrm>
            <a:off x="4139952" y="2565156"/>
            <a:ext cx="3744416" cy="383538"/>
          </a:xfrm>
          <a:prstGeom prst="cube">
            <a:avLst>
              <a:gd name="adj" fmla="val 14145"/>
            </a:avLst>
          </a:prstGeom>
          <a:noFill/>
          <a:ln>
            <a:prstDash val="sysDash"/>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7" name="燕尾形 46"/>
          <p:cNvSpPr/>
          <p:nvPr/>
        </p:nvSpPr>
        <p:spPr>
          <a:xfrm>
            <a:off x="3347864" y="2433890"/>
            <a:ext cx="484632" cy="332142"/>
          </a:xfrm>
          <a:prstGeom prst="chevron">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6" name="矩形 5"/>
          <p:cNvSpPr/>
          <p:nvPr/>
        </p:nvSpPr>
        <p:spPr>
          <a:xfrm>
            <a:off x="4572000" y="3070802"/>
            <a:ext cx="1440160" cy="33214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Full</a:t>
            </a:r>
            <a:r>
              <a:rPr kumimoji="1" lang="zh-CN" altLang="en-US" sz="1100" dirty="0" smtClean="0">
                <a:solidFill>
                  <a:schemeClr val="tx1">
                    <a:lumMod val="75000"/>
                    <a:lumOff val="25000"/>
                  </a:schemeClr>
                </a:solidFill>
                <a:latin typeface="微软雅黑" pitchFamily="34" charset="-122"/>
                <a:ea typeface="微软雅黑" pitchFamily="34" charset="-122"/>
              </a:rPr>
              <a:t> </a:t>
            </a:r>
            <a:r>
              <a:rPr kumimoji="1" lang="en-US" altLang="zh-CN" sz="1100" dirty="0" smtClean="0">
                <a:solidFill>
                  <a:schemeClr val="tx1">
                    <a:lumMod val="75000"/>
                    <a:lumOff val="25000"/>
                  </a:schemeClr>
                </a:solidFill>
                <a:latin typeface="微软雅黑" pitchFamily="34" charset="-122"/>
                <a:ea typeface="微软雅黑" pitchFamily="34" charset="-122"/>
              </a:rPr>
              <a:t>Transaction</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8" name="矩形 47"/>
          <p:cNvSpPr/>
          <p:nvPr/>
        </p:nvSpPr>
        <p:spPr>
          <a:xfrm>
            <a:off x="6084168" y="3196326"/>
            <a:ext cx="1080120" cy="33214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Readable</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0" name="矩形 49"/>
          <p:cNvSpPr/>
          <p:nvPr/>
        </p:nvSpPr>
        <p:spPr>
          <a:xfrm>
            <a:off x="6084168" y="3617566"/>
            <a:ext cx="1080120" cy="33214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Readable</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1" name="矩形 50"/>
          <p:cNvSpPr/>
          <p:nvPr/>
        </p:nvSpPr>
        <p:spPr>
          <a:xfrm>
            <a:off x="6084168" y="2753470"/>
            <a:ext cx="1080120" cy="33214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Readable</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2" name="矩形 51"/>
          <p:cNvSpPr/>
          <p:nvPr/>
        </p:nvSpPr>
        <p:spPr>
          <a:xfrm>
            <a:off x="6084168" y="2332230"/>
            <a:ext cx="1080120" cy="33214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Readable</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3" name="矩形 52"/>
          <p:cNvSpPr/>
          <p:nvPr/>
        </p:nvSpPr>
        <p:spPr>
          <a:xfrm>
            <a:off x="4572000" y="1793362"/>
            <a:ext cx="2592288" cy="33214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SQL</a:t>
            </a:r>
            <a:r>
              <a:rPr kumimoji="1" lang="zh-CN" altLang="en-US" sz="1100" dirty="0" smtClean="0">
                <a:solidFill>
                  <a:schemeClr val="tx1">
                    <a:lumMod val="75000"/>
                    <a:lumOff val="25000"/>
                  </a:schemeClr>
                </a:solidFill>
                <a:latin typeface="微软雅黑" pitchFamily="34" charset="-122"/>
                <a:ea typeface="微软雅黑" pitchFamily="34" charset="-122"/>
              </a:rPr>
              <a:t> </a:t>
            </a:r>
            <a:r>
              <a:rPr kumimoji="1" lang="en-US" altLang="zh-CN" sz="1100" dirty="0" smtClean="0">
                <a:solidFill>
                  <a:schemeClr val="tx1">
                    <a:lumMod val="75000"/>
                    <a:lumOff val="25000"/>
                  </a:schemeClr>
                </a:solidFill>
                <a:latin typeface="微软雅黑" pitchFamily="34" charset="-122"/>
                <a:ea typeface="微软雅黑" pitchFamily="34" charset="-122"/>
              </a:rPr>
              <a:t>Executer</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5" name="矩形 54"/>
          <p:cNvSpPr/>
          <p:nvPr/>
        </p:nvSpPr>
        <p:spPr>
          <a:xfrm>
            <a:off x="4572000" y="1236086"/>
            <a:ext cx="2592288" cy="33214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SQL</a:t>
            </a:r>
            <a:r>
              <a:rPr kumimoji="1" lang="zh-CN" altLang="en-US" sz="1100" dirty="0" smtClean="0">
                <a:solidFill>
                  <a:schemeClr val="tx1">
                    <a:lumMod val="75000"/>
                    <a:lumOff val="25000"/>
                  </a:schemeClr>
                </a:solidFill>
                <a:latin typeface="微软雅黑" pitchFamily="34" charset="-122"/>
                <a:ea typeface="微软雅黑" pitchFamily="34" charset="-122"/>
              </a:rPr>
              <a:t> </a:t>
            </a:r>
            <a:r>
              <a:rPr kumimoji="1" lang="en-US" altLang="zh-CN" sz="1100" dirty="0" smtClean="0">
                <a:solidFill>
                  <a:schemeClr val="tx1">
                    <a:lumMod val="75000"/>
                    <a:lumOff val="25000"/>
                  </a:schemeClr>
                </a:solidFill>
                <a:latin typeface="微软雅黑" pitchFamily="34" charset="-122"/>
                <a:ea typeface="微软雅黑" pitchFamily="34" charset="-122"/>
              </a:rPr>
              <a:t>Parser</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6" name="TextBox 1"/>
          <p:cNvSpPr txBox="1"/>
          <p:nvPr/>
        </p:nvSpPr>
        <p:spPr>
          <a:xfrm>
            <a:off x="2483768" y="5637245"/>
            <a:ext cx="4032448" cy="369332"/>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SQL</a:t>
            </a:r>
            <a:r>
              <a:rPr lang="zh-CN" altLang="en-US" b="1" dirty="0" smtClean="0">
                <a:latin typeface="微软雅黑" panose="020B0503020204020204" pitchFamily="34" charset="-122"/>
                <a:ea typeface="微软雅黑" panose="020B0503020204020204" pitchFamily="34" charset="-122"/>
              </a:rPr>
              <a:t>兼容性优先的读写扩展能力</a:t>
            </a:r>
            <a:endParaRPr lang="en-US" altLang="zh-CN" b="1" dirty="0" smtClean="0">
              <a:latin typeface="微软雅黑" panose="020B0503020204020204" pitchFamily="34" charset="-122"/>
              <a:ea typeface="微软雅黑" panose="020B0503020204020204" pitchFamily="34" charset="-122"/>
            </a:endParaRPr>
          </a:p>
        </p:txBody>
      </p:sp>
      <p:sp>
        <p:nvSpPr>
          <p:cNvPr id="57" name="TextBox 1"/>
          <p:cNvSpPr txBox="1"/>
          <p:nvPr/>
        </p:nvSpPr>
        <p:spPr>
          <a:xfrm>
            <a:off x="6228184" y="548680"/>
            <a:ext cx="1368152" cy="369332"/>
          </a:xfrm>
          <a:prstGeom prst="rect">
            <a:avLst/>
          </a:prstGeom>
          <a:noFill/>
        </p:spPr>
        <p:txBody>
          <a:bodyPr wrap="square" rtlCol="0">
            <a:spAutoFit/>
          </a:bodyPr>
          <a:lstStyle/>
          <a:p>
            <a:r>
              <a:rPr lang="zh-CN" altLang="zh-CN" b="1" dirty="0" smtClean="0">
                <a:latin typeface="微软雅黑" panose="020B0503020204020204" pitchFamily="34" charset="-122"/>
                <a:ea typeface="微软雅黑" panose="020B0503020204020204" pitchFamily="34" charset="-122"/>
              </a:rPr>
              <a:t>1</a:t>
            </a:r>
            <a:r>
              <a:rPr lang="en-US" altLang="zh-CN" b="1" dirty="0" smtClean="0">
                <a:latin typeface="微软雅黑" panose="020B0503020204020204" pitchFamily="34" charset="-122"/>
                <a:ea typeface="微软雅黑" panose="020B0503020204020204" pitchFamily="34" charset="-122"/>
              </a:rPr>
              <a:t>00TB</a:t>
            </a:r>
          </a:p>
        </p:txBody>
      </p:sp>
      <p:grpSp>
        <p:nvGrpSpPr>
          <p:cNvPr id="3" name="组 2"/>
          <p:cNvGrpSpPr/>
          <p:nvPr/>
        </p:nvGrpSpPr>
        <p:grpSpPr>
          <a:xfrm>
            <a:off x="611560" y="1309816"/>
            <a:ext cx="2592288" cy="1771350"/>
            <a:chOff x="827584" y="884915"/>
            <a:chExt cx="3528392" cy="2089048"/>
          </a:xfrm>
        </p:grpSpPr>
        <p:sp>
          <p:nvSpPr>
            <p:cNvPr id="21" name="罐形 20"/>
            <p:cNvSpPr/>
            <p:nvPr/>
          </p:nvSpPr>
          <p:spPr>
            <a:xfrm>
              <a:off x="827584" y="2260348"/>
              <a:ext cx="1800200" cy="622801"/>
            </a:xfrm>
            <a:prstGeom prst="can">
              <a:avLst/>
            </a:prstGeom>
            <a:ln>
              <a:solidFill>
                <a:srgbClr val="BFBFBF"/>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22" name="TextBox 1"/>
            <p:cNvSpPr txBox="1"/>
            <p:nvPr/>
          </p:nvSpPr>
          <p:spPr>
            <a:xfrm>
              <a:off x="1043609" y="2211710"/>
              <a:ext cx="1368152" cy="762253"/>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Read</a:t>
              </a:r>
            </a:p>
            <a:p>
              <a:r>
                <a:rPr lang="en-US" altLang="zh-CN" b="1" dirty="0" smtClean="0">
                  <a:latin typeface="微软雅黑" panose="020B0503020204020204" pitchFamily="34" charset="-122"/>
                  <a:ea typeface="微软雅黑" panose="020B0503020204020204" pitchFamily="34" charset="-122"/>
                </a:rPr>
                <a:t>Write</a:t>
              </a:r>
            </a:p>
          </p:txBody>
        </p:sp>
        <p:sp>
          <p:nvSpPr>
            <p:cNvPr id="23" name="罐形 22"/>
            <p:cNvSpPr/>
            <p:nvPr/>
          </p:nvSpPr>
          <p:spPr>
            <a:xfrm>
              <a:off x="2915816" y="884915"/>
              <a:ext cx="1440160" cy="846312"/>
            </a:xfrm>
            <a:prstGeom prst="can">
              <a:avLst>
                <a:gd name="adj" fmla="val 36086"/>
              </a:avLst>
            </a:prstGeom>
            <a:ln>
              <a:solidFill>
                <a:srgbClr val="BFBFBF"/>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en-US" altLang="zh-CN" sz="1100" dirty="0" err="1" smtClean="0">
                  <a:solidFill>
                    <a:schemeClr val="tx1">
                      <a:lumMod val="75000"/>
                      <a:lumOff val="25000"/>
                    </a:schemeClr>
                  </a:solidFill>
                  <a:latin typeface="微软雅黑" pitchFamily="34" charset="-122"/>
                  <a:ea typeface="微软雅黑" pitchFamily="34" charset="-122"/>
                </a:rPr>
                <a:t>Readonly</a:t>
              </a:r>
              <a:endParaRPr kumimoji="1" lang="zh-CN" altLang="en-US" sz="1100" dirty="0">
                <a:solidFill>
                  <a:schemeClr val="tx1">
                    <a:lumMod val="75000"/>
                    <a:lumOff val="25000"/>
                  </a:schemeClr>
                </a:solidFill>
                <a:latin typeface="微软雅黑" pitchFamily="34" charset="-122"/>
                <a:ea typeface="微软雅黑" pitchFamily="34" charset="-122"/>
              </a:endParaRPr>
            </a:p>
          </p:txBody>
        </p:sp>
      </p:grpSp>
      <p:sp>
        <p:nvSpPr>
          <p:cNvPr id="28" name="TextBox 1"/>
          <p:cNvSpPr txBox="1"/>
          <p:nvPr/>
        </p:nvSpPr>
        <p:spPr>
          <a:xfrm>
            <a:off x="683568" y="4005064"/>
            <a:ext cx="2808312" cy="923330"/>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数据不一致的修复成本高；</a:t>
            </a:r>
            <a:endParaRPr lang="en-US" altLang="zh-CN" b="1" dirty="0" smtClean="0">
              <a:latin typeface="微软雅黑" panose="020B0503020204020204" pitchFamily="34" charset="-122"/>
              <a:ea typeface="微软雅黑" panose="020B0503020204020204" pitchFamily="34" charset="-122"/>
            </a:endParaRPr>
          </a:p>
          <a:p>
            <a:r>
              <a:rPr lang="en-US" altLang="zh-CN" b="1" dirty="0" err="1" smtClean="0">
                <a:latin typeface="微软雅黑" panose="020B0503020204020204" pitchFamily="34" charset="-122"/>
                <a:ea typeface="微软雅黑" panose="020B0503020204020204" pitchFamily="34" charset="-122"/>
              </a:rPr>
              <a:t>Binlog</a:t>
            </a:r>
            <a:r>
              <a:rPr lang="zh-CN" altLang="en-US" b="1" dirty="0" smtClean="0">
                <a:latin typeface="微软雅黑" panose="020B0503020204020204" pitchFamily="34" charset="-122"/>
                <a:ea typeface="微软雅黑" panose="020B0503020204020204" pitchFamily="34" charset="-122"/>
              </a:rPr>
              <a:t>复制效率低；</a:t>
            </a:r>
          </a:p>
          <a:p>
            <a:r>
              <a:rPr lang="zh-CN" altLang="en-US" b="1" dirty="0" smtClean="0">
                <a:latin typeface="微软雅黑" panose="020B0503020204020204" pitchFamily="34" charset="-122"/>
                <a:ea typeface="微软雅黑" panose="020B0503020204020204" pitchFamily="34" charset="-122"/>
              </a:rPr>
              <a:t>可用性较低；</a:t>
            </a:r>
            <a:endParaRPr lang="en-US" altLang="zh-CN" b="1" dirty="0" smtClean="0">
              <a:latin typeface="微软雅黑" panose="020B0503020204020204" pitchFamily="34" charset="-122"/>
              <a:ea typeface="微软雅黑" panose="020B0503020204020204" pitchFamily="34" charset="-122"/>
            </a:endParaRPr>
          </a:p>
        </p:txBody>
      </p:sp>
      <p:sp>
        <p:nvSpPr>
          <p:cNvPr id="5" name="矩形 4"/>
          <p:cNvSpPr/>
          <p:nvPr/>
        </p:nvSpPr>
        <p:spPr>
          <a:xfrm>
            <a:off x="5975648" y="5157192"/>
            <a:ext cx="3168352" cy="707886"/>
          </a:xfrm>
          <a:prstGeom prst="rect">
            <a:avLst/>
          </a:prstGeom>
        </p:spPr>
        <p:txBody>
          <a:bodyPr wrap="square">
            <a:spAutoFit/>
          </a:bodyPr>
          <a:lstStyle/>
          <a:p>
            <a:r>
              <a:rPr lang="zh-CN" altLang="en-US" sz="800" dirty="0"/>
              <a:t>基于</a:t>
            </a:r>
            <a:r>
              <a:rPr lang="en-US" altLang="zh-CN" sz="800" dirty="0"/>
              <a:t>Redo</a:t>
            </a:r>
            <a:r>
              <a:rPr lang="zh-CN" altLang="en-US" sz="800" dirty="0"/>
              <a:t>的日志复制，效率高，数据一致 ；</a:t>
            </a:r>
            <a:endParaRPr lang="en-US" altLang="zh-CN" sz="800" dirty="0"/>
          </a:p>
          <a:p>
            <a:r>
              <a:rPr lang="zh-CN" altLang="en-US" sz="800" dirty="0"/>
              <a:t>基于分布式存储，数据量可达到</a:t>
            </a:r>
            <a:r>
              <a:rPr lang="en-US" altLang="zh-CN" sz="800" dirty="0"/>
              <a:t>100TB</a:t>
            </a:r>
            <a:r>
              <a:rPr lang="zh-CN" altLang="en-US" sz="800" dirty="0"/>
              <a:t> ，重建速度快；</a:t>
            </a:r>
            <a:endParaRPr lang="en-US" altLang="zh-CN" sz="800" dirty="0"/>
          </a:p>
          <a:p>
            <a:r>
              <a:rPr lang="zh-CN" altLang="en-US" sz="800" dirty="0"/>
              <a:t>一个数据源配置，自动读写分离；</a:t>
            </a:r>
            <a:endParaRPr lang="en-US" altLang="zh-CN" sz="800" dirty="0"/>
          </a:p>
          <a:p>
            <a:r>
              <a:rPr lang="zh-CN" altLang="en-US" sz="800" dirty="0"/>
              <a:t>保证</a:t>
            </a:r>
            <a:r>
              <a:rPr lang="en-US" altLang="zh-CN" sz="800" dirty="0"/>
              <a:t>SQL</a:t>
            </a:r>
            <a:r>
              <a:rPr lang="zh-CN" altLang="en-US" sz="800" dirty="0"/>
              <a:t>完整性不被破坏，提高读性能</a:t>
            </a:r>
            <a:r>
              <a:rPr lang="en-US" altLang="zh-CN" sz="800" dirty="0"/>
              <a:t>5</a:t>
            </a:r>
            <a:r>
              <a:rPr lang="zh-CN" altLang="en-US" sz="800" dirty="0"/>
              <a:t>倍以上；写性能</a:t>
            </a:r>
            <a:r>
              <a:rPr lang="en-US" altLang="zh-CN" sz="800" dirty="0"/>
              <a:t>1</a:t>
            </a:r>
            <a:r>
              <a:rPr lang="zh-CN" altLang="en-US" sz="800" dirty="0"/>
              <a:t>倍以上；</a:t>
            </a:r>
            <a:endParaRPr lang="en-US" altLang="zh-CN" sz="800" dirty="0"/>
          </a:p>
          <a:p>
            <a:r>
              <a:rPr lang="zh-CN" altLang="en-US" sz="800" dirty="0"/>
              <a:t>缺点： 不能完全横向扩展；</a:t>
            </a:r>
          </a:p>
        </p:txBody>
      </p:sp>
      <p:sp>
        <p:nvSpPr>
          <p:cNvPr id="27" name="罐形 26"/>
          <p:cNvSpPr/>
          <p:nvPr/>
        </p:nvSpPr>
        <p:spPr>
          <a:xfrm>
            <a:off x="2123731" y="1960026"/>
            <a:ext cx="1058077" cy="717607"/>
          </a:xfrm>
          <a:prstGeom prst="can">
            <a:avLst>
              <a:gd name="adj" fmla="val 36086"/>
            </a:avLst>
          </a:prstGeom>
          <a:ln>
            <a:solidFill>
              <a:srgbClr val="BFBFBF"/>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en-US" altLang="zh-CN" sz="1100" dirty="0" err="1" smtClean="0">
                <a:solidFill>
                  <a:schemeClr val="tx1">
                    <a:lumMod val="75000"/>
                    <a:lumOff val="25000"/>
                  </a:schemeClr>
                </a:solidFill>
                <a:latin typeface="微软雅黑" pitchFamily="34" charset="-122"/>
                <a:ea typeface="微软雅黑" pitchFamily="34" charset="-122"/>
              </a:rPr>
              <a:t>Readonly</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29" name="罐形 28"/>
          <p:cNvSpPr/>
          <p:nvPr/>
        </p:nvSpPr>
        <p:spPr>
          <a:xfrm>
            <a:off x="2123731" y="2590178"/>
            <a:ext cx="1058077" cy="717607"/>
          </a:xfrm>
          <a:prstGeom prst="can">
            <a:avLst>
              <a:gd name="adj" fmla="val 36086"/>
            </a:avLst>
          </a:prstGeom>
          <a:ln>
            <a:solidFill>
              <a:srgbClr val="BFBFBF"/>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en-US" altLang="zh-CN" sz="1100" dirty="0" err="1" smtClean="0">
                <a:solidFill>
                  <a:schemeClr val="tx1">
                    <a:lumMod val="75000"/>
                    <a:lumOff val="25000"/>
                  </a:schemeClr>
                </a:solidFill>
                <a:latin typeface="微软雅黑" pitchFamily="34" charset="-122"/>
                <a:ea typeface="微软雅黑" pitchFamily="34" charset="-122"/>
              </a:rPr>
              <a:t>Readonly</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30" name="罐形 29"/>
          <p:cNvSpPr/>
          <p:nvPr/>
        </p:nvSpPr>
        <p:spPr>
          <a:xfrm>
            <a:off x="2123731" y="3208228"/>
            <a:ext cx="1058077" cy="717607"/>
          </a:xfrm>
          <a:prstGeom prst="can">
            <a:avLst>
              <a:gd name="adj" fmla="val 36086"/>
            </a:avLst>
          </a:prstGeom>
          <a:ln>
            <a:solidFill>
              <a:srgbClr val="BFBFBF"/>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en-US" altLang="zh-CN" sz="1100" dirty="0" err="1" smtClean="0">
                <a:solidFill>
                  <a:schemeClr val="tx1">
                    <a:lumMod val="75000"/>
                    <a:lumOff val="25000"/>
                  </a:schemeClr>
                </a:solidFill>
                <a:latin typeface="微软雅黑" pitchFamily="34" charset="-122"/>
                <a:ea typeface="微软雅黑" pitchFamily="34" charset="-122"/>
              </a:rPr>
              <a:t>Readonly</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25" name="矩形 24"/>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7976875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14891" y="1983635"/>
            <a:ext cx="4185761" cy="2267287"/>
          </a:xfrm>
          <a:prstGeom prst="rect">
            <a:avLst/>
          </a:prstGeom>
          <a:noFill/>
        </p:spPr>
        <p:txBody>
          <a:bodyPr wrap="none" rtlCol="0">
            <a:spAutoFit/>
          </a:bodyPr>
          <a:lstStyle/>
          <a:p>
            <a:pPr>
              <a:lnSpc>
                <a:spcPct val="150000"/>
              </a:lnSpc>
            </a:pPr>
            <a:r>
              <a:rPr kumimoji="1" lang="zh-CN" altLang="en-US" sz="3200" dirty="0" smtClean="0">
                <a:solidFill>
                  <a:srgbClr val="002060"/>
                </a:solidFill>
                <a:latin typeface="微软雅黑"/>
                <a:ea typeface="微软雅黑"/>
                <a:cs typeface="微软雅黑"/>
              </a:rPr>
              <a:t>数据库格局</a:t>
            </a:r>
            <a:endParaRPr kumimoji="1" lang="en-US" altLang="zh-CN" sz="3200" dirty="0" smtClean="0">
              <a:solidFill>
                <a:srgbClr val="002060"/>
              </a:solidFill>
              <a:latin typeface="微软雅黑"/>
              <a:ea typeface="微软雅黑"/>
              <a:cs typeface="微软雅黑"/>
            </a:endParaRPr>
          </a:p>
          <a:p>
            <a:pPr>
              <a:lnSpc>
                <a:spcPct val="150000"/>
              </a:lnSpc>
            </a:pPr>
            <a:r>
              <a:rPr kumimoji="1" lang="zh-CN" altLang="en-US" sz="3200" dirty="0">
                <a:solidFill>
                  <a:srgbClr val="002060"/>
                </a:solidFill>
                <a:latin typeface="微软雅黑"/>
                <a:ea typeface="微软雅黑"/>
                <a:cs typeface="微软雅黑"/>
              </a:rPr>
              <a:t>面向云</a:t>
            </a:r>
            <a:r>
              <a:rPr kumimoji="1" lang="en-US" altLang="zh-CN" sz="3200" dirty="0">
                <a:solidFill>
                  <a:srgbClr val="002060"/>
                </a:solidFill>
                <a:latin typeface="微软雅黑"/>
                <a:ea typeface="微软雅黑"/>
                <a:cs typeface="微软雅黑"/>
              </a:rPr>
              <a:t>+</a:t>
            </a:r>
            <a:r>
              <a:rPr kumimoji="1" lang="zh-CN" altLang="en-US" sz="3200" dirty="0">
                <a:solidFill>
                  <a:srgbClr val="002060"/>
                </a:solidFill>
                <a:latin typeface="微软雅黑"/>
                <a:ea typeface="微软雅黑"/>
                <a:cs typeface="微软雅黑"/>
              </a:rPr>
              <a:t>计算</a:t>
            </a:r>
            <a:r>
              <a:rPr kumimoji="1" lang="zh-CN" altLang="en-US" sz="3200" dirty="0" smtClean="0">
                <a:solidFill>
                  <a:srgbClr val="002060"/>
                </a:solidFill>
                <a:latin typeface="微软雅黑"/>
                <a:ea typeface="微软雅黑"/>
                <a:cs typeface="微软雅黑"/>
              </a:rPr>
              <a:t>的数据库</a:t>
            </a:r>
            <a:endParaRPr kumimoji="1" lang="en-US" altLang="zh-CN" sz="3200" dirty="0" smtClean="0">
              <a:solidFill>
                <a:srgbClr val="002060"/>
              </a:solidFill>
              <a:latin typeface="微软雅黑"/>
              <a:ea typeface="微软雅黑"/>
              <a:cs typeface="微软雅黑"/>
            </a:endParaRPr>
          </a:p>
          <a:p>
            <a:pPr>
              <a:lnSpc>
                <a:spcPct val="150000"/>
              </a:lnSpc>
            </a:pPr>
            <a:r>
              <a:rPr kumimoji="1" lang="zh-CN" altLang="en-US" sz="3200" dirty="0" smtClean="0">
                <a:solidFill>
                  <a:srgbClr val="002060"/>
                </a:solidFill>
                <a:latin typeface="微软雅黑"/>
                <a:ea typeface="微软雅黑"/>
                <a:cs typeface="微软雅黑"/>
              </a:rPr>
              <a:t>云数据</a:t>
            </a:r>
            <a:r>
              <a:rPr kumimoji="1" lang="zh-CN" altLang="en-US" sz="3200" dirty="0">
                <a:solidFill>
                  <a:srgbClr val="002060"/>
                </a:solidFill>
                <a:latin typeface="微软雅黑"/>
                <a:ea typeface="微软雅黑"/>
                <a:cs typeface="微软雅黑"/>
              </a:rPr>
              <a:t>库</a:t>
            </a:r>
            <a:r>
              <a:rPr kumimoji="1" lang="zh-CN" altLang="en-US" sz="3200" dirty="0" smtClean="0">
                <a:solidFill>
                  <a:srgbClr val="002060"/>
                </a:solidFill>
                <a:latin typeface="微软雅黑"/>
                <a:ea typeface="微软雅黑"/>
                <a:cs typeface="微软雅黑"/>
              </a:rPr>
              <a:t>背后</a:t>
            </a:r>
          </a:p>
        </p:txBody>
      </p:sp>
      <p:cxnSp>
        <p:nvCxnSpPr>
          <p:cNvPr id="3" name="直线连接符 7"/>
          <p:cNvCxnSpPr/>
          <p:nvPr/>
        </p:nvCxnSpPr>
        <p:spPr>
          <a:xfrm>
            <a:off x="1650612" y="2374783"/>
            <a:ext cx="1315914" cy="0"/>
          </a:xfrm>
          <a:prstGeom prst="line">
            <a:avLst/>
          </a:prstGeom>
          <a:ln w="28575" cmpd="sng">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4" name="直线连接符 8"/>
          <p:cNvCxnSpPr/>
          <p:nvPr/>
        </p:nvCxnSpPr>
        <p:spPr>
          <a:xfrm>
            <a:off x="1708872" y="3960139"/>
            <a:ext cx="1315914" cy="0"/>
          </a:xfrm>
          <a:prstGeom prst="line">
            <a:avLst/>
          </a:prstGeom>
          <a:ln w="28575" cmpd="sng">
            <a:solidFill>
              <a:srgbClr val="002060"/>
            </a:solidFill>
          </a:ln>
        </p:spPr>
        <p:style>
          <a:lnRef idx="2">
            <a:schemeClr val="accent1"/>
          </a:lnRef>
          <a:fillRef idx="0">
            <a:schemeClr val="accent1"/>
          </a:fillRef>
          <a:effectRef idx="1">
            <a:schemeClr val="accent1"/>
          </a:effectRef>
          <a:fontRef idx="minor">
            <a:schemeClr val="tx1"/>
          </a:fontRef>
        </p:style>
      </p:cxnSp>
      <p:sp>
        <p:nvSpPr>
          <p:cNvPr id="5" name="文本框 4"/>
          <p:cNvSpPr txBox="1"/>
          <p:nvPr/>
        </p:nvSpPr>
        <p:spPr>
          <a:xfrm>
            <a:off x="1755481" y="2559109"/>
            <a:ext cx="1126831" cy="584776"/>
          </a:xfrm>
          <a:prstGeom prst="rect">
            <a:avLst/>
          </a:prstGeom>
          <a:noFill/>
        </p:spPr>
        <p:txBody>
          <a:bodyPr wrap="none" rtlCol="0">
            <a:spAutoFit/>
          </a:bodyPr>
          <a:lstStyle/>
          <a:p>
            <a:r>
              <a:rPr kumimoji="1" lang="zh-CN" altLang="en-US" sz="3200" dirty="0" smtClean="0">
                <a:solidFill>
                  <a:srgbClr val="002060"/>
                </a:solidFill>
                <a:latin typeface="微软雅黑"/>
                <a:ea typeface="微软雅黑"/>
                <a:cs typeface="微软雅黑"/>
              </a:rPr>
              <a:t>目 录</a:t>
            </a:r>
          </a:p>
        </p:txBody>
      </p:sp>
      <p:sp>
        <p:nvSpPr>
          <p:cNvPr id="6" name="文本框 5"/>
          <p:cNvSpPr txBox="1"/>
          <p:nvPr/>
        </p:nvSpPr>
        <p:spPr>
          <a:xfrm>
            <a:off x="1627308" y="3138183"/>
            <a:ext cx="1530788" cy="584776"/>
          </a:xfrm>
          <a:prstGeom prst="rect">
            <a:avLst/>
          </a:prstGeom>
          <a:noFill/>
        </p:spPr>
        <p:txBody>
          <a:bodyPr wrap="none" rtlCol="0">
            <a:spAutoFit/>
          </a:bodyPr>
          <a:lstStyle/>
          <a:p>
            <a:r>
              <a:rPr kumimoji="1" lang="en-US" altLang="zh-CN" sz="3200" dirty="0" smtClean="0">
                <a:solidFill>
                  <a:srgbClr val="002060"/>
                </a:solidFill>
                <a:latin typeface="Arial"/>
                <a:ea typeface="微软雅黑"/>
                <a:cs typeface="Arial"/>
              </a:rPr>
              <a:t>content</a:t>
            </a:r>
            <a:endParaRPr kumimoji="1" lang="zh-CN" altLang="en-US" sz="3200" dirty="0" smtClean="0">
              <a:solidFill>
                <a:srgbClr val="002060"/>
              </a:solidFill>
              <a:latin typeface="Arial"/>
              <a:ea typeface="微软雅黑"/>
              <a:cs typeface="Arial"/>
            </a:endParaRPr>
          </a:p>
        </p:txBody>
      </p:sp>
    </p:spTree>
    <p:extLst>
      <p:ext uri="{BB962C8B-B14F-4D97-AF65-F5344CB8AC3E}">
        <p14:creationId xmlns:p14="http://schemas.microsoft.com/office/powerpoint/2010/main" val="21565194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611560" y="1700808"/>
            <a:ext cx="7776864" cy="1344149"/>
          </a:xfrm>
          <a:prstGeom prst="rect">
            <a:avLst/>
          </a:prstGeom>
        </p:spPr>
        <p:txBody>
          <a:bodyPr vert="horz" lIns="91440" tIns="45720" rIns="91440" bIns="45720" rtlCol="0" anchor="ctr">
            <a:noAutofit/>
          </a:bodyPr>
          <a:lstStyle/>
          <a:p>
            <a:pPr lvl="0" algn="ctr">
              <a:spcBef>
                <a:spcPct val="0"/>
              </a:spcBef>
              <a:defRPr/>
            </a:pPr>
            <a:r>
              <a:rPr kumimoji="0" lang="zh-CN" altLang="en-US" sz="2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当云变成基础资源，</a:t>
            </a:r>
            <a:endParaRPr kumimoji="0" lang="en-US" altLang="zh-CN" sz="2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a:p>
            <a:pPr lvl="0" algn="ctr">
              <a:spcBef>
                <a:spcPct val="0"/>
              </a:spcBef>
              <a:defRPr/>
            </a:pPr>
            <a:r>
              <a:rPr kumimoji="0" lang="zh-CN" altLang="en-US" sz="2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又一次让人类思想得到突破；</a:t>
            </a:r>
            <a:endParaRPr kumimoji="0" lang="en-US" altLang="zh-CN" sz="2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3" name="标题 1"/>
          <p:cNvSpPr txBox="1">
            <a:spLocks/>
          </p:cNvSpPr>
          <p:nvPr/>
        </p:nvSpPr>
        <p:spPr>
          <a:xfrm>
            <a:off x="179512" y="2660916"/>
            <a:ext cx="8604448" cy="2112235"/>
          </a:xfrm>
          <a:prstGeom prst="rect">
            <a:avLst/>
          </a:prstGeom>
        </p:spPr>
        <p:txBody>
          <a:bodyPr vert="horz" lIns="91440" tIns="45720" rIns="91440" bIns="45720" rtlCol="0" anchor="ctr">
            <a:noAutofit/>
          </a:bodyPr>
          <a:lstStyle/>
          <a:p>
            <a:pPr lvl="0" algn="ctr">
              <a:spcBef>
                <a:spcPct val="0"/>
              </a:spcBef>
              <a:defRPr/>
            </a:pPr>
            <a:r>
              <a:rPr kumimoji="0" lang="zh-CN" altLang="en-US" sz="6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智能物联</a:t>
            </a:r>
            <a:endParaRPr kumimoji="0" lang="en-US" altLang="zh-CN" sz="6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4" name="标题 1"/>
          <p:cNvSpPr txBox="1">
            <a:spLocks/>
          </p:cNvSpPr>
          <p:nvPr/>
        </p:nvSpPr>
        <p:spPr>
          <a:xfrm>
            <a:off x="323528" y="356659"/>
            <a:ext cx="1656184" cy="1152128"/>
          </a:xfrm>
          <a:prstGeom prst="rect">
            <a:avLst/>
          </a:prstGeom>
        </p:spPr>
        <p:txBody>
          <a:bodyPr vert="horz" lIns="91440" tIns="45720" rIns="91440" bIns="45720" rtlCol="0" anchor="ctr">
            <a:noAutofit/>
          </a:bodyPr>
          <a:lstStyle/>
          <a:p>
            <a:pPr lvl="0" algn="ctr">
              <a:spcBef>
                <a:spcPct val="0"/>
              </a:spcBef>
              <a:defRPr/>
            </a:pPr>
            <a:r>
              <a:rPr lang="zh-CN" altLang="en-US" sz="2800" b="1" dirty="0" smtClean="0">
                <a:latin typeface="微软雅黑" panose="020B0503020204020204" pitchFamily="34" charset="-122"/>
                <a:ea typeface="微软雅黑" panose="020B0503020204020204" pitchFamily="34" charset="-122"/>
                <a:cs typeface="+mj-cs"/>
              </a:rPr>
              <a:t>新数据</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5" name="矩形 4"/>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7458375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438" y="877097"/>
            <a:ext cx="4195531" cy="52322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以为“人”中心的数据：</a:t>
            </a:r>
            <a:endParaRPr lang="en-US" altLang="zh-CN" sz="2800" b="1" dirty="0" smtClean="0">
              <a:latin typeface="微软雅黑" panose="020B0503020204020204" pitchFamily="34" charset="-122"/>
              <a:ea typeface="微软雅黑" panose="020B0503020204020204" pitchFamily="34" charset="-122"/>
            </a:endParaRPr>
          </a:p>
        </p:txBody>
      </p:sp>
      <p:sp>
        <p:nvSpPr>
          <p:cNvPr id="3" name="六边形 2"/>
          <p:cNvSpPr/>
          <p:nvPr/>
        </p:nvSpPr>
        <p:spPr>
          <a:xfrm>
            <a:off x="3962288" y="3739780"/>
            <a:ext cx="859389" cy="441357"/>
          </a:xfrm>
          <a:prstGeom prst="hexagon">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37" name="六边形 36"/>
          <p:cNvSpPr/>
          <p:nvPr/>
        </p:nvSpPr>
        <p:spPr>
          <a:xfrm>
            <a:off x="3962288" y="2715947"/>
            <a:ext cx="859389" cy="441357"/>
          </a:xfrm>
          <a:prstGeom prst="hexagon">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39" name="六边形 38"/>
          <p:cNvSpPr/>
          <p:nvPr/>
        </p:nvSpPr>
        <p:spPr>
          <a:xfrm>
            <a:off x="4720725" y="3227864"/>
            <a:ext cx="859389" cy="441357"/>
          </a:xfrm>
          <a:prstGeom prst="hexagon">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2" name="六边形 51"/>
          <p:cNvSpPr/>
          <p:nvPr/>
        </p:nvSpPr>
        <p:spPr>
          <a:xfrm>
            <a:off x="3203850" y="3227864"/>
            <a:ext cx="859389" cy="441357"/>
          </a:xfrm>
          <a:prstGeom prst="hexagon">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60" name="六边形 59"/>
          <p:cNvSpPr/>
          <p:nvPr/>
        </p:nvSpPr>
        <p:spPr>
          <a:xfrm>
            <a:off x="3203850" y="4251699"/>
            <a:ext cx="859389" cy="441357"/>
          </a:xfrm>
          <a:prstGeom prst="hexagon">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61" name="六边形 60"/>
          <p:cNvSpPr/>
          <p:nvPr/>
        </p:nvSpPr>
        <p:spPr>
          <a:xfrm>
            <a:off x="4720725" y="4251699"/>
            <a:ext cx="859389" cy="441357"/>
          </a:xfrm>
          <a:prstGeom prst="hexagon">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62" name="六边形 61"/>
          <p:cNvSpPr/>
          <p:nvPr/>
        </p:nvSpPr>
        <p:spPr>
          <a:xfrm>
            <a:off x="3962288" y="4763616"/>
            <a:ext cx="859389" cy="441357"/>
          </a:xfrm>
          <a:prstGeom prst="hexagon">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66" name="六边形 65"/>
          <p:cNvSpPr/>
          <p:nvPr/>
        </p:nvSpPr>
        <p:spPr>
          <a:xfrm>
            <a:off x="3971279" y="5771847"/>
            <a:ext cx="859389" cy="441357"/>
          </a:xfrm>
          <a:prstGeom prst="hexagon">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68" name="六边形 67"/>
          <p:cNvSpPr/>
          <p:nvPr/>
        </p:nvSpPr>
        <p:spPr>
          <a:xfrm>
            <a:off x="1691680" y="4003525"/>
            <a:ext cx="792088" cy="447782"/>
          </a:xfrm>
          <a:prstGeom prst="hexagon">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关系</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70" name="六边形 69"/>
          <p:cNvSpPr/>
          <p:nvPr/>
        </p:nvSpPr>
        <p:spPr>
          <a:xfrm>
            <a:off x="3203850" y="5261548"/>
            <a:ext cx="859389" cy="441357"/>
          </a:xfrm>
          <a:prstGeom prst="hexagon">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71" name="六边形 70"/>
          <p:cNvSpPr/>
          <p:nvPr/>
        </p:nvSpPr>
        <p:spPr>
          <a:xfrm>
            <a:off x="4720725" y="5261548"/>
            <a:ext cx="859389" cy="441357"/>
          </a:xfrm>
          <a:prstGeom prst="hexagon">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72" name="标题 1"/>
          <p:cNvSpPr txBox="1">
            <a:spLocks/>
          </p:cNvSpPr>
          <p:nvPr/>
        </p:nvSpPr>
        <p:spPr>
          <a:xfrm>
            <a:off x="4139952" y="3528410"/>
            <a:ext cx="576064" cy="864096"/>
          </a:xfrm>
          <a:prstGeom prst="rect">
            <a:avLst/>
          </a:prstGeom>
        </p:spPr>
        <p:txBody>
          <a:bodyPr vert="horz" lIns="91440" tIns="45720" rIns="91440" bIns="45720" rtlCol="0" anchor="ctr">
            <a:noAutofit/>
          </a:bodyPr>
          <a:lstStyle/>
          <a:p>
            <a:pPr lvl="0" algn="ctr">
              <a:spcBef>
                <a:spcPct val="0"/>
              </a:spcBef>
              <a:defRPr/>
            </a:pPr>
            <a:r>
              <a:rPr kumimoji="0" lang="zh-CN" altLang="en-US" sz="2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人</a:t>
            </a:r>
            <a:endParaRPr kumimoji="0" lang="en-US" altLang="zh-CN" sz="2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73" name="标题 1"/>
          <p:cNvSpPr txBox="1">
            <a:spLocks/>
          </p:cNvSpPr>
          <p:nvPr/>
        </p:nvSpPr>
        <p:spPr>
          <a:xfrm>
            <a:off x="3995936" y="2568303"/>
            <a:ext cx="792088" cy="864096"/>
          </a:xfrm>
          <a:prstGeom prst="rect">
            <a:avLst/>
          </a:prstGeom>
        </p:spPr>
        <p:txBody>
          <a:bodyPr vert="horz" lIns="91440" tIns="45720" rIns="91440" bIns="45720" rtlCol="0" anchor="ctr">
            <a:noAutofit/>
          </a:bodyPr>
          <a:lstStyle/>
          <a:p>
            <a:pPr lvl="0" algn="ctr">
              <a:spcBef>
                <a:spcPct val="0"/>
              </a:spcBef>
              <a:defRPr/>
            </a:pPr>
            <a:r>
              <a:rPr lang="zh-CN" altLang="en-US" sz="1600" b="1" dirty="0" smtClean="0">
                <a:latin typeface="微软雅黑" panose="020B0503020204020204" pitchFamily="34" charset="-122"/>
                <a:ea typeface="微软雅黑" panose="020B0503020204020204" pitchFamily="34" charset="-122"/>
                <a:cs typeface="+mj-cs"/>
              </a:rPr>
              <a:t>手表</a:t>
            </a:r>
            <a:endParaRPr kumimoji="0" lang="en-US" altLang="zh-CN" sz="1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74" name="标题 1"/>
          <p:cNvSpPr txBox="1">
            <a:spLocks/>
          </p:cNvSpPr>
          <p:nvPr/>
        </p:nvSpPr>
        <p:spPr>
          <a:xfrm>
            <a:off x="4788024" y="3048356"/>
            <a:ext cx="792088" cy="864096"/>
          </a:xfrm>
          <a:prstGeom prst="rect">
            <a:avLst/>
          </a:prstGeom>
        </p:spPr>
        <p:txBody>
          <a:bodyPr vert="horz" lIns="91440" tIns="45720" rIns="91440" bIns="45720" rtlCol="0" anchor="ctr">
            <a:noAutofit/>
          </a:bodyPr>
          <a:lstStyle/>
          <a:p>
            <a:pPr lvl="0" algn="ctr">
              <a:spcBef>
                <a:spcPct val="0"/>
              </a:spcBef>
              <a:defRPr/>
            </a:pPr>
            <a:r>
              <a:rPr kumimoji="0" lang="zh-CN" altLang="en-US" sz="1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家电</a:t>
            </a:r>
            <a:endParaRPr kumimoji="0" lang="en-US" altLang="zh-CN" sz="1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76" name="标题 1"/>
          <p:cNvSpPr txBox="1">
            <a:spLocks/>
          </p:cNvSpPr>
          <p:nvPr/>
        </p:nvSpPr>
        <p:spPr>
          <a:xfrm>
            <a:off x="3203848" y="3048356"/>
            <a:ext cx="792088" cy="864096"/>
          </a:xfrm>
          <a:prstGeom prst="rect">
            <a:avLst/>
          </a:prstGeom>
        </p:spPr>
        <p:txBody>
          <a:bodyPr vert="horz" lIns="91440" tIns="45720" rIns="91440" bIns="45720" rtlCol="0" anchor="ctr">
            <a:noAutofit/>
          </a:bodyPr>
          <a:lstStyle/>
          <a:p>
            <a:pPr lvl="0" algn="ctr">
              <a:spcBef>
                <a:spcPct val="0"/>
              </a:spcBef>
              <a:defRPr/>
            </a:pPr>
            <a:r>
              <a:rPr lang="zh-CN" altLang="en-US" sz="1600" b="1" noProof="0" dirty="0" smtClean="0">
                <a:latin typeface="微软雅黑" panose="020B0503020204020204" pitchFamily="34" charset="-122"/>
                <a:ea typeface="微软雅黑" panose="020B0503020204020204" pitchFamily="34" charset="-122"/>
                <a:cs typeface="+mj-cs"/>
              </a:rPr>
              <a:t>电脑</a:t>
            </a:r>
            <a:endParaRPr kumimoji="0" lang="en-US" altLang="zh-CN" sz="1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77" name="标题 1"/>
          <p:cNvSpPr txBox="1">
            <a:spLocks/>
          </p:cNvSpPr>
          <p:nvPr/>
        </p:nvSpPr>
        <p:spPr>
          <a:xfrm>
            <a:off x="3203848" y="4008463"/>
            <a:ext cx="792088" cy="864096"/>
          </a:xfrm>
          <a:prstGeom prst="rect">
            <a:avLst/>
          </a:prstGeom>
        </p:spPr>
        <p:txBody>
          <a:bodyPr vert="horz" lIns="91440" tIns="45720" rIns="91440" bIns="45720" rtlCol="0" anchor="ctr">
            <a:noAutofit/>
          </a:bodyPr>
          <a:lstStyle/>
          <a:p>
            <a:pPr lvl="0" algn="ctr">
              <a:spcBef>
                <a:spcPct val="0"/>
              </a:spcBef>
              <a:defRPr/>
            </a:pPr>
            <a:r>
              <a:rPr lang="zh-CN" altLang="en-US" sz="1600" b="1" dirty="0" smtClean="0">
                <a:latin typeface="微软雅黑" panose="020B0503020204020204" pitchFamily="34" charset="-122"/>
                <a:ea typeface="微软雅黑" panose="020B0503020204020204" pitchFamily="34" charset="-122"/>
                <a:cs typeface="+mj-cs"/>
              </a:rPr>
              <a:t>手机</a:t>
            </a:r>
            <a:endParaRPr kumimoji="0" lang="en-US" altLang="zh-CN" sz="1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78" name="标题 1"/>
          <p:cNvSpPr txBox="1">
            <a:spLocks/>
          </p:cNvSpPr>
          <p:nvPr/>
        </p:nvSpPr>
        <p:spPr>
          <a:xfrm>
            <a:off x="4716016" y="4008463"/>
            <a:ext cx="792088" cy="864096"/>
          </a:xfrm>
          <a:prstGeom prst="rect">
            <a:avLst/>
          </a:prstGeom>
        </p:spPr>
        <p:txBody>
          <a:bodyPr vert="horz" lIns="91440" tIns="45720" rIns="91440" bIns="45720" rtlCol="0" anchor="ctr">
            <a:noAutofit/>
          </a:bodyPr>
          <a:lstStyle/>
          <a:p>
            <a:pPr lvl="0" algn="ctr">
              <a:spcBef>
                <a:spcPct val="0"/>
              </a:spcBef>
              <a:defRPr/>
            </a:pPr>
            <a:r>
              <a:rPr kumimoji="0" lang="zh-CN" altLang="en-US" sz="1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汽车</a:t>
            </a:r>
            <a:endParaRPr kumimoji="0" lang="en-US" altLang="zh-CN" sz="1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79" name="六边形 78"/>
          <p:cNvSpPr/>
          <p:nvPr/>
        </p:nvSpPr>
        <p:spPr>
          <a:xfrm>
            <a:off x="1691680" y="4734189"/>
            <a:ext cx="792088" cy="447782"/>
          </a:xfrm>
          <a:prstGeom prst="hexagon">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a:solidFill>
                  <a:schemeClr val="tx1">
                    <a:lumMod val="75000"/>
                    <a:lumOff val="25000"/>
                  </a:schemeClr>
                </a:solidFill>
                <a:latin typeface="微软雅黑" pitchFamily="34" charset="-122"/>
                <a:ea typeface="微软雅黑" pitchFamily="34" charset="-122"/>
              </a:rPr>
              <a:t>浏览</a:t>
            </a:r>
          </a:p>
        </p:txBody>
      </p:sp>
      <p:sp>
        <p:nvSpPr>
          <p:cNvPr id="80" name="六边形 79"/>
          <p:cNvSpPr/>
          <p:nvPr/>
        </p:nvSpPr>
        <p:spPr>
          <a:xfrm>
            <a:off x="2411760" y="4343989"/>
            <a:ext cx="792088" cy="447782"/>
          </a:xfrm>
          <a:prstGeom prst="hexagon">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位置</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81" name="六边形 80"/>
          <p:cNvSpPr/>
          <p:nvPr/>
        </p:nvSpPr>
        <p:spPr>
          <a:xfrm>
            <a:off x="971600" y="4371125"/>
            <a:ext cx="792088" cy="447782"/>
          </a:xfrm>
          <a:prstGeom prst="hexagon">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交易</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82" name="六边形 81"/>
          <p:cNvSpPr/>
          <p:nvPr/>
        </p:nvSpPr>
        <p:spPr>
          <a:xfrm>
            <a:off x="961242" y="3678073"/>
            <a:ext cx="792088" cy="447782"/>
          </a:xfrm>
          <a:prstGeom prst="hexagon">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收藏</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83" name="六边形 82"/>
          <p:cNvSpPr/>
          <p:nvPr/>
        </p:nvSpPr>
        <p:spPr>
          <a:xfrm>
            <a:off x="959270" y="5059641"/>
            <a:ext cx="792088" cy="447782"/>
          </a:xfrm>
          <a:prstGeom prst="hexagon">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支付</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84" name="六边形 83"/>
          <p:cNvSpPr/>
          <p:nvPr/>
        </p:nvSpPr>
        <p:spPr>
          <a:xfrm>
            <a:off x="2483768" y="1682826"/>
            <a:ext cx="792088" cy="447782"/>
          </a:xfrm>
          <a:prstGeom prst="hexagon">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心跳</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85" name="六边形 84"/>
          <p:cNvSpPr/>
          <p:nvPr/>
        </p:nvSpPr>
        <p:spPr>
          <a:xfrm>
            <a:off x="2483768" y="2413493"/>
            <a:ext cx="792088" cy="447782"/>
          </a:xfrm>
          <a:prstGeom prst="hexagon">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情绪</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86" name="六边形 85"/>
          <p:cNvSpPr/>
          <p:nvPr/>
        </p:nvSpPr>
        <p:spPr>
          <a:xfrm>
            <a:off x="3203848" y="2023290"/>
            <a:ext cx="792088" cy="447782"/>
          </a:xfrm>
          <a:prstGeom prst="hexagon">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血压</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87" name="六边形 86"/>
          <p:cNvSpPr/>
          <p:nvPr/>
        </p:nvSpPr>
        <p:spPr>
          <a:xfrm>
            <a:off x="6732240" y="1912269"/>
            <a:ext cx="792088" cy="447782"/>
          </a:xfrm>
          <a:prstGeom prst="hexagon">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电灯</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88" name="六边形 87"/>
          <p:cNvSpPr/>
          <p:nvPr/>
        </p:nvSpPr>
        <p:spPr>
          <a:xfrm>
            <a:off x="6732240" y="2642933"/>
            <a:ext cx="792088" cy="447782"/>
          </a:xfrm>
          <a:prstGeom prst="hexagon">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空调</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89" name="六边形 88"/>
          <p:cNvSpPr/>
          <p:nvPr/>
        </p:nvSpPr>
        <p:spPr>
          <a:xfrm>
            <a:off x="7452320" y="2252733"/>
            <a:ext cx="792088" cy="447782"/>
          </a:xfrm>
          <a:prstGeom prst="hexagon">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电炉</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90" name="六边形 89"/>
          <p:cNvSpPr/>
          <p:nvPr/>
        </p:nvSpPr>
        <p:spPr>
          <a:xfrm>
            <a:off x="6012160" y="2279869"/>
            <a:ext cx="792088" cy="447782"/>
          </a:xfrm>
          <a:prstGeom prst="hexagon">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电视</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91" name="六边形 90"/>
          <p:cNvSpPr/>
          <p:nvPr/>
        </p:nvSpPr>
        <p:spPr>
          <a:xfrm>
            <a:off x="6001802" y="1586817"/>
            <a:ext cx="792088" cy="447782"/>
          </a:xfrm>
          <a:prstGeom prst="hexagon">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冰箱</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92" name="六边形 91"/>
          <p:cNvSpPr/>
          <p:nvPr/>
        </p:nvSpPr>
        <p:spPr>
          <a:xfrm>
            <a:off x="5999830" y="2968385"/>
            <a:ext cx="792088" cy="447782"/>
          </a:xfrm>
          <a:prstGeom prst="hexagon">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空调</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93" name="六边形 92"/>
          <p:cNvSpPr/>
          <p:nvPr/>
        </p:nvSpPr>
        <p:spPr>
          <a:xfrm>
            <a:off x="5257062" y="2626493"/>
            <a:ext cx="792088" cy="447782"/>
          </a:xfrm>
          <a:prstGeom prst="hexagon">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监控</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94" name="六边形 93"/>
          <p:cNvSpPr/>
          <p:nvPr/>
        </p:nvSpPr>
        <p:spPr>
          <a:xfrm>
            <a:off x="6948264" y="4696577"/>
            <a:ext cx="792088" cy="447782"/>
          </a:xfrm>
          <a:prstGeom prst="hexagon">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雷达</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95" name="六边形 94"/>
          <p:cNvSpPr/>
          <p:nvPr/>
        </p:nvSpPr>
        <p:spPr>
          <a:xfrm>
            <a:off x="5485416" y="5427242"/>
            <a:ext cx="792088" cy="447782"/>
          </a:xfrm>
          <a:prstGeom prst="hexagon">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温度</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96" name="六边形 95"/>
          <p:cNvSpPr/>
          <p:nvPr/>
        </p:nvSpPr>
        <p:spPr>
          <a:xfrm>
            <a:off x="6960594" y="5410801"/>
            <a:ext cx="792088" cy="447782"/>
          </a:xfrm>
          <a:prstGeom prst="hexagon">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雷达</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97" name="六边形 96"/>
          <p:cNvSpPr/>
          <p:nvPr/>
        </p:nvSpPr>
        <p:spPr>
          <a:xfrm>
            <a:off x="6228184" y="5064178"/>
            <a:ext cx="792088" cy="447782"/>
          </a:xfrm>
          <a:prstGeom prst="hexagon">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位置</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98" name="六边形 97"/>
          <p:cNvSpPr/>
          <p:nvPr/>
        </p:nvSpPr>
        <p:spPr>
          <a:xfrm>
            <a:off x="6217826" y="4371125"/>
            <a:ext cx="792088" cy="447782"/>
          </a:xfrm>
          <a:prstGeom prst="hexagon">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雷达</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99" name="六边形 98"/>
          <p:cNvSpPr/>
          <p:nvPr/>
        </p:nvSpPr>
        <p:spPr>
          <a:xfrm>
            <a:off x="6215854" y="5752694"/>
            <a:ext cx="792088" cy="447782"/>
          </a:xfrm>
          <a:prstGeom prst="hexagon">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雷达</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100" name="六边形 99"/>
          <p:cNvSpPr/>
          <p:nvPr/>
        </p:nvSpPr>
        <p:spPr>
          <a:xfrm>
            <a:off x="5495774" y="4696577"/>
            <a:ext cx="792088" cy="447782"/>
          </a:xfrm>
          <a:prstGeom prst="hexagon">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zh-CN" altLang="en-US" sz="1100" dirty="0" smtClean="0">
                <a:solidFill>
                  <a:schemeClr val="tx1">
                    <a:lumMod val="75000"/>
                    <a:lumOff val="25000"/>
                  </a:schemeClr>
                </a:solidFill>
                <a:latin typeface="微软雅黑" pitchFamily="34" charset="-122"/>
                <a:ea typeface="微软雅黑" pitchFamily="34" charset="-122"/>
              </a:rPr>
              <a:t>雷达</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101" name="标题 1"/>
          <p:cNvSpPr txBox="1">
            <a:spLocks/>
          </p:cNvSpPr>
          <p:nvPr/>
        </p:nvSpPr>
        <p:spPr>
          <a:xfrm>
            <a:off x="3995936" y="5544634"/>
            <a:ext cx="792088" cy="864096"/>
          </a:xfrm>
          <a:prstGeom prst="rect">
            <a:avLst/>
          </a:prstGeom>
        </p:spPr>
        <p:txBody>
          <a:bodyPr vert="horz" lIns="91440" tIns="45720" rIns="91440" bIns="45720" rtlCol="0" anchor="ctr">
            <a:noAutofit/>
          </a:bodyPr>
          <a:lstStyle/>
          <a:p>
            <a:pPr lvl="0" algn="ctr">
              <a:spcBef>
                <a:spcPct val="0"/>
              </a:spcBef>
              <a:defRPr/>
            </a:pPr>
            <a:r>
              <a:rPr kumimoji="0" lang="zh-CN" altLang="en-US" sz="1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照片</a:t>
            </a:r>
            <a:endParaRPr kumimoji="0" lang="en-US" altLang="zh-CN" sz="1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102" name="标题 1"/>
          <p:cNvSpPr txBox="1">
            <a:spLocks/>
          </p:cNvSpPr>
          <p:nvPr/>
        </p:nvSpPr>
        <p:spPr>
          <a:xfrm>
            <a:off x="3275856" y="5064580"/>
            <a:ext cx="792088" cy="864096"/>
          </a:xfrm>
          <a:prstGeom prst="rect">
            <a:avLst/>
          </a:prstGeom>
        </p:spPr>
        <p:txBody>
          <a:bodyPr vert="horz" lIns="91440" tIns="45720" rIns="91440" bIns="45720" rtlCol="0" anchor="ctr">
            <a:noAutofit/>
          </a:bodyPr>
          <a:lstStyle/>
          <a:p>
            <a:pPr lvl="0" algn="ctr">
              <a:spcBef>
                <a:spcPct val="0"/>
              </a:spcBef>
              <a:defRPr/>
            </a:pPr>
            <a:r>
              <a:rPr lang="zh-CN" altLang="en-US" sz="1600" b="1" dirty="0" smtClean="0">
                <a:latin typeface="微软雅黑" panose="020B0503020204020204" pitchFamily="34" charset="-122"/>
                <a:ea typeface="微软雅黑" panose="020B0503020204020204" pitchFamily="34" charset="-122"/>
                <a:cs typeface="+mj-cs"/>
              </a:rPr>
              <a:t>视频</a:t>
            </a:r>
            <a:endParaRPr kumimoji="0" lang="en-US" altLang="zh-CN" sz="1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1347419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364411" y="2971518"/>
            <a:ext cx="3600400" cy="400110"/>
          </a:xfrm>
          <a:prstGeom prst="rect">
            <a:avLst/>
          </a:prstGeom>
        </p:spPr>
        <p:txBody>
          <a:bodyPr wrap="square">
            <a:spAutoFit/>
          </a:bodyPr>
          <a:lstStyle/>
          <a:p>
            <a:r>
              <a:rPr lang="zh-CN" altLang="en-US" sz="1400" dirty="0">
                <a:latin typeface="微软雅黑" pitchFamily="34" charset="-122"/>
                <a:ea typeface="微软雅黑" pitchFamily="34" charset="-122"/>
              </a:rPr>
              <a:t>1</a:t>
            </a:r>
            <a:r>
              <a:rPr lang="zh-CN" altLang="en-US" sz="1400" dirty="0" smtClean="0">
                <a:latin typeface="微软雅黑" pitchFamily="34" charset="-122"/>
                <a:ea typeface="微软雅黑" pitchFamily="34" charset="-122"/>
              </a:rPr>
              <a:t>个人有</a:t>
            </a:r>
            <a:r>
              <a:rPr lang="zh-CN" altLang="zh-CN" sz="2000" dirty="0" smtClean="0">
                <a:latin typeface="微软雅黑" pitchFamily="34" charset="-122"/>
                <a:ea typeface="微软雅黑" pitchFamily="34" charset="-122"/>
              </a:rPr>
              <a:t>1</a:t>
            </a:r>
            <a:r>
              <a:rPr lang="en-US" altLang="zh-CN" sz="2000" dirty="0" smtClean="0">
                <a:latin typeface="微软雅黑" pitchFamily="34" charset="-122"/>
                <a:ea typeface="微软雅黑" pitchFamily="34" charset="-122"/>
              </a:rPr>
              <a:t>0</a:t>
            </a:r>
            <a:r>
              <a:rPr lang="zh-CN" altLang="en-US" sz="1400" dirty="0" smtClean="0">
                <a:latin typeface="微软雅黑" pitchFamily="34" charset="-122"/>
                <a:ea typeface="微软雅黑" pitchFamily="34" charset="-122"/>
              </a:rPr>
              <a:t>个附加主体；</a:t>
            </a:r>
            <a:r>
              <a:rPr lang="en-US" altLang="zh-CN" sz="1400"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 </a:t>
            </a:r>
            <a:endParaRPr lang="en-US" altLang="zh-CN" sz="1400" dirty="0" smtClean="0">
              <a:latin typeface="微软雅黑" pitchFamily="34" charset="-122"/>
              <a:ea typeface="微软雅黑" pitchFamily="34" charset="-122"/>
            </a:endParaRPr>
          </a:p>
        </p:txBody>
      </p:sp>
      <p:sp>
        <p:nvSpPr>
          <p:cNvPr id="16" name="矩形 15"/>
          <p:cNvSpPr/>
          <p:nvPr/>
        </p:nvSpPr>
        <p:spPr>
          <a:xfrm>
            <a:off x="2364411" y="3595588"/>
            <a:ext cx="2592288" cy="400110"/>
          </a:xfrm>
          <a:prstGeom prst="rect">
            <a:avLst/>
          </a:prstGeom>
        </p:spPr>
        <p:txBody>
          <a:bodyPr wrap="square">
            <a:spAutoFit/>
          </a:bodyPr>
          <a:lstStyle/>
          <a:p>
            <a:r>
              <a:rPr lang="zh-CN" altLang="en-US" sz="1400" dirty="0">
                <a:latin typeface="微软雅黑" pitchFamily="34" charset="-122"/>
                <a:ea typeface="微软雅黑" pitchFamily="34" charset="-122"/>
              </a:rPr>
              <a:t>1</a:t>
            </a:r>
            <a:r>
              <a:rPr lang="zh-CN" altLang="en-US" sz="1400" dirty="0" smtClean="0">
                <a:latin typeface="微软雅黑" pitchFamily="34" charset="-122"/>
                <a:ea typeface="微软雅黑" pitchFamily="34" charset="-122"/>
              </a:rPr>
              <a:t>主体每</a:t>
            </a:r>
            <a:r>
              <a:rPr lang="zh-CN" altLang="zh-CN" sz="1400" dirty="0" smtClean="0">
                <a:latin typeface="微软雅黑" pitchFamily="34" charset="-122"/>
                <a:ea typeface="微软雅黑" pitchFamily="34" charset="-122"/>
              </a:rPr>
              <a:t>1</a:t>
            </a:r>
            <a:r>
              <a:rPr lang="en-US" altLang="zh-CN" sz="1400" dirty="0" smtClean="0">
                <a:latin typeface="微软雅黑" pitchFamily="34" charset="-122"/>
                <a:ea typeface="微软雅黑" pitchFamily="34" charset="-122"/>
              </a:rPr>
              <a:t>0</a:t>
            </a:r>
            <a:r>
              <a:rPr lang="zh-CN" altLang="en-US" sz="1400" dirty="0" smtClean="0">
                <a:latin typeface="微软雅黑" pitchFamily="34" charset="-122"/>
                <a:ea typeface="微软雅黑" pitchFamily="34" charset="-122"/>
              </a:rPr>
              <a:t>秒产生数据</a:t>
            </a:r>
            <a:r>
              <a:rPr lang="en-US" altLang="zh-CN" sz="2000" dirty="0" smtClean="0">
                <a:latin typeface="微软雅黑" pitchFamily="34" charset="-122"/>
                <a:ea typeface="微软雅黑" pitchFamily="34" charset="-122"/>
              </a:rPr>
              <a:t>100B</a:t>
            </a:r>
            <a:r>
              <a:rPr lang="zh-CN" altLang="en-US" sz="2000" dirty="0" smtClean="0">
                <a:latin typeface="微软雅黑" pitchFamily="34" charset="-122"/>
                <a:ea typeface="微软雅黑" pitchFamily="34" charset="-122"/>
              </a:rPr>
              <a:t>；</a:t>
            </a:r>
            <a:r>
              <a:rPr lang="en-US" altLang="zh-CN" sz="1400"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 </a:t>
            </a:r>
            <a:endParaRPr lang="en-US" altLang="zh-CN" sz="1400" dirty="0" smtClean="0">
              <a:latin typeface="微软雅黑" pitchFamily="34" charset="-122"/>
              <a:ea typeface="微软雅黑" pitchFamily="34" charset="-122"/>
            </a:endParaRPr>
          </a:p>
        </p:txBody>
      </p:sp>
      <p:sp>
        <p:nvSpPr>
          <p:cNvPr id="17" name="矩形 16"/>
          <p:cNvSpPr/>
          <p:nvPr/>
        </p:nvSpPr>
        <p:spPr>
          <a:xfrm>
            <a:off x="2364411" y="4219657"/>
            <a:ext cx="4248472" cy="400110"/>
          </a:xfrm>
          <a:prstGeom prst="rect">
            <a:avLst/>
          </a:prstGeom>
        </p:spPr>
        <p:txBody>
          <a:bodyPr wrap="square">
            <a:spAutoFit/>
          </a:bodyPr>
          <a:lstStyle/>
          <a:p>
            <a:r>
              <a:rPr lang="zh-CN" altLang="en-US" sz="1400" dirty="0" smtClean="0">
                <a:latin typeface="微软雅黑" pitchFamily="34" charset="-122"/>
                <a:ea typeface="微软雅黑" pitchFamily="34" charset="-122"/>
              </a:rPr>
              <a:t>1人1天产生数据</a:t>
            </a:r>
            <a:r>
              <a:rPr lang="en-US" altLang="zh-CN" sz="14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8</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640</a:t>
            </a:r>
            <a:r>
              <a:rPr lang="zh-CN" altLang="en-US" sz="2000" dirty="0" smtClean="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KB</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 </a:t>
            </a:r>
            <a:endParaRPr lang="en-US" altLang="zh-CN" sz="2000" dirty="0" smtClean="0">
              <a:latin typeface="微软雅黑" pitchFamily="34" charset="-122"/>
              <a:ea typeface="微软雅黑" pitchFamily="34" charset="-122"/>
            </a:endParaRPr>
          </a:p>
        </p:txBody>
      </p:sp>
      <p:sp>
        <p:nvSpPr>
          <p:cNvPr id="19" name="矩形 18"/>
          <p:cNvSpPr/>
          <p:nvPr/>
        </p:nvSpPr>
        <p:spPr>
          <a:xfrm>
            <a:off x="1788347" y="4891734"/>
            <a:ext cx="5760640" cy="646331"/>
          </a:xfrm>
          <a:prstGeom prst="rect">
            <a:avLst/>
          </a:prstGeom>
        </p:spPr>
        <p:txBody>
          <a:bodyPr wrap="square">
            <a:spAutoFit/>
          </a:bodyPr>
          <a:lstStyle/>
          <a:p>
            <a:r>
              <a:rPr lang="en-US" altLang="zh-CN" sz="1400" dirty="0" smtClean="0">
                <a:latin typeface="微软雅黑" pitchFamily="34" charset="-122"/>
                <a:ea typeface="微软雅黑" pitchFamily="34" charset="-122"/>
              </a:rPr>
              <a:t>1</a:t>
            </a:r>
            <a:r>
              <a:rPr lang="zh-CN" altLang="en-US" sz="1400" dirty="0" smtClean="0">
                <a:latin typeface="微软雅黑" pitchFamily="34" charset="-122"/>
                <a:ea typeface="微软雅黑" pitchFamily="34" charset="-122"/>
              </a:rPr>
              <a:t>个地球</a:t>
            </a:r>
            <a:r>
              <a:rPr lang="zh-CN" altLang="zh-CN" sz="1400" dirty="0" smtClean="0">
                <a:latin typeface="微软雅黑" pitchFamily="34" charset="-122"/>
                <a:ea typeface="微软雅黑" pitchFamily="34" charset="-122"/>
              </a:rPr>
              <a:t>7</a:t>
            </a:r>
            <a:r>
              <a:rPr lang="en-US" altLang="zh-CN" sz="1400" dirty="0" smtClean="0">
                <a:latin typeface="微软雅黑" pitchFamily="34" charset="-122"/>
                <a:ea typeface="微软雅黑" pitchFamily="34" charset="-122"/>
              </a:rPr>
              <a:t>0</a:t>
            </a:r>
            <a:r>
              <a:rPr lang="zh-CN" altLang="en-US" sz="1400" dirty="0" smtClean="0">
                <a:latin typeface="微软雅黑" pitchFamily="34" charset="-122"/>
                <a:ea typeface="微软雅黑" pitchFamily="34" charset="-122"/>
              </a:rPr>
              <a:t>亿人口产生数据：</a:t>
            </a:r>
            <a:r>
              <a:rPr lang="en-US" altLang="zh-CN" sz="1400" dirty="0" smtClean="0">
                <a:latin typeface="微软雅黑" pitchFamily="34" charset="-122"/>
                <a:ea typeface="微软雅黑" pitchFamily="34" charset="-122"/>
              </a:rPr>
              <a:t> </a:t>
            </a:r>
            <a:r>
              <a:rPr lang="zh-CN" altLang="zh-CN" sz="3600" dirty="0" smtClean="0">
                <a:latin typeface="微软雅黑" pitchFamily="34" charset="-122"/>
                <a:ea typeface="微软雅黑" pitchFamily="34" charset="-122"/>
              </a:rPr>
              <a:t>6</a:t>
            </a:r>
            <a:r>
              <a:rPr lang="en-US" altLang="zh-CN" sz="3600" dirty="0" smtClean="0">
                <a:latin typeface="微软雅黑" pitchFamily="34" charset="-122"/>
                <a:ea typeface="微软雅黑" pitchFamily="34" charset="-122"/>
              </a:rPr>
              <a:t>0.48</a:t>
            </a:r>
            <a:r>
              <a:rPr lang="zh-CN" altLang="en-US" sz="3600" dirty="0" smtClean="0">
                <a:latin typeface="微软雅黑" pitchFamily="34" charset="-122"/>
                <a:ea typeface="微软雅黑" pitchFamily="34" charset="-122"/>
              </a:rPr>
              <a:t> </a:t>
            </a:r>
            <a:r>
              <a:rPr lang="en-US" altLang="zh-CN" sz="3600" dirty="0" smtClean="0">
                <a:latin typeface="微软雅黑" pitchFamily="34" charset="-122"/>
                <a:ea typeface="微软雅黑" pitchFamily="34" charset="-122"/>
              </a:rPr>
              <a:t> PB</a:t>
            </a:r>
            <a:r>
              <a:rPr lang="zh-CN" altLang="en-US" sz="1400" dirty="0" smtClean="0">
                <a:latin typeface="微软雅黑" pitchFamily="34" charset="-122"/>
                <a:ea typeface="微软雅黑" pitchFamily="34" charset="-122"/>
              </a:rPr>
              <a:t>；</a:t>
            </a:r>
            <a:r>
              <a:rPr lang="en-US" altLang="zh-CN" sz="1400"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 </a:t>
            </a:r>
            <a:endParaRPr lang="en-US" altLang="zh-CN" sz="1400" dirty="0" smtClean="0">
              <a:latin typeface="微软雅黑" pitchFamily="34" charset="-122"/>
              <a:ea typeface="微软雅黑" pitchFamily="34" charset="-122"/>
            </a:endParaRPr>
          </a:p>
        </p:txBody>
      </p:sp>
      <p:sp>
        <p:nvSpPr>
          <p:cNvPr id="11" name="标题 1"/>
          <p:cNvSpPr txBox="1">
            <a:spLocks/>
          </p:cNvSpPr>
          <p:nvPr/>
        </p:nvSpPr>
        <p:spPr>
          <a:xfrm>
            <a:off x="276179" y="763274"/>
            <a:ext cx="3456384" cy="672075"/>
          </a:xfrm>
          <a:prstGeom prst="rect">
            <a:avLst/>
          </a:prstGeom>
        </p:spPr>
        <p:txBody>
          <a:bodyPr vert="horz" lIns="91440" tIns="45720" rIns="91440" bIns="45720" rtlCol="0" anchor="ctr">
            <a:noAutofit/>
          </a:bodyPr>
          <a:lstStyle/>
          <a:p>
            <a:pPr lvl="0" algn="ctr">
              <a:spcBef>
                <a:spcPct val="0"/>
              </a:spcBef>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当数据挖掘比例 </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5%</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 </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-&gt;</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 </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80%</a:t>
            </a:r>
          </a:p>
        </p:txBody>
      </p:sp>
      <p:sp>
        <p:nvSpPr>
          <p:cNvPr id="8" name="矩形 7"/>
          <p:cNvSpPr/>
          <p:nvPr/>
        </p:nvSpPr>
        <p:spPr>
          <a:xfrm>
            <a:off x="2364411" y="2347449"/>
            <a:ext cx="2736304" cy="400110"/>
          </a:xfrm>
          <a:prstGeom prst="rect">
            <a:avLst/>
          </a:prstGeom>
        </p:spPr>
        <p:txBody>
          <a:bodyPr wrap="square">
            <a:spAutoFit/>
          </a:bodyPr>
          <a:lstStyle/>
          <a:p>
            <a:r>
              <a:rPr lang="zh-CN" altLang="en-US" sz="1400" dirty="0">
                <a:latin typeface="微软雅黑" pitchFamily="34" charset="-122"/>
                <a:ea typeface="微软雅黑" pitchFamily="34" charset="-122"/>
              </a:rPr>
              <a:t>1</a:t>
            </a:r>
            <a:r>
              <a:rPr lang="zh-CN" altLang="en-US" sz="1400" dirty="0" smtClean="0">
                <a:latin typeface="微软雅黑" pitchFamily="34" charset="-122"/>
                <a:ea typeface="微软雅黑" pitchFamily="34" charset="-122"/>
              </a:rPr>
              <a:t>个人的</a:t>
            </a:r>
            <a:r>
              <a:rPr lang="en-US" altLang="zh-CN" sz="1400" dirty="0" smtClean="0">
                <a:latin typeface="微软雅黑" pitchFamily="34" charset="-122"/>
                <a:ea typeface="微软雅黑" pitchFamily="34" charset="-122"/>
              </a:rPr>
              <a:t>DNA</a:t>
            </a:r>
            <a:r>
              <a:rPr lang="zh-CN" altLang="en-US" sz="1400" dirty="0" smtClean="0">
                <a:latin typeface="微软雅黑" pitchFamily="34" charset="-122"/>
                <a:ea typeface="微软雅黑" pitchFamily="34" charset="-122"/>
              </a:rPr>
              <a:t>信息： </a:t>
            </a:r>
            <a:r>
              <a:rPr lang="en-US" altLang="zh-CN" sz="2000" dirty="0" smtClean="0">
                <a:latin typeface="微软雅黑" pitchFamily="34" charset="-122"/>
                <a:ea typeface="微软雅黑" pitchFamily="34" charset="-122"/>
              </a:rPr>
              <a:t>3GB</a:t>
            </a:r>
          </a:p>
        </p:txBody>
      </p:sp>
      <p:sp>
        <p:nvSpPr>
          <p:cNvPr id="9" name="矩形 8"/>
          <p:cNvSpPr/>
          <p:nvPr/>
        </p:nvSpPr>
        <p:spPr>
          <a:xfrm>
            <a:off x="2364411" y="1723380"/>
            <a:ext cx="3096344" cy="400110"/>
          </a:xfrm>
          <a:prstGeom prst="rect">
            <a:avLst/>
          </a:prstGeom>
        </p:spPr>
        <p:txBody>
          <a:bodyPr wrap="square">
            <a:spAutoFit/>
          </a:bodyPr>
          <a:lstStyle/>
          <a:p>
            <a:r>
              <a:rPr lang="en-US" altLang="zh-CN" sz="1400" dirty="0" smtClean="0">
                <a:latin typeface="微软雅黑" pitchFamily="34" charset="-122"/>
                <a:ea typeface="微软雅黑" pitchFamily="34" charset="-122"/>
              </a:rPr>
              <a:t>1</a:t>
            </a:r>
            <a:r>
              <a:rPr lang="zh-CN" altLang="en-US" sz="1400" dirty="0" smtClean="0">
                <a:latin typeface="微软雅黑" pitchFamily="34" charset="-122"/>
                <a:ea typeface="微软雅黑" pitchFamily="34" charset="-122"/>
              </a:rPr>
              <a:t>个人的个人资料 ： </a:t>
            </a:r>
            <a:r>
              <a:rPr lang="en-US" altLang="zh-CN" sz="2000" dirty="0" smtClean="0">
                <a:latin typeface="微软雅黑" pitchFamily="34" charset="-122"/>
                <a:ea typeface="微软雅黑" pitchFamily="34" charset="-122"/>
              </a:rPr>
              <a:t>100KB</a:t>
            </a:r>
          </a:p>
        </p:txBody>
      </p:sp>
      <p:sp>
        <p:nvSpPr>
          <p:cNvPr id="10" name="矩形 9"/>
          <p:cNvSpPr/>
          <p:nvPr/>
        </p:nvSpPr>
        <p:spPr>
          <a:xfrm>
            <a:off x="8125054" y="6525858"/>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7644749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179512" y="1220755"/>
            <a:ext cx="8604448" cy="3744416"/>
          </a:xfrm>
          <a:prstGeom prst="rect">
            <a:avLst/>
          </a:prstGeom>
        </p:spPr>
        <p:txBody>
          <a:bodyPr vert="horz" lIns="91440" tIns="45720" rIns="91440" bIns="45720" rtlCol="0" anchor="ctr">
            <a:noAutofit/>
          </a:bodyPr>
          <a:lstStyle/>
          <a:p>
            <a:pPr lvl="0" algn="ctr">
              <a:spcBef>
                <a:spcPct val="0"/>
              </a:spcBef>
              <a:defRPr/>
            </a:pPr>
            <a:r>
              <a:rPr lang="en-US" altLang="en-US" sz="2800" b="1" dirty="0" smtClean="0">
                <a:latin typeface="微软雅黑" panose="020B0503020204020204" pitchFamily="34" charset="-122"/>
                <a:ea typeface="微软雅黑" panose="020B0503020204020204" pitchFamily="34" charset="-122"/>
                <a:cs typeface="+mj-cs"/>
              </a:rPr>
              <a:t>连接：</a:t>
            </a:r>
            <a:r>
              <a:rPr lang="zh-CN" altLang="en-US" sz="2800" b="1" dirty="0" smtClean="0">
                <a:latin typeface="微软雅黑" panose="020B0503020204020204" pitchFamily="34" charset="-122"/>
                <a:ea typeface="微软雅黑" panose="020B0503020204020204" pitchFamily="34" charset="-122"/>
                <a:cs typeface="+mj-cs"/>
              </a:rPr>
              <a:t>嵌入式、加密传输</a:t>
            </a:r>
            <a:endParaRPr lang="en-US" altLang="zh-CN" sz="2800" b="1" dirty="0" smtClean="0">
              <a:latin typeface="微软雅黑" panose="020B0503020204020204" pitchFamily="34" charset="-122"/>
              <a:ea typeface="微软雅黑" panose="020B0503020204020204" pitchFamily="34" charset="-122"/>
              <a:cs typeface="+mj-cs"/>
            </a:endParaRPr>
          </a:p>
          <a:p>
            <a:pPr lvl="0" algn="ctr">
              <a:spcBef>
                <a:spcPct val="0"/>
              </a:spcBef>
              <a:defRPr/>
            </a:pPr>
            <a:endParaRPr lang="en-US" altLang="zh-CN" sz="2800" b="1" dirty="0" smtClean="0">
              <a:latin typeface="微软雅黑" panose="020B0503020204020204" pitchFamily="34" charset="-122"/>
              <a:ea typeface="微软雅黑" panose="020B0503020204020204" pitchFamily="34" charset="-122"/>
              <a:cs typeface="+mj-cs"/>
            </a:endParaRPr>
          </a:p>
          <a:p>
            <a:pPr lvl="0" algn="ctr">
              <a:spcBef>
                <a:spcPct val="0"/>
              </a:spcBef>
              <a:defRPr/>
            </a:pPr>
            <a:r>
              <a:rPr lang="zh-CN" altLang="en-US" sz="2800" b="1" dirty="0" smtClean="0">
                <a:latin typeface="微软雅黑" panose="020B0503020204020204" pitchFamily="34" charset="-122"/>
                <a:ea typeface="微软雅黑" panose="020B0503020204020204" pitchFamily="34" charset="-122"/>
                <a:cs typeface="+mj-cs"/>
              </a:rPr>
              <a:t>存储：高并发、高压缩比的分布式存储和轻计算</a:t>
            </a:r>
            <a:endParaRPr lang="en-US" altLang="zh-CN" sz="2800" b="1" dirty="0" smtClean="0">
              <a:latin typeface="微软雅黑" panose="020B0503020204020204" pitchFamily="34" charset="-122"/>
              <a:ea typeface="微软雅黑" panose="020B0503020204020204" pitchFamily="34" charset="-122"/>
              <a:cs typeface="+mj-cs"/>
            </a:endParaRPr>
          </a:p>
          <a:p>
            <a:pPr lvl="0" algn="ctr">
              <a:spcBef>
                <a:spcPct val="0"/>
              </a:spcBef>
              <a:defRPr/>
            </a:pPr>
            <a:endParaRPr lang="en-US" altLang="zh-CN" sz="2800" b="1" dirty="0" smtClean="0">
              <a:latin typeface="微软雅黑" panose="020B0503020204020204" pitchFamily="34" charset="-122"/>
              <a:ea typeface="微软雅黑" panose="020B0503020204020204" pitchFamily="34" charset="-122"/>
              <a:cs typeface="+mj-cs"/>
            </a:endParaRPr>
          </a:p>
        </p:txBody>
      </p:sp>
      <p:sp>
        <p:nvSpPr>
          <p:cNvPr id="2" name="矩形 1"/>
          <p:cNvSpPr/>
          <p:nvPr/>
        </p:nvSpPr>
        <p:spPr>
          <a:xfrm>
            <a:off x="2843811" y="740701"/>
            <a:ext cx="2895031" cy="369332"/>
          </a:xfrm>
          <a:prstGeom prst="rect">
            <a:avLst/>
          </a:prstGeom>
        </p:spPr>
        <p:txBody>
          <a:bodyPr wrap="none">
            <a:spAutoFit/>
          </a:bodyPr>
          <a:lstStyle/>
          <a:p>
            <a:pPr lvl="0" algn="ctr">
              <a:spcBef>
                <a:spcPct val="0"/>
              </a:spcBef>
              <a:defRPr/>
            </a:pPr>
            <a:r>
              <a:rPr lang="zh-CN" altLang="en-US" b="1" dirty="0">
                <a:latin typeface="微软雅黑" panose="020B0503020204020204" pitchFamily="34" charset="-122"/>
                <a:ea typeface="微软雅黑" panose="020B0503020204020204" pitchFamily="34" charset="-122"/>
              </a:rPr>
              <a:t>面向云</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计算的数据库技术</a:t>
            </a:r>
            <a:endParaRPr lang="en-US" altLang="zh-CN" b="1" dirty="0">
              <a:latin typeface="微软雅黑" panose="020B0503020204020204" pitchFamily="34" charset="-122"/>
              <a:ea typeface="微软雅黑" panose="020B0503020204020204" pitchFamily="34" charset="-122"/>
            </a:endParaRPr>
          </a:p>
        </p:txBody>
      </p:sp>
      <p:sp>
        <p:nvSpPr>
          <p:cNvPr id="4" name="矩形 3"/>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2644503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云形 6"/>
          <p:cNvSpPr/>
          <p:nvPr/>
        </p:nvSpPr>
        <p:spPr>
          <a:xfrm>
            <a:off x="3059832" y="2888169"/>
            <a:ext cx="7560840" cy="505601"/>
          </a:xfrm>
          <a:prstGeom prst="cloud">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9" name="立方体 8"/>
          <p:cNvSpPr/>
          <p:nvPr/>
        </p:nvSpPr>
        <p:spPr>
          <a:xfrm>
            <a:off x="683568" y="2680265"/>
            <a:ext cx="1152128" cy="441357"/>
          </a:xfrm>
          <a:prstGeom prst="cube">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10" name="立方体 9"/>
          <p:cNvSpPr/>
          <p:nvPr/>
        </p:nvSpPr>
        <p:spPr>
          <a:xfrm>
            <a:off x="755576" y="4352564"/>
            <a:ext cx="720080" cy="441357"/>
          </a:xfrm>
          <a:prstGeom prst="cube">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11" name="立方体 10"/>
          <p:cNvSpPr/>
          <p:nvPr/>
        </p:nvSpPr>
        <p:spPr>
          <a:xfrm>
            <a:off x="907976" y="4555764"/>
            <a:ext cx="720080" cy="441357"/>
          </a:xfrm>
          <a:prstGeom prst="cube">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12" name="立方体 11"/>
          <p:cNvSpPr/>
          <p:nvPr/>
        </p:nvSpPr>
        <p:spPr>
          <a:xfrm>
            <a:off x="1060376" y="4758964"/>
            <a:ext cx="720080" cy="441357"/>
          </a:xfrm>
          <a:prstGeom prst="cube">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13" name="立方体 12"/>
          <p:cNvSpPr/>
          <p:nvPr/>
        </p:nvSpPr>
        <p:spPr>
          <a:xfrm>
            <a:off x="1212776" y="4962164"/>
            <a:ext cx="720080" cy="441357"/>
          </a:xfrm>
          <a:prstGeom prst="cube">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14" name="立方体 13"/>
          <p:cNvSpPr/>
          <p:nvPr/>
        </p:nvSpPr>
        <p:spPr>
          <a:xfrm>
            <a:off x="1365176" y="5165364"/>
            <a:ext cx="720080" cy="441357"/>
          </a:xfrm>
          <a:prstGeom prst="cube">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15" name="立方体 14"/>
          <p:cNvSpPr/>
          <p:nvPr/>
        </p:nvSpPr>
        <p:spPr>
          <a:xfrm>
            <a:off x="1517576" y="5368564"/>
            <a:ext cx="720080" cy="441357"/>
          </a:xfrm>
          <a:prstGeom prst="cube">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16" name="罐形 15"/>
          <p:cNvSpPr/>
          <p:nvPr/>
        </p:nvSpPr>
        <p:spPr>
          <a:xfrm>
            <a:off x="1259632" y="3107597"/>
            <a:ext cx="432048" cy="354776"/>
          </a:xfrm>
          <a:prstGeom prst="can">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lnSpc>
                <a:spcPct val="150000"/>
              </a:lnSpc>
            </a:pPr>
            <a:r>
              <a:rPr kumimoji="1" lang="zh-CN" altLang="en-US" sz="600" dirty="0" smtClean="0">
                <a:solidFill>
                  <a:schemeClr val="tx1">
                    <a:lumMod val="75000"/>
                    <a:lumOff val="25000"/>
                  </a:schemeClr>
                </a:solidFill>
                <a:latin typeface="微软雅黑" pitchFamily="34" charset="-122"/>
                <a:ea typeface="微软雅黑" pitchFamily="34" charset="-122"/>
              </a:rPr>
              <a:t>嵌入式</a:t>
            </a:r>
            <a:endParaRPr kumimoji="1" lang="zh-CN" altLang="en-US" sz="600" dirty="0">
              <a:solidFill>
                <a:schemeClr val="tx1">
                  <a:lumMod val="75000"/>
                  <a:lumOff val="25000"/>
                </a:schemeClr>
              </a:solidFill>
              <a:latin typeface="微软雅黑" pitchFamily="34" charset="-122"/>
              <a:ea typeface="微软雅黑" pitchFamily="34" charset="-122"/>
            </a:endParaRPr>
          </a:p>
        </p:txBody>
      </p:sp>
      <p:cxnSp>
        <p:nvCxnSpPr>
          <p:cNvPr id="18" name="曲线连接符 17"/>
          <p:cNvCxnSpPr/>
          <p:nvPr/>
        </p:nvCxnSpPr>
        <p:spPr>
          <a:xfrm flipV="1">
            <a:off x="1835696" y="2756927"/>
            <a:ext cx="1296144" cy="480053"/>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曲线连接符 33"/>
          <p:cNvCxnSpPr/>
          <p:nvPr/>
        </p:nvCxnSpPr>
        <p:spPr>
          <a:xfrm flipV="1">
            <a:off x="1907704" y="4429224"/>
            <a:ext cx="1368152" cy="28803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曲线连接符 34"/>
          <p:cNvCxnSpPr/>
          <p:nvPr/>
        </p:nvCxnSpPr>
        <p:spPr>
          <a:xfrm flipV="1">
            <a:off x="1907704" y="4621245"/>
            <a:ext cx="1440160" cy="28803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曲线连接符 39"/>
          <p:cNvCxnSpPr/>
          <p:nvPr/>
        </p:nvCxnSpPr>
        <p:spPr>
          <a:xfrm flipV="1">
            <a:off x="2051720" y="4909277"/>
            <a:ext cx="1368152" cy="28803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曲线连接符 40"/>
          <p:cNvCxnSpPr/>
          <p:nvPr/>
        </p:nvCxnSpPr>
        <p:spPr>
          <a:xfrm flipV="1">
            <a:off x="2123728" y="5101299"/>
            <a:ext cx="1440160" cy="28803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曲线连接符 42"/>
          <p:cNvCxnSpPr/>
          <p:nvPr/>
        </p:nvCxnSpPr>
        <p:spPr>
          <a:xfrm flipV="1">
            <a:off x="1691680" y="4045181"/>
            <a:ext cx="1368152" cy="28803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曲线连接符 43"/>
          <p:cNvCxnSpPr/>
          <p:nvPr/>
        </p:nvCxnSpPr>
        <p:spPr>
          <a:xfrm flipV="1">
            <a:off x="1691680" y="4237203"/>
            <a:ext cx="1440160" cy="28803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标题 1"/>
          <p:cNvSpPr txBox="1">
            <a:spLocks/>
          </p:cNvSpPr>
          <p:nvPr/>
        </p:nvSpPr>
        <p:spPr>
          <a:xfrm rot="20751504">
            <a:off x="1547664" y="3717033"/>
            <a:ext cx="1368152" cy="384043"/>
          </a:xfrm>
          <a:prstGeom prst="rect">
            <a:avLst/>
          </a:prstGeom>
        </p:spPr>
        <p:txBody>
          <a:bodyPr vert="horz" lIns="91440" tIns="45720" rIns="91440" bIns="45720" rtlCol="0" anchor="ctr">
            <a:noAutofit/>
          </a:bodyPr>
          <a:lstStyle/>
          <a:p>
            <a:pPr lvl="0" algn="ctr">
              <a:spcBef>
                <a:spcPct val="0"/>
              </a:spcBef>
              <a:defRPr/>
            </a:pPr>
            <a:r>
              <a:rPr kumimoji="0" lang="zh-CN" altLang="en-US" sz="1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压缩、加密传输</a:t>
            </a:r>
            <a:endParaRPr kumimoji="0" lang="en-US" altLang="zh-CN" sz="1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48" name="罐形 47"/>
          <p:cNvSpPr/>
          <p:nvPr/>
        </p:nvSpPr>
        <p:spPr>
          <a:xfrm>
            <a:off x="4708570" y="3228984"/>
            <a:ext cx="943553" cy="528087"/>
          </a:xfrm>
          <a:prstGeom prst="can">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Sharding-2</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9" name="罐形 48"/>
          <p:cNvSpPr/>
          <p:nvPr/>
        </p:nvSpPr>
        <p:spPr>
          <a:xfrm>
            <a:off x="6076722" y="3228984"/>
            <a:ext cx="943553" cy="528087"/>
          </a:xfrm>
          <a:prstGeom prst="can">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Sharding-3</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0" name="罐形 49"/>
          <p:cNvSpPr/>
          <p:nvPr/>
        </p:nvSpPr>
        <p:spPr>
          <a:xfrm>
            <a:off x="5364090" y="2460897"/>
            <a:ext cx="943553" cy="528087"/>
          </a:xfrm>
          <a:prstGeom prst="can">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Sharding-1</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4" name="罐形 53"/>
          <p:cNvSpPr/>
          <p:nvPr/>
        </p:nvSpPr>
        <p:spPr>
          <a:xfrm>
            <a:off x="7308304" y="1788824"/>
            <a:ext cx="720080" cy="528087"/>
          </a:xfrm>
          <a:prstGeom prst="can">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SD-2</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5" name="罐形 54"/>
          <p:cNvSpPr/>
          <p:nvPr/>
        </p:nvSpPr>
        <p:spPr>
          <a:xfrm>
            <a:off x="8172400" y="1788824"/>
            <a:ext cx="720080" cy="528087"/>
          </a:xfrm>
          <a:prstGeom prst="can">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SD-3</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6" name="罐形 55"/>
          <p:cNvSpPr/>
          <p:nvPr/>
        </p:nvSpPr>
        <p:spPr>
          <a:xfrm>
            <a:off x="7740352" y="988752"/>
            <a:ext cx="720080" cy="528087"/>
          </a:xfrm>
          <a:prstGeom prst="can">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SD-1</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7" name="椭圆 56"/>
          <p:cNvSpPr/>
          <p:nvPr/>
        </p:nvSpPr>
        <p:spPr>
          <a:xfrm>
            <a:off x="4283968" y="3195473"/>
            <a:ext cx="3168352" cy="467055"/>
          </a:xfrm>
          <a:prstGeom prst="ellipse">
            <a:avLst/>
          </a:prstGeom>
          <a:noFill/>
          <a:ln>
            <a:prstDash val="sysDash"/>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8" name="椭圆 57"/>
          <p:cNvSpPr/>
          <p:nvPr/>
        </p:nvSpPr>
        <p:spPr>
          <a:xfrm>
            <a:off x="7020272" y="1515287"/>
            <a:ext cx="2232248" cy="467055"/>
          </a:xfrm>
          <a:prstGeom prst="ellipse">
            <a:avLst/>
          </a:prstGeom>
          <a:noFill/>
          <a:ln>
            <a:prstDash val="sysDash"/>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9" name="罐形 58"/>
          <p:cNvSpPr/>
          <p:nvPr/>
        </p:nvSpPr>
        <p:spPr>
          <a:xfrm>
            <a:off x="1835696" y="5696374"/>
            <a:ext cx="432048" cy="354776"/>
          </a:xfrm>
          <a:prstGeom prst="can">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lnSpc>
                <a:spcPct val="150000"/>
              </a:lnSpc>
            </a:pPr>
            <a:r>
              <a:rPr kumimoji="1" lang="zh-CN" altLang="en-US" sz="600" dirty="0" smtClean="0">
                <a:solidFill>
                  <a:schemeClr val="tx1">
                    <a:lumMod val="75000"/>
                    <a:lumOff val="25000"/>
                  </a:schemeClr>
                </a:solidFill>
                <a:latin typeface="微软雅黑" pitchFamily="34" charset="-122"/>
                <a:ea typeface="微软雅黑" pitchFamily="34" charset="-122"/>
              </a:rPr>
              <a:t>嵌入式</a:t>
            </a:r>
            <a:endParaRPr kumimoji="1" lang="zh-CN" altLang="en-US" sz="600" dirty="0">
              <a:solidFill>
                <a:schemeClr val="tx1">
                  <a:lumMod val="75000"/>
                  <a:lumOff val="25000"/>
                </a:schemeClr>
              </a:solidFill>
              <a:latin typeface="微软雅黑" pitchFamily="34" charset="-122"/>
              <a:ea typeface="微软雅黑" pitchFamily="34" charset="-122"/>
            </a:endParaRPr>
          </a:p>
        </p:txBody>
      </p:sp>
      <p:sp>
        <p:nvSpPr>
          <p:cNvPr id="2" name="TextBox 1"/>
          <p:cNvSpPr txBox="1"/>
          <p:nvPr/>
        </p:nvSpPr>
        <p:spPr>
          <a:xfrm>
            <a:off x="5364092" y="3909053"/>
            <a:ext cx="1440159"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分布式存储</a:t>
            </a:r>
            <a:endParaRPr lang="en-US" altLang="zh-CN" b="1" dirty="0" smtClean="0">
              <a:latin typeface="微软雅黑" panose="020B0503020204020204" pitchFamily="34" charset="-122"/>
              <a:ea typeface="微软雅黑" panose="020B0503020204020204" pitchFamily="34" charset="-122"/>
            </a:endParaRPr>
          </a:p>
        </p:txBody>
      </p:sp>
      <p:sp>
        <p:nvSpPr>
          <p:cNvPr id="60" name="TextBox 1"/>
          <p:cNvSpPr txBox="1"/>
          <p:nvPr/>
        </p:nvSpPr>
        <p:spPr>
          <a:xfrm>
            <a:off x="6660232" y="1028733"/>
            <a:ext cx="1008111"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容灾</a:t>
            </a:r>
            <a:endParaRPr lang="en-US" altLang="zh-CN" b="1" dirty="0" smtClean="0">
              <a:latin typeface="微软雅黑" panose="020B0503020204020204" pitchFamily="34" charset="-122"/>
              <a:ea typeface="微软雅黑" panose="020B0503020204020204" pitchFamily="34" charset="-122"/>
            </a:endParaRPr>
          </a:p>
        </p:txBody>
      </p:sp>
      <p:grpSp>
        <p:nvGrpSpPr>
          <p:cNvPr id="65" name="组 64"/>
          <p:cNvGrpSpPr/>
          <p:nvPr/>
        </p:nvGrpSpPr>
        <p:grpSpPr>
          <a:xfrm>
            <a:off x="3203851" y="1102157"/>
            <a:ext cx="651247" cy="1052758"/>
            <a:chOff x="2192561" y="466576"/>
            <a:chExt cx="651247" cy="789568"/>
          </a:xfrm>
        </p:grpSpPr>
        <p:sp>
          <p:nvSpPr>
            <p:cNvPr id="63" name="矩形 62"/>
            <p:cNvSpPr/>
            <p:nvPr/>
          </p:nvSpPr>
          <p:spPr>
            <a:xfrm>
              <a:off x="2699792" y="664990"/>
              <a:ext cx="144016" cy="24910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61" name="矩形 60"/>
            <p:cNvSpPr/>
            <p:nvPr/>
          </p:nvSpPr>
          <p:spPr>
            <a:xfrm>
              <a:off x="2195736" y="1007038"/>
              <a:ext cx="648072" cy="24910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62" name="空心弧 61"/>
            <p:cNvSpPr/>
            <p:nvPr/>
          </p:nvSpPr>
          <p:spPr>
            <a:xfrm>
              <a:off x="2192561" y="466576"/>
              <a:ext cx="648072" cy="465930"/>
            </a:xfrm>
            <a:prstGeom prst="blockArc">
              <a:avLst>
                <a:gd name="adj1" fmla="val 10893046"/>
                <a:gd name="adj2" fmla="val 208361"/>
                <a:gd name="adj3" fmla="val 21494"/>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64" name="矩形 63"/>
            <p:cNvSpPr/>
            <p:nvPr/>
          </p:nvSpPr>
          <p:spPr>
            <a:xfrm>
              <a:off x="2718842" y="600389"/>
              <a:ext cx="108000" cy="24910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grpSp>
      <p:sp>
        <p:nvSpPr>
          <p:cNvPr id="66" name="TextBox 1"/>
          <p:cNvSpPr txBox="1"/>
          <p:nvPr/>
        </p:nvSpPr>
        <p:spPr>
          <a:xfrm>
            <a:off x="3779912" y="1508787"/>
            <a:ext cx="1152128"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安全访问</a:t>
            </a:r>
            <a:endParaRPr lang="en-US" altLang="zh-CN" b="1" dirty="0" smtClean="0">
              <a:latin typeface="微软雅黑" panose="020B0503020204020204" pitchFamily="34" charset="-122"/>
              <a:ea typeface="微软雅黑" panose="020B0503020204020204" pitchFamily="34" charset="-122"/>
            </a:endParaRPr>
          </a:p>
        </p:txBody>
      </p:sp>
      <p:sp>
        <p:nvSpPr>
          <p:cNvPr id="68" name="椭圆 67"/>
          <p:cNvSpPr/>
          <p:nvPr/>
        </p:nvSpPr>
        <p:spPr>
          <a:xfrm>
            <a:off x="3995939" y="3243528"/>
            <a:ext cx="3744351" cy="467055"/>
          </a:xfrm>
          <a:prstGeom prst="ellipse">
            <a:avLst/>
          </a:prstGeom>
          <a:noFill/>
          <a:ln>
            <a:prstDash val="sysDash"/>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69" name="TextBox 1"/>
          <p:cNvSpPr txBox="1"/>
          <p:nvPr/>
        </p:nvSpPr>
        <p:spPr>
          <a:xfrm>
            <a:off x="5508104" y="1700808"/>
            <a:ext cx="1008112"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存  取</a:t>
            </a:r>
            <a:endParaRPr lang="en-US" altLang="zh-CN" b="1" dirty="0" smtClean="0">
              <a:latin typeface="微软雅黑" panose="020B0503020204020204" pitchFamily="34" charset="-122"/>
              <a:ea typeface="微软雅黑" panose="020B0503020204020204" pitchFamily="34" charset="-122"/>
            </a:endParaRPr>
          </a:p>
        </p:txBody>
      </p:sp>
      <p:sp>
        <p:nvSpPr>
          <p:cNvPr id="70" name="TextBox 1"/>
          <p:cNvSpPr txBox="1"/>
          <p:nvPr/>
        </p:nvSpPr>
        <p:spPr>
          <a:xfrm rot="1117631">
            <a:off x="4860032" y="4642683"/>
            <a:ext cx="864096"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轻计算：</a:t>
            </a:r>
            <a:endParaRPr lang="en-US" altLang="zh-CN" b="1" dirty="0" smtClean="0">
              <a:latin typeface="微软雅黑" panose="020B0503020204020204" pitchFamily="34" charset="-122"/>
              <a:ea typeface="微软雅黑" panose="020B0503020204020204" pitchFamily="34" charset="-122"/>
            </a:endParaRPr>
          </a:p>
        </p:txBody>
      </p:sp>
      <p:sp>
        <p:nvSpPr>
          <p:cNvPr id="71" name="TextBox 1"/>
          <p:cNvSpPr txBox="1"/>
          <p:nvPr/>
        </p:nvSpPr>
        <p:spPr>
          <a:xfrm>
            <a:off x="5876528" y="4677139"/>
            <a:ext cx="711696"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聚合</a:t>
            </a:r>
            <a:endParaRPr lang="en-US" altLang="zh-CN" b="1" dirty="0" smtClean="0">
              <a:latin typeface="微软雅黑" panose="020B0503020204020204" pitchFamily="34" charset="-122"/>
              <a:ea typeface="微软雅黑" panose="020B0503020204020204" pitchFamily="34" charset="-122"/>
            </a:endParaRPr>
          </a:p>
        </p:txBody>
      </p:sp>
      <p:sp>
        <p:nvSpPr>
          <p:cNvPr id="72" name="TextBox 1"/>
          <p:cNvSpPr txBox="1"/>
          <p:nvPr/>
        </p:nvSpPr>
        <p:spPr>
          <a:xfrm rot="20016103">
            <a:off x="6550388" y="4409451"/>
            <a:ext cx="919336"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搜索</a:t>
            </a:r>
            <a:endParaRPr lang="en-US" altLang="zh-CN" b="1" dirty="0" smtClean="0">
              <a:latin typeface="微软雅黑" panose="020B0503020204020204" pitchFamily="34" charset="-122"/>
              <a:ea typeface="微软雅黑" panose="020B0503020204020204" pitchFamily="34" charset="-122"/>
            </a:endParaRPr>
          </a:p>
        </p:txBody>
      </p:sp>
      <p:sp>
        <p:nvSpPr>
          <p:cNvPr id="73" name="TextBox 1"/>
          <p:cNvSpPr txBox="1"/>
          <p:nvPr/>
        </p:nvSpPr>
        <p:spPr>
          <a:xfrm>
            <a:off x="422165" y="1118437"/>
            <a:ext cx="1440160" cy="461665"/>
          </a:xfrm>
          <a:prstGeom prst="rect">
            <a:avLst/>
          </a:prstGeom>
          <a:noFill/>
        </p:spPr>
        <p:txBody>
          <a:bodyPr wrap="square" rtlCol="0">
            <a:spAutoFit/>
          </a:bodyPr>
          <a:lstStyle/>
          <a:p>
            <a:r>
              <a:rPr lang="en-US" altLang="en-US" sz="2400" b="1" dirty="0" smtClean="0">
                <a:latin typeface="微软雅黑" panose="020B0503020204020204" pitchFamily="34" charset="-122"/>
                <a:ea typeface="微软雅黑" panose="020B0503020204020204" pitchFamily="34" charset="-122"/>
              </a:rPr>
              <a:t>云端</a:t>
            </a:r>
            <a:r>
              <a:rPr lang="zh-CN" altLang="en-US" sz="2400" b="1" dirty="0" smtClean="0">
                <a:latin typeface="微软雅黑" panose="020B0503020204020204" pitchFamily="34" charset="-122"/>
                <a:ea typeface="微软雅黑" panose="020B0503020204020204" pitchFamily="34" charset="-122"/>
              </a:rPr>
              <a:t>连接</a:t>
            </a:r>
            <a:endParaRPr lang="en-US" altLang="zh-CN" sz="2400" b="1" dirty="0" smtClean="0">
              <a:latin typeface="微软雅黑" panose="020B0503020204020204" pitchFamily="34" charset="-122"/>
              <a:ea typeface="微软雅黑" panose="020B0503020204020204" pitchFamily="34" charset="-122"/>
            </a:endParaRPr>
          </a:p>
        </p:txBody>
      </p:sp>
      <p:grpSp>
        <p:nvGrpSpPr>
          <p:cNvPr id="8" name="组 7"/>
          <p:cNvGrpSpPr/>
          <p:nvPr/>
        </p:nvGrpSpPr>
        <p:grpSpPr>
          <a:xfrm>
            <a:off x="3229509" y="2522924"/>
            <a:ext cx="1493879" cy="2123464"/>
            <a:chOff x="3229506" y="1892193"/>
            <a:chExt cx="1493879" cy="1592598"/>
          </a:xfrm>
        </p:grpSpPr>
        <p:grpSp>
          <p:nvGrpSpPr>
            <p:cNvPr id="5" name="组 4"/>
            <p:cNvGrpSpPr/>
            <p:nvPr/>
          </p:nvGrpSpPr>
          <p:grpSpPr>
            <a:xfrm>
              <a:off x="3275856" y="2000560"/>
              <a:ext cx="1152128" cy="782340"/>
              <a:chOff x="827584" y="848432"/>
              <a:chExt cx="1152128" cy="782340"/>
            </a:xfrm>
          </p:grpSpPr>
          <p:sp>
            <p:nvSpPr>
              <p:cNvPr id="3" name="同心圆 2"/>
              <p:cNvSpPr/>
              <p:nvPr/>
            </p:nvSpPr>
            <p:spPr>
              <a:xfrm>
                <a:off x="1691680" y="1064456"/>
                <a:ext cx="144016" cy="350291"/>
              </a:xfrm>
              <a:prstGeom prst="donu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6" name="同心圆 45"/>
              <p:cNvSpPr/>
              <p:nvPr/>
            </p:nvSpPr>
            <p:spPr>
              <a:xfrm>
                <a:off x="1763688" y="1136465"/>
                <a:ext cx="144016" cy="350291"/>
              </a:xfrm>
              <a:prstGeom prst="donu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7" name="同心圆 46"/>
              <p:cNvSpPr/>
              <p:nvPr/>
            </p:nvSpPr>
            <p:spPr>
              <a:xfrm>
                <a:off x="1835696" y="1064456"/>
                <a:ext cx="144016" cy="350291"/>
              </a:xfrm>
              <a:prstGeom prst="donu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 name="椭圆 3"/>
              <p:cNvSpPr/>
              <p:nvPr/>
            </p:nvSpPr>
            <p:spPr>
              <a:xfrm>
                <a:off x="827584" y="848432"/>
                <a:ext cx="216024" cy="350291"/>
              </a:xfrm>
              <a:prstGeom prst="ellipse">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1" name="椭圆 50"/>
              <p:cNvSpPr/>
              <p:nvPr/>
            </p:nvSpPr>
            <p:spPr>
              <a:xfrm>
                <a:off x="827584" y="1064457"/>
                <a:ext cx="216024" cy="350291"/>
              </a:xfrm>
              <a:prstGeom prst="ellipse">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2" name="椭圆 51"/>
              <p:cNvSpPr/>
              <p:nvPr/>
            </p:nvSpPr>
            <p:spPr>
              <a:xfrm>
                <a:off x="1043608" y="951705"/>
                <a:ext cx="216024" cy="350291"/>
              </a:xfrm>
              <a:prstGeom prst="ellipse">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3" name="椭圆 52"/>
              <p:cNvSpPr/>
              <p:nvPr/>
            </p:nvSpPr>
            <p:spPr>
              <a:xfrm>
                <a:off x="1039700" y="1177209"/>
                <a:ext cx="216024" cy="350291"/>
              </a:xfrm>
              <a:prstGeom prst="ellipse">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67" name="椭圆 66"/>
              <p:cNvSpPr/>
              <p:nvPr/>
            </p:nvSpPr>
            <p:spPr>
              <a:xfrm>
                <a:off x="827584" y="1280481"/>
                <a:ext cx="216024" cy="350291"/>
              </a:xfrm>
              <a:prstGeom prst="ellipse">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74" name="椭圆 73"/>
              <p:cNvSpPr/>
              <p:nvPr/>
            </p:nvSpPr>
            <p:spPr>
              <a:xfrm>
                <a:off x="1247908" y="1064457"/>
                <a:ext cx="216024" cy="350291"/>
              </a:xfrm>
              <a:prstGeom prst="ellipse">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grpSp>
        <p:grpSp>
          <p:nvGrpSpPr>
            <p:cNvPr id="75" name="组 74"/>
            <p:cNvGrpSpPr/>
            <p:nvPr/>
          </p:nvGrpSpPr>
          <p:grpSpPr>
            <a:xfrm rot="19384744">
              <a:off x="3426992" y="2569664"/>
              <a:ext cx="1152130" cy="782337"/>
              <a:chOff x="827583" y="848434"/>
              <a:chExt cx="1152130" cy="782337"/>
            </a:xfrm>
          </p:grpSpPr>
          <p:sp>
            <p:nvSpPr>
              <p:cNvPr id="76" name="同心圆 75"/>
              <p:cNvSpPr/>
              <p:nvPr/>
            </p:nvSpPr>
            <p:spPr>
              <a:xfrm>
                <a:off x="1691679" y="1064456"/>
                <a:ext cx="144016" cy="350291"/>
              </a:xfrm>
              <a:prstGeom prst="donu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77" name="同心圆 76"/>
              <p:cNvSpPr/>
              <p:nvPr/>
            </p:nvSpPr>
            <p:spPr>
              <a:xfrm>
                <a:off x="1763688" y="1136466"/>
                <a:ext cx="144016" cy="350291"/>
              </a:xfrm>
              <a:prstGeom prst="donu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78" name="同心圆 77"/>
              <p:cNvSpPr/>
              <p:nvPr/>
            </p:nvSpPr>
            <p:spPr>
              <a:xfrm>
                <a:off x="1835697" y="1064456"/>
                <a:ext cx="144016" cy="350291"/>
              </a:xfrm>
              <a:prstGeom prst="donu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79" name="椭圆 78"/>
              <p:cNvSpPr/>
              <p:nvPr/>
            </p:nvSpPr>
            <p:spPr>
              <a:xfrm>
                <a:off x="827583" y="848434"/>
                <a:ext cx="216024" cy="350291"/>
              </a:xfrm>
              <a:prstGeom prst="ellipse">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80" name="椭圆 79"/>
              <p:cNvSpPr/>
              <p:nvPr/>
            </p:nvSpPr>
            <p:spPr>
              <a:xfrm>
                <a:off x="827584" y="1064457"/>
                <a:ext cx="216024" cy="350291"/>
              </a:xfrm>
              <a:prstGeom prst="ellipse">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81" name="椭圆 80"/>
              <p:cNvSpPr/>
              <p:nvPr/>
            </p:nvSpPr>
            <p:spPr>
              <a:xfrm>
                <a:off x="1043609" y="951705"/>
                <a:ext cx="216024" cy="350291"/>
              </a:xfrm>
              <a:prstGeom prst="ellipse">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82" name="椭圆 81"/>
              <p:cNvSpPr/>
              <p:nvPr/>
            </p:nvSpPr>
            <p:spPr>
              <a:xfrm>
                <a:off x="1039700" y="1177210"/>
                <a:ext cx="216024" cy="350291"/>
              </a:xfrm>
              <a:prstGeom prst="ellipse">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83" name="椭圆 82"/>
              <p:cNvSpPr/>
              <p:nvPr/>
            </p:nvSpPr>
            <p:spPr>
              <a:xfrm>
                <a:off x="827583" y="1280480"/>
                <a:ext cx="216024" cy="350291"/>
              </a:xfrm>
              <a:prstGeom prst="ellipse">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84" name="椭圆 83"/>
              <p:cNvSpPr/>
              <p:nvPr/>
            </p:nvSpPr>
            <p:spPr>
              <a:xfrm>
                <a:off x="1247908" y="1064457"/>
                <a:ext cx="216024" cy="350291"/>
              </a:xfrm>
              <a:prstGeom prst="ellipse">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grpSp>
        <p:grpSp>
          <p:nvGrpSpPr>
            <p:cNvPr id="6" name="组 5"/>
            <p:cNvGrpSpPr/>
            <p:nvPr/>
          </p:nvGrpSpPr>
          <p:grpSpPr>
            <a:xfrm>
              <a:off x="3229506" y="2034167"/>
              <a:ext cx="717004" cy="712015"/>
              <a:chOff x="3229506" y="2034167"/>
              <a:chExt cx="717004" cy="712015"/>
            </a:xfrm>
          </p:grpSpPr>
          <p:sp>
            <p:nvSpPr>
              <p:cNvPr id="85" name="标题 1"/>
              <p:cNvSpPr txBox="1">
                <a:spLocks/>
              </p:cNvSpPr>
              <p:nvPr/>
            </p:nvSpPr>
            <p:spPr>
              <a:xfrm>
                <a:off x="3229506" y="2034167"/>
                <a:ext cx="288032" cy="288032"/>
              </a:xfrm>
              <a:prstGeom prst="rect">
                <a:avLst/>
              </a:prstGeom>
            </p:spPr>
            <p:txBody>
              <a:bodyPr vert="horz" lIns="91440" tIns="45720" rIns="91440" bIns="45720" rtlCol="0" anchor="ctr">
                <a:noAutofit/>
              </a:bodyPr>
              <a:lstStyle/>
              <a:p>
                <a:pPr lvl="0" algn="ctr">
                  <a:spcBef>
                    <a:spcPct val="0"/>
                  </a:spcBef>
                  <a:defRPr/>
                </a:pPr>
                <a:r>
                  <a:rPr kumimoji="0" lang="en-US" altLang="zh-CN" sz="1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1</a:t>
                </a:r>
              </a:p>
            </p:txBody>
          </p:sp>
          <p:sp>
            <p:nvSpPr>
              <p:cNvPr id="86" name="标题 1"/>
              <p:cNvSpPr txBox="1">
                <a:spLocks/>
              </p:cNvSpPr>
              <p:nvPr/>
            </p:nvSpPr>
            <p:spPr>
              <a:xfrm>
                <a:off x="3435134" y="2140943"/>
                <a:ext cx="288032" cy="288032"/>
              </a:xfrm>
              <a:prstGeom prst="rect">
                <a:avLst/>
              </a:prstGeom>
            </p:spPr>
            <p:txBody>
              <a:bodyPr vert="horz" lIns="91440" tIns="45720" rIns="91440" bIns="45720" rtlCol="0" anchor="ctr">
                <a:noAutofit/>
              </a:bodyPr>
              <a:lstStyle/>
              <a:p>
                <a:pPr lvl="0" algn="ctr">
                  <a:spcBef>
                    <a:spcPct val="0"/>
                  </a:spcBef>
                  <a:defRPr/>
                </a:pPr>
                <a:r>
                  <a:rPr kumimoji="0" lang="en-US" altLang="zh-CN" sz="1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1</a:t>
                </a:r>
              </a:p>
            </p:txBody>
          </p:sp>
          <p:sp>
            <p:nvSpPr>
              <p:cNvPr id="87" name="标题 1"/>
              <p:cNvSpPr txBox="1">
                <a:spLocks/>
              </p:cNvSpPr>
              <p:nvPr/>
            </p:nvSpPr>
            <p:spPr>
              <a:xfrm>
                <a:off x="3658478" y="2230720"/>
                <a:ext cx="288032" cy="288032"/>
              </a:xfrm>
              <a:prstGeom prst="rect">
                <a:avLst/>
              </a:prstGeom>
            </p:spPr>
            <p:txBody>
              <a:bodyPr vert="horz" lIns="91440" tIns="45720" rIns="91440" bIns="45720" rtlCol="0" anchor="ctr">
                <a:noAutofit/>
              </a:bodyPr>
              <a:lstStyle/>
              <a:p>
                <a:pPr lvl="0" algn="ctr">
                  <a:spcBef>
                    <a:spcPct val="0"/>
                  </a:spcBef>
                  <a:defRPr/>
                </a:pPr>
                <a:r>
                  <a:rPr kumimoji="0" lang="en-US" altLang="zh-CN" sz="1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1</a:t>
                </a:r>
              </a:p>
            </p:txBody>
          </p:sp>
          <p:sp>
            <p:nvSpPr>
              <p:cNvPr id="88" name="标题 1"/>
              <p:cNvSpPr txBox="1">
                <a:spLocks/>
              </p:cNvSpPr>
              <p:nvPr/>
            </p:nvSpPr>
            <p:spPr>
              <a:xfrm>
                <a:off x="3442684" y="2355726"/>
                <a:ext cx="288032" cy="288032"/>
              </a:xfrm>
              <a:prstGeom prst="rect">
                <a:avLst/>
              </a:prstGeom>
            </p:spPr>
            <p:txBody>
              <a:bodyPr vert="horz" lIns="91440" tIns="45720" rIns="91440" bIns="45720" rtlCol="0" anchor="ctr">
                <a:noAutofit/>
              </a:bodyPr>
              <a:lstStyle/>
              <a:p>
                <a:pPr lvl="0" algn="ctr">
                  <a:spcBef>
                    <a:spcPct val="0"/>
                  </a:spcBef>
                  <a:defRPr/>
                </a:pPr>
                <a:r>
                  <a:rPr kumimoji="0" lang="en-US" altLang="zh-CN" sz="1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1</a:t>
                </a:r>
              </a:p>
            </p:txBody>
          </p:sp>
          <p:sp>
            <p:nvSpPr>
              <p:cNvPr id="89" name="标题 1"/>
              <p:cNvSpPr txBox="1">
                <a:spLocks/>
              </p:cNvSpPr>
              <p:nvPr/>
            </p:nvSpPr>
            <p:spPr>
              <a:xfrm>
                <a:off x="3233948" y="2259125"/>
                <a:ext cx="288032" cy="288032"/>
              </a:xfrm>
              <a:prstGeom prst="rect">
                <a:avLst/>
              </a:prstGeom>
            </p:spPr>
            <p:txBody>
              <a:bodyPr vert="horz" lIns="91440" tIns="45720" rIns="91440" bIns="45720" rtlCol="0" anchor="ctr">
                <a:noAutofit/>
              </a:bodyPr>
              <a:lstStyle/>
              <a:p>
                <a:pPr lvl="0" algn="ctr">
                  <a:spcBef>
                    <a:spcPct val="0"/>
                  </a:spcBef>
                  <a:defRPr/>
                </a:pPr>
                <a:r>
                  <a:rPr kumimoji="0" lang="en-US" altLang="zh-CN" sz="1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1</a:t>
                </a:r>
              </a:p>
            </p:txBody>
          </p:sp>
          <p:sp>
            <p:nvSpPr>
              <p:cNvPr id="90" name="标题 1"/>
              <p:cNvSpPr txBox="1">
                <a:spLocks/>
              </p:cNvSpPr>
              <p:nvPr/>
            </p:nvSpPr>
            <p:spPr>
              <a:xfrm>
                <a:off x="3238296" y="2458150"/>
                <a:ext cx="288032" cy="288032"/>
              </a:xfrm>
              <a:prstGeom prst="rect">
                <a:avLst/>
              </a:prstGeom>
            </p:spPr>
            <p:txBody>
              <a:bodyPr vert="horz" lIns="91440" tIns="45720" rIns="91440" bIns="45720" rtlCol="0" anchor="ctr">
                <a:noAutofit/>
              </a:bodyPr>
              <a:lstStyle/>
              <a:p>
                <a:pPr lvl="0" algn="ctr">
                  <a:spcBef>
                    <a:spcPct val="0"/>
                  </a:spcBef>
                  <a:defRPr/>
                </a:pPr>
                <a:r>
                  <a:rPr kumimoji="0" lang="en-US" altLang="zh-CN" sz="1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1</a:t>
                </a:r>
              </a:p>
            </p:txBody>
          </p:sp>
        </p:grpSp>
        <p:grpSp>
          <p:nvGrpSpPr>
            <p:cNvPr id="91" name="组 90"/>
            <p:cNvGrpSpPr/>
            <p:nvPr/>
          </p:nvGrpSpPr>
          <p:grpSpPr>
            <a:xfrm rot="19744596">
              <a:off x="3443226" y="2772776"/>
              <a:ext cx="717004" cy="712015"/>
              <a:chOff x="3229506" y="2034167"/>
              <a:chExt cx="717004" cy="712015"/>
            </a:xfrm>
          </p:grpSpPr>
          <p:sp>
            <p:nvSpPr>
              <p:cNvPr id="92" name="标题 1"/>
              <p:cNvSpPr txBox="1">
                <a:spLocks/>
              </p:cNvSpPr>
              <p:nvPr/>
            </p:nvSpPr>
            <p:spPr>
              <a:xfrm>
                <a:off x="3229506" y="2034167"/>
                <a:ext cx="288032" cy="288032"/>
              </a:xfrm>
              <a:prstGeom prst="rect">
                <a:avLst/>
              </a:prstGeom>
            </p:spPr>
            <p:txBody>
              <a:bodyPr vert="horz" lIns="91440" tIns="45720" rIns="91440" bIns="45720" rtlCol="0" anchor="ctr">
                <a:noAutofit/>
              </a:bodyPr>
              <a:lstStyle/>
              <a:p>
                <a:pPr lvl="0" algn="ctr">
                  <a:spcBef>
                    <a:spcPct val="0"/>
                  </a:spcBef>
                  <a:defRPr/>
                </a:pPr>
                <a:r>
                  <a:rPr kumimoji="0" lang="en-US" altLang="zh-CN" sz="1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0</a:t>
                </a:r>
              </a:p>
            </p:txBody>
          </p:sp>
          <p:sp>
            <p:nvSpPr>
              <p:cNvPr id="93" name="标题 1"/>
              <p:cNvSpPr txBox="1">
                <a:spLocks/>
              </p:cNvSpPr>
              <p:nvPr/>
            </p:nvSpPr>
            <p:spPr>
              <a:xfrm>
                <a:off x="3435134" y="2140943"/>
                <a:ext cx="288032" cy="288032"/>
              </a:xfrm>
              <a:prstGeom prst="rect">
                <a:avLst/>
              </a:prstGeom>
            </p:spPr>
            <p:txBody>
              <a:bodyPr vert="horz" lIns="91440" tIns="45720" rIns="91440" bIns="45720" rtlCol="0" anchor="ctr">
                <a:noAutofit/>
              </a:bodyPr>
              <a:lstStyle/>
              <a:p>
                <a:pPr lvl="0" algn="ctr">
                  <a:spcBef>
                    <a:spcPct val="0"/>
                  </a:spcBef>
                  <a:defRPr/>
                </a:pPr>
                <a:r>
                  <a:rPr lang="zh-CN" altLang="zh-CN" sz="1100" b="1" dirty="0">
                    <a:latin typeface="微软雅黑" panose="020B0503020204020204" pitchFamily="34" charset="-122"/>
                    <a:ea typeface="微软雅黑" panose="020B0503020204020204" pitchFamily="34" charset="-122"/>
                    <a:cs typeface="+mj-cs"/>
                  </a:rPr>
                  <a:t>0</a:t>
                </a:r>
                <a:endParaRPr kumimoji="0" lang="en-US" altLang="zh-CN" sz="1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94" name="标题 1"/>
              <p:cNvSpPr txBox="1">
                <a:spLocks/>
              </p:cNvSpPr>
              <p:nvPr/>
            </p:nvSpPr>
            <p:spPr>
              <a:xfrm>
                <a:off x="3658478" y="2230720"/>
                <a:ext cx="288032" cy="288032"/>
              </a:xfrm>
              <a:prstGeom prst="rect">
                <a:avLst/>
              </a:prstGeom>
            </p:spPr>
            <p:txBody>
              <a:bodyPr vert="horz" lIns="91440" tIns="45720" rIns="91440" bIns="45720" rtlCol="0" anchor="ctr">
                <a:noAutofit/>
              </a:bodyPr>
              <a:lstStyle/>
              <a:p>
                <a:pPr lvl="0" algn="ctr">
                  <a:spcBef>
                    <a:spcPct val="0"/>
                  </a:spcBef>
                  <a:defRPr/>
                </a:pPr>
                <a:r>
                  <a:rPr kumimoji="0" lang="en-US" altLang="zh-CN" sz="1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0</a:t>
                </a:r>
              </a:p>
            </p:txBody>
          </p:sp>
          <p:sp>
            <p:nvSpPr>
              <p:cNvPr id="95" name="标题 1"/>
              <p:cNvSpPr txBox="1">
                <a:spLocks/>
              </p:cNvSpPr>
              <p:nvPr/>
            </p:nvSpPr>
            <p:spPr>
              <a:xfrm>
                <a:off x="3442684" y="2355726"/>
                <a:ext cx="288032" cy="288032"/>
              </a:xfrm>
              <a:prstGeom prst="rect">
                <a:avLst/>
              </a:prstGeom>
            </p:spPr>
            <p:txBody>
              <a:bodyPr vert="horz" lIns="91440" tIns="45720" rIns="91440" bIns="45720" rtlCol="0" anchor="ctr">
                <a:noAutofit/>
              </a:bodyPr>
              <a:lstStyle/>
              <a:p>
                <a:pPr lvl="0" algn="ctr">
                  <a:spcBef>
                    <a:spcPct val="0"/>
                  </a:spcBef>
                  <a:defRPr/>
                </a:pPr>
                <a:r>
                  <a:rPr kumimoji="0" lang="en-US" altLang="zh-CN" sz="1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0</a:t>
                </a:r>
              </a:p>
            </p:txBody>
          </p:sp>
          <p:sp>
            <p:nvSpPr>
              <p:cNvPr id="96" name="标题 1"/>
              <p:cNvSpPr txBox="1">
                <a:spLocks/>
              </p:cNvSpPr>
              <p:nvPr/>
            </p:nvSpPr>
            <p:spPr>
              <a:xfrm>
                <a:off x="3233948" y="2259125"/>
                <a:ext cx="288032" cy="288032"/>
              </a:xfrm>
              <a:prstGeom prst="rect">
                <a:avLst/>
              </a:prstGeom>
            </p:spPr>
            <p:txBody>
              <a:bodyPr vert="horz" lIns="91440" tIns="45720" rIns="91440" bIns="45720" rtlCol="0" anchor="ctr">
                <a:noAutofit/>
              </a:bodyPr>
              <a:lstStyle/>
              <a:p>
                <a:pPr lvl="0" algn="ctr">
                  <a:spcBef>
                    <a:spcPct val="0"/>
                  </a:spcBef>
                  <a:defRPr/>
                </a:pPr>
                <a:r>
                  <a:rPr kumimoji="0" lang="en-US" altLang="zh-CN" sz="1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0</a:t>
                </a:r>
              </a:p>
            </p:txBody>
          </p:sp>
          <p:sp>
            <p:nvSpPr>
              <p:cNvPr id="97" name="标题 1"/>
              <p:cNvSpPr txBox="1">
                <a:spLocks/>
              </p:cNvSpPr>
              <p:nvPr/>
            </p:nvSpPr>
            <p:spPr>
              <a:xfrm>
                <a:off x="3238296" y="2458150"/>
                <a:ext cx="288032" cy="288032"/>
              </a:xfrm>
              <a:prstGeom prst="rect">
                <a:avLst/>
              </a:prstGeom>
            </p:spPr>
            <p:txBody>
              <a:bodyPr vert="horz" lIns="91440" tIns="45720" rIns="91440" bIns="45720" rtlCol="0" anchor="ctr">
                <a:noAutofit/>
              </a:bodyPr>
              <a:lstStyle/>
              <a:p>
                <a:pPr lvl="0" algn="ctr">
                  <a:spcBef>
                    <a:spcPct val="0"/>
                  </a:spcBef>
                  <a:defRPr/>
                </a:pPr>
                <a:r>
                  <a:rPr lang="zh-CN" altLang="zh-CN" sz="1100" b="1" dirty="0">
                    <a:latin typeface="微软雅黑" panose="020B0503020204020204" pitchFamily="34" charset="-122"/>
                    <a:ea typeface="微软雅黑" panose="020B0503020204020204" pitchFamily="34" charset="-122"/>
                    <a:cs typeface="+mj-cs"/>
                  </a:rPr>
                  <a:t>0</a:t>
                </a:r>
                <a:endParaRPr kumimoji="0" lang="en-US" altLang="zh-CN" sz="1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grpSp>
        <p:sp>
          <p:nvSpPr>
            <p:cNvPr id="98" name="标题 1"/>
            <p:cNvSpPr txBox="1">
              <a:spLocks/>
            </p:cNvSpPr>
            <p:nvPr/>
          </p:nvSpPr>
          <p:spPr>
            <a:xfrm rot="205051">
              <a:off x="3355233" y="1892193"/>
              <a:ext cx="1368152" cy="288032"/>
            </a:xfrm>
            <a:prstGeom prst="rect">
              <a:avLst/>
            </a:prstGeom>
          </p:spPr>
          <p:txBody>
            <a:bodyPr vert="horz" lIns="91440" tIns="45720" rIns="91440" bIns="45720" rtlCol="0" anchor="ctr">
              <a:noAutofit/>
            </a:bodyPr>
            <a:lstStyle/>
            <a:p>
              <a:pPr lvl="0" algn="ctr">
                <a:spcBef>
                  <a:spcPct val="0"/>
                </a:spcBef>
                <a:defRPr/>
              </a:pPr>
              <a:r>
                <a:rPr kumimoji="0" lang="en-US" altLang="zh-CN" sz="1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10-20</a:t>
              </a:r>
              <a:r>
                <a:rPr kumimoji="0" lang="zh-CN" altLang="en-US" sz="1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倍压缩率</a:t>
              </a:r>
              <a:endParaRPr kumimoji="0" lang="en-US" altLang="zh-CN" sz="1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grpSp>
      <p:sp>
        <p:nvSpPr>
          <p:cNvPr id="99" name="矩形 98"/>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2723797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云形 40"/>
          <p:cNvSpPr/>
          <p:nvPr/>
        </p:nvSpPr>
        <p:spPr>
          <a:xfrm>
            <a:off x="5482166" y="4095750"/>
            <a:ext cx="3471333" cy="825500"/>
          </a:xfrm>
          <a:prstGeom prst="cloud">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2" name="云形 41"/>
          <p:cNvSpPr/>
          <p:nvPr/>
        </p:nvSpPr>
        <p:spPr>
          <a:xfrm>
            <a:off x="2667000" y="5687875"/>
            <a:ext cx="4318000" cy="513958"/>
          </a:xfrm>
          <a:prstGeom prst="cloud">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r>
              <a:rPr kumimoji="1" lang="zh-CN" altLang="en-US" sz="1100" dirty="0" smtClean="0">
                <a:solidFill>
                  <a:schemeClr val="tx1">
                    <a:lumMod val="75000"/>
                    <a:lumOff val="25000"/>
                  </a:schemeClr>
                </a:solidFill>
                <a:latin typeface="微软雅黑" pitchFamily="34" charset="-122"/>
                <a:ea typeface="微软雅黑" pitchFamily="34" charset="-122"/>
              </a:rPr>
              <a:t>大计算</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7" name="云形 6"/>
          <p:cNvSpPr/>
          <p:nvPr/>
        </p:nvSpPr>
        <p:spPr>
          <a:xfrm>
            <a:off x="1162568" y="4426545"/>
            <a:ext cx="4320480" cy="505601"/>
          </a:xfrm>
          <a:prstGeom prst="cloud">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0" name="罐形 49"/>
          <p:cNvSpPr/>
          <p:nvPr/>
        </p:nvSpPr>
        <p:spPr>
          <a:xfrm>
            <a:off x="2009647" y="4312083"/>
            <a:ext cx="2160240" cy="528087"/>
          </a:xfrm>
          <a:prstGeom prst="can">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zh-CN" altLang="en-US" sz="1100" dirty="0" smtClean="0">
                <a:solidFill>
                  <a:schemeClr val="tx1">
                    <a:lumMod val="75000"/>
                    <a:lumOff val="25000"/>
                  </a:schemeClr>
                </a:solidFill>
                <a:latin typeface="微软雅黑" pitchFamily="34" charset="-122"/>
                <a:ea typeface="微软雅黑" pitchFamily="34" charset="-122"/>
              </a:rPr>
              <a:t>关系数据库</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73" name="TextBox 1"/>
          <p:cNvSpPr txBox="1"/>
          <p:nvPr/>
        </p:nvSpPr>
        <p:spPr>
          <a:xfrm>
            <a:off x="459154" y="1106108"/>
            <a:ext cx="2864013"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轻计算</a:t>
            </a:r>
            <a:endParaRPr lang="en-US" altLang="zh-CN" sz="2400" b="1" dirty="0" smtClean="0">
              <a:latin typeface="微软雅黑" panose="020B0503020204020204" pitchFamily="34" charset="-122"/>
              <a:ea typeface="微软雅黑" panose="020B0503020204020204" pitchFamily="34" charset="-122"/>
            </a:endParaRPr>
          </a:p>
        </p:txBody>
      </p:sp>
      <p:cxnSp>
        <p:nvCxnSpPr>
          <p:cNvPr id="4" name="曲线连接符 3"/>
          <p:cNvCxnSpPr/>
          <p:nvPr/>
        </p:nvCxnSpPr>
        <p:spPr>
          <a:xfrm rot="10800000">
            <a:off x="2677584" y="4953000"/>
            <a:ext cx="1420243" cy="864032"/>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曲线连接符 50"/>
          <p:cNvCxnSpPr/>
          <p:nvPr/>
        </p:nvCxnSpPr>
        <p:spPr>
          <a:xfrm>
            <a:off x="3058583" y="4847167"/>
            <a:ext cx="1521925" cy="87841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75" name="矩形 74"/>
          <p:cNvSpPr/>
          <p:nvPr/>
        </p:nvSpPr>
        <p:spPr>
          <a:xfrm>
            <a:off x="1249052" y="2134865"/>
            <a:ext cx="826278" cy="276999"/>
          </a:xfrm>
          <a:prstGeom prst="rect">
            <a:avLst/>
          </a:prstGeom>
        </p:spPr>
        <p:txBody>
          <a:bodyPr wrap="square">
            <a:spAutoFit/>
          </a:bodyPr>
          <a:lstStyle/>
          <a:p>
            <a:pPr lvl="0" algn="ctr">
              <a:spcBef>
                <a:spcPct val="0"/>
              </a:spcBef>
              <a:defRPr/>
            </a:pPr>
            <a:r>
              <a:rPr lang="zh-CN" altLang="en-US" sz="1200" b="1" dirty="0" smtClean="0">
                <a:latin typeface="微软雅黑" panose="020B0503020204020204" pitchFamily="34" charset="-122"/>
                <a:ea typeface="微软雅黑" panose="020B0503020204020204" pitchFamily="34" charset="-122"/>
              </a:rPr>
              <a:t>用户业务</a:t>
            </a:r>
            <a:endParaRPr lang="en-US" altLang="zh-CN" sz="1200" b="1" dirty="0">
              <a:latin typeface="微软雅黑" panose="020B0503020204020204" pitchFamily="34" charset="-122"/>
              <a:ea typeface="微软雅黑" panose="020B0503020204020204" pitchFamily="34" charset="-122"/>
            </a:endParaRPr>
          </a:p>
        </p:txBody>
      </p:sp>
      <p:grpSp>
        <p:nvGrpSpPr>
          <p:cNvPr id="24" name="组 23"/>
          <p:cNvGrpSpPr/>
          <p:nvPr/>
        </p:nvGrpSpPr>
        <p:grpSpPr>
          <a:xfrm rot="5400000">
            <a:off x="1432082" y="1693905"/>
            <a:ext cx="648072" cy="2202787"/>
            <a:chOff x="179512" y="2843242"/>
            <a:chExt cx="648072" cy="1652090"/>
          </a:xfrm>
        </p:grpSpPr>
        <p:sp>
          <p:nvSpPr>
            <p:cNvPr id="21" name="立方体 20"/>
            <p:cNvSpPr/>
            <p:nvPr/>
          </p:nvSpPr>
          <p:spPr>
            <a:xfrm>
              <a:off x="179512" y="3374357"/>
              <a:ext cx="648072" cy="331018"/>
            </a:xfrm>
            <a:prstGeom prst="cube">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67" name="罐形 66"/>
            <p:cNvSpPr/>
            <p:nvPr/>
          </p:nvSpPr>
          <p:spPr>
            <a:xfrm rot="16200000">
              <a:off x="305526" y="4155926"/>
              <a:ext cx="324036" cy="354776"/>
            </a:xfrm>
            <a:prstGeom prst="can">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lnSpc>
                  <a:spcPct val="150000"/>
                </a:lnSpc>
              </a:pPr>
              <a:endParaRPr kumimoji="1" lang="zh-CN" altLang="en-US" sz="600" dirty="0">
                <a:solidFill>
                  <a:schemeClr val="tx1">
                    <a:lumMod val="75000"/>
                    <a:lumOff val="25000"/>
                  </a:schemeClr>
                </a:solidFill>
                <a:latin typeface="微软雅黑" pitchFamily="34" charset="-122"/>
                <a:ea typeface="微软雅黑" pitchFamily="34" charset="-122"/>
              </a:endParaRPr>
            </a:p>
          </p:txBody>
        </p:sp>
        <p:sp>
          <p:nvSpPr>
            <p:cNvPr id="23" name="矩形 22"/>
            <p:cNvSpPr/>
            <p:nvPr/>
          </p:nvSpPr>
          <p:spPr>
            <a:xfrm>
              <a:off x="251520" y="2843242"/>
              <a:ext cx="144016" cy="249107"/>
            </a:xfrm>
            <a:prstGeom prst="rect">
              <a:avLst/>
            </a:prstGeom>
            <a:ln>
              <a:solidFill>
                <a:schemeClr val="bg1">
                  <a:lumMod val="75000"/>
                </a:schemeClr>
              </a:solidFill>
            </a:ln>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77" name="矩形 76"/>
            <p:cNvSpPr/>
            <p:nvPr/>
          </p:nvSpPr>
          <p:spPr>
            <a:xfrm>
              <a:off x="467544" y="2843242"/>
              <a:ext cx="144016" cy="249107"/>
            </a:xfrm>
            <a:prstGeom prst="rect">
              <a:avLst/>
            </a:prstGeom>
            <a:ln>
              <a:solidFill>
                <a:schemeClr val="bg1">
                  <a:lumMod val="75000"/>
                </a:schemeClr>
              </a:solidFill>
            </a:ln>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78" name="矩形 77"/>
            <p:cNvSpPr/>
            <p:nvPr/>
          </p:nvSpPr>
          <p:spPr>
            <a:xfrm>
              <a:off x="251520" y="3131274"/>
              <a:ext cx="144016" cy="249107"/>
            </a:xfrm>
            <a:prstGeom prst="rect">
              <a:avLst/>
            </a:prstGeom>
            <a:ln>
              <a:solidFill>
                <a:schemeClr val="bg1">
                  <a:lumMod val="75000"/>
                </a:schemeClr>
              </a:solidFill>
            </a:ln>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79" name="矩形 78"/>
            <p:cNvSpPr/>
            <p:nvPr/>
          </p:nvSpPr>
          <p:spPr>
            <a:xfrm>
              <a:off x="467544" y="3131274"/>
              <a:ext cx="144016" cy="249107"/>
            </a:xfrm>
            <a:prstGeom prst="rect">
              <a:avLst/>
            </a:prstGeom>
            <a:ln>
              <a:solidFill>
                <a:schemeClr val="bg1">
                  <a:lumMod val="75000"/>
                </a:schemeClr>
              </a:solidFill>
            </a:ln>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80" name="矩形 79"/>
            <p:cNvSpPr/>
            <p:nvPr/>
          </p:nvSpPr>
          <p:spPr>
            <a:xfrm>
              <a:off x="251520" y="3419306"/>
              <a:ext cx="144016" cy="249107"/>
            </a:xfrm>
            <a:prstGeom prst="rect">
              <a:avLst/>
            </a:prstGeom>
            <a:ln>
              <a:solidFill>
                <a:schemeClr val="bg1">
                  <a:lumMod val="75000"/>
                </a:schemeClr>
              </a:solidFill>
            </a:ln>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81" name="矩形 80"/>
            <p:cNvSpPr/>
            <p:nvPr/>
          </p:nvSpPr>
          <p:spPr>
            <a:xfrm>
              <a:off x="467544" y="3419306"/>
              <a:ext cx="144016" cy="249107"/>
            </a:xfrm>
            <a:prstGeom prst="rect">
              <a:avLst/>
            </a:prstGeom>
            <a:ln>
              <a:solidFill>
                <a:schemeClr val="bg1">
                  <a:lumMod val="75000"/>
                </a:schemeClr>
              </a:solidFill>
            </a:ln>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82" name="矩形 81"/>
            <p:cNvSpPr/>
            <p:nvPr/>
          </p:nvSpPr>
          <p:spPr>
            <a:xfrm>
              <a:off x="251520" y="3707337"/>
              <a:ext cx="144016" cy="249107"/>
            </a:xfrm>
            <a:prstGeom prst="rect">
              <a:avLst/>
            </a:prstGeom>
            <a:ln>
              <a:solidFill>
                <a:schemeClr val="bg1">
                  <a:lumMod val="75000"/>
                </a:schemeClr>
              </a:solidFill>
            </a:ln>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83" name="矩形 82"/>
            <p:cNvSpPr/>
            <p:nvPr/>
          </p:nvSpPr>
          <p:spPr>
            <a:xfrm>
              <a:off x="467544" y="3707337"/>
              <a:ext cx="144016" cy="249107"/>
            </a:xfrm>
            <a:prstGeom prst="rect">
              <a:avLst/>
            </a:prstGeom>
            <a:ln>
              <a:solidFill>
                <a:schemeClr val="bg1">
                  <a:lumMod val="75000"/>
                </a:schemeClr>
              </a:solidFill>
            </a:ln>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grpSp>
      <p:sp>
        <p:nvSpPr>
          <p:cNvPr id="28" name="矩形 27"/>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cxnSp>
        <p:nvCxnSpPr>
          <p:cNvPr id="29" name="曲线连接符 28"/>
          <p:cNvCxnSpPr/>
          <p:nvPr/>
        </p:nvCxnSpPr>
        <p:spPr>
          <a:xfrm rot="16200000" flipH="1">
            <a:off x="1625140" y="3307892"/>
            <a:ext cx="1342895" cy="67732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罐形 39"/>
          <p:cNvSpPr/>
          <p:nvPr/>
        </p:nvSpPr>
        <p:spPr>
          <a:xfrm>
            <a:off x="6183713" y="4199900"/>
            <a:ext cx="2160240" cy="528087"/>
          </a:xfrm>
          <a:prstGeom prst="can">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NOSQL</a:t>
            </a:r>
            <a:r>
              <a:rPr kumimoji="1" lang="zh-CN" altLang="en-US" sz="1100" dirty="0" smtClean="0">
                <a:solidFill>
                  <a:schemeClr val="tx1">
                    <a:lumMod val="75000"/>
                    <a:lumOff val="25000"/>
                  </a:schemeClr>
                </a:solidFill>
                <a:latin typeface="微软雅黑" pitchFamily="34" charset="-122"/>
                <a:ea typeface="微软雅黑" pitchFamily="34" charset="-122"/>
              </a:rPr>
              <a:t>数据库</a:t>
            </a:r>
            <a:endParaRPr kumimoji="1" lang="zh-CN" altLang="en-US" sz="1100" dirty="0">
              <a:solidFill>
                <a:schemeClr val="tx1">
                  <a:lumMod val="75000"/>
                  <a:lumOff val="25000"/>
                </a:schemeClr>
              </a:solidFill>
              <a:latin typeface="微软雅黑" pitchFamily="34" charset="-122"/>
              <a:ea typeface="微软雅黑" pitchFamily="34" charset="-122"/>
            </a:endParaRPr>
          </a:p>
        </p:txBody>
      </p:sp>
      <p:cxnSp>
        <p:nvCxnSpPr>
          <p:cNvPr id="43" name="曲线连接符 42"/>
          <p:cNvCxnSpPr>
            <a:stCxn id="21" idx="0"/>
          </p:cNvCxnSpPr>
          <p:nvPr/>
        </p:nvCxnSpPr>
        <p:spPr>
          <a:xfrm>
            <a:off x="2149358" y="2850469"/>
            <a:ext cx="4306475" cy="134053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曲线连接符 45"/>
          <p:cNvCxnSpPr/>
          <p:nvPr/>
        </p:nvCxnSpPr>
        <p:spPr>
          <a:xfrm rot="10800000" flipV="1">
            <a:off x="5334001" y="4921250"/>
            <a:ext cx="1280585" cy="79375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曲线连接符 48"/>
          <p:cNvCxnSpPr/>
          <p:nvPr/>
        </p:nvCxnSpPr>
        <p:spPr>
          <a:xfrm flipV="1">
            <a:off x="5778500" y="5048251"/>
            <a:ext cx="1566333" cy="772582"/>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立方体 55"/>
          <p:cNvSpPr/>
          <p:nvPr/>
        </p:nvSpPr>
        <p:spPr>
          <a:xfrm>
            <a:off x="1554716" y="3421128"/>
            <a:ext cx="5976664" cy="389962"/>
          </a:xfrm>
          <a:prstGeom prst="cube">
            <a:avLst>
              <a:gd name="adj" fmla="val 15028"/>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7" name="矩形 56"/>
          <p:cNvSpPr/>
          <p:nvPr/>
        </p:nvSpPr>
        <p:spPr>
          <a:xfrm>
            <a:off x="1876574" y="3510782"/>
            <a:ext cx="4896544" cy="33214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SQL</a:t>
            </a:r>
            <a:r>
              <a:rPr kumimoji="1" lang="zh-CN" altLang="en-US" sz="1100" dirty="0" smtClean="0">
                <a:solidFill>
                  <a:schemeClr val="tx1">
                    <a:lumMod val="75000"/>
                    <a:lumOff val="25000"/>
                  </a:schemeClr>
                </a:solidFill>
                <a:latin typeface="微软雅黑" pitchFamily="34" charset="-122"/>
                <a:ea typeface="微软雅黑" pitchFamily="34" charset="-122"/>
              </a:rPr>
              <a:t>网关</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34" name="文本框 33"/>
          <p:cNvSpPr txBox="1"/>
          <p:nvPr/>
        </p:nvSpPr>
        <p:spPr>
          <a:xfrm>
            <a:off x="4677833" y="4476751"/>
            <a:ext cx="1068917" cy="276999"/>
          </a:xfrm>
          <a:prstGeom prst="rect">
            <a:avLst/>
          </a:prstGeom>
          <a:noFill/>
        </p:spPr>
        <p:txBody>
          <a:bodyPr wrap="square" rtlCol="0">
            <a:spAutoFit/>
          </a:bodyPr>
          <a:lstStyle/>
          <a:p>
            <a:pPr algn="ctr"/>
            <a:r>
              <a:rPr kumimoji="1" lang="en-US" altLang="en-US" sz="1200" dirty="0" smtClean="0"/>
              <a:t>云数据</a:t>
            </a:r>
            <a:endParaRPr kumimoji="1" lang="zh-CN" altLang="en-US" sz="1200" dirty="0"/>
          </a:p>
        </p:txBody>
      </p:sp>
      <p:sp>
        <p:nvSpPr>
          <p:cNvPr id="35" name="文本框 34"/>
          <p:cNvSpPr txBox="1"/>
          <p:nvPr/>
        </p:nvSpPr>
        <p:spPr>
          <a:xfrm>
            <a:off x="5259917" y="5852583"/>
            <a:ext cx="1746250" cy="1169551"/>
          </a:xfrm>
          <a:prstGeom prst="rect">
            <a:avLst/>
          </a:prstGeom>
          <a:noFill/>
        </p:spPr>
        <p:txBody>
          <a:bodyPr wrap="square" rtlCol="0">
            <a:spAutoFit/>
          </a:bodyPr>
          <a:lstStyle/>
          <a:p>
            <a:pPr marL="285750" indent="-285750">
              <a:buFont typeface="Wingdings" charset="2"/>
              <a:buChar char="ü"/>
            </a:pPr>
            <a:r>
              <a:rPr kumimoji="1" lang="en-US" altLang="en-US" sz="1400" dirty="0" smtClean="0"/>
              <a:t>事件触发</a:t>
            </a:r>
          </a:p>
          <a:p>
            <a:pPr marL="285750" indent="-285750">
              <a:buFont typeface="Wingdings" charset="2"/>
              <a:buChar char="ü"/>
            </a:pPr>
            <a:r>
              <a:rPr kumimoji="1" lang="en-US" altLang="en-US" sz="1400" dirty="0" smtClean="0"/>
              <a:t>物化视图</a:t>
            </a:r>
          </a:p>
          <a:p>
            <a:pPr marL="285750" indent="-285750">
              <a:buFont typeface="Wingdings" charset="2"/>
              <a:buChar char="ü"/>
            </a:pPr>
            <a:r>
              <a:rPr kumimoji="1" lang="en-US" altLang="en-US" sz="1400" dirty="0" smtClean="0"/>
              <a:t>索引</a:t>
            </a:r>
          </a:p>
          <a:p>
            <a:pPr marL="285750" indent="-285750">
              <a:buFont typeface="Wingdings" charset="2"/>
              <a:buChar char="ü"/>
            </a:pPr>
            <a:r>
              <a:rPr kumimoji="1" lang="en-US" altLang="en-US" sz="1400" dirty="0" smtClean="0"/>
              <a:t>OLAP</a:t>
            </a:r>
          </a:p>
          <a:p>
            <a:pPr marL="285750" indent="-285750">
              <a:buFont typeface="Wingdings" charset="2"/>
              <a:buChar char="ü"/>
            </a:pPr>
            <a:endParaRPr kumimoji="1" lang="en-US" altLang="en-US" sz="1400" dirty="0" smtClean="0"/>
          </a:p>
        </p:txBody>
      </p:sp>
    </p:spTree>
    <p:extLst>
      <p:ext uri="{BB962C8B-B14F-4D97-AF65-F5344CB8AC3E}">
        <p14:creationId xmlns:p14="http://schemas.microsoft.com/office/powerpoint/2010/main" val="30267797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509" y="790796"/>
            <a:ext cx="2304256"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分布式</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计算：</a:t>
            </a:r>
            <a:endParaRPr lang="en-US" altLang="zh-CN" sz="2400" b="1" dirty="0" smtClean="0">
              <a:latin typeface="微软雅黑" panose="020B0503020204020204" pitchFamily="34" charset="-122"/>
              <a:ea typeface="微软雅黑" panose="020B0503020204020204" pitchFamily="34" charset="-122"/>
            </a:endParaRPr>
          </a:p>
        </p:txBody>
      </p:sp>
      <p:sp>
        <p:nvSpPr>
          <p:cNvPr id="10" name="立方体 9"/>
          <p:cNvSpPr/>
          <p:nvPr/>
        </p:nvSpPr>
        <p:spPr>
          <a:xfrm>
            <a:off x="2803549" y="3474045"/>
            <a:ext cx="5976664" cy="389962"/>
          </a:xfrm>
          <a:prstGeom prst="cube">
            <a:avLst>
              <a:gd name="adj" fmla="val 15028"/>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12" name="罐形 11"/>
          <p:cNvSpPr/>
          <p:nvPr/>
        </p:nvSpPr>
        <p:spPr>
          <a:xfrm>
            <a:off x="5724128" y="4445081"/>
            <a:ext cx="1080120" cy="528087"/>
          </a:xfrm>
          <a:prstGeom prst="can">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S1-Copy3</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13" name="罐形 12"/>
          <p:cNvSpPr/>
          <p:nvPr/>
        </p:nvSpPr>
        <p:spPr>
          <a:xfrm>
            <a:off x="3131840" y="4445081"/>
            <a:ext cx="1080000" cy="528087"/>
          </a:xfrm>
          <a:prstGeom prst="can">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lnSpc>
                <a:spcPct val="150000"/>
              </a:lnSpc>
            </a:pPr>
            <a:r>
              <a:rPr kumimoji="1" lang="en-US" altLang="zh-CN" sz="1100" dirty="0" err="1" smtClean="0">
                <a:solidFill>
                  <a:schemeClr val="tx1">
                    <a:lumMod val="75000"/>
                    <a:lumOff val="25000"/>
                  </a:schemeClr>
                </a:solidFill>
                <a:latin typeface="微软雅黑" pitchFamily="34" charset="-122"/>
                <a:ea typeface="微软雅黑" pitchFamily="34" charset="-122"/>
              </a:rPr>
              <a:t>Sharding</a:t>
            </a:r>
            <a:r>
              <a:rPr kumimoji="1" lang="zh-CN" altLang="zh-CN" sz="1100" dirty="0" smtClean="0">
                <a:solidFill>
                  <a:schemeClr val="tx1">
                    <a:lumMod val="75000"/>
                    <a:lumOff val="25000"/>
                  </a:schemeClr>
                </a:solidFill>
                <a:latin typeface="微软雅黑" pitchFamily="34" charset="-122"/>
                <a:ea typeface="微软雅黑" pitchFamily="34" charset="-122"/>
              </a:rPr>
              <a:t>-</a:t>
            </a:r>
            <a:r>
              <a:rPr kumimoji="1" lang="en-US" altLang="zh-CN" sz="1100" dirty="0" smtClean="0">
                <a:solidFill>
                  <a:schemeClr val="tx1">
                    <a:lumMod val="75000"/>
                    <a:lumOff val="25000"/>
                  </a:schemeClr>
                </a:solidFill>
                <a:latin typeface="微软雅黑" pitchFamily="34" charset="-122"/>
                <a:ea typeface="微软雅黑" pitchFamily="34" charset="-122"/>
              </a:rPr>
              <a:t>1</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14" name="罐形 13"/>
          <p:cNvSpPr/>
          <p:nvPr/>
        </p:nvSpPr>
        <p:spPr>
          <a:xfrm>
            <a:off x="4427984" y="4445081"/>
            <a:ext cx="1080000" cy="528087"/>
          </a:xfrm>
          <a:prstGeom prst="can">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S1-Copy</a:t>
            </a:r>
            <a:r>
              <a:rPr kumimoji="1" lang="zh-CN" altLang="en-US" sz="1100" dirty="0" smtClean="0">
                <a:solidFill>
                  <a:schemeClr val="tx1">
                    <a:lumMod val="75000"/>
                    <a:lumOff val="25000"/>
                  </a:schemeClr>
                </a:solidFill>
                <a:latin typeface="微软雅黑" pitchFamily="34" charset="-122"/>
                <a:ea typeface="微软雅黑" pitchFamily="34" charset="-122"/>
              </a:rPr>
              <a:t> </a:t>
            </a:r>
            <a:r>
              <a:rPr kumimoji="1" lang="en-US" altLang="zh-CN" sz="1100" dirty="0" smtClean="0">
                <a:solidFill>
                  <a:schemeClr val="tx1">
                    <a:lumMod val="75000"/>
                    <a:lumOff val="25000"/>
                  </a:schemeClr>
                </a:solidFill>
                <a:latin typeface="微软雅黑" pitchFamily="34" charset="-122"/>
                <a:ea typeface="微软雅黑" pitchFamily="34" charset="-122"/>
              </a:rPr>
              <a:t>2</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39" name="矩形 38"/>
          <p:cNvSpPr/>
          <p:nvPr/>
        </p:nvSpPr>
        <p:spPr>
          <a:xfrm>
            <a:off x="539552" y="4485119"/>
            <a:ext cx="2304256" cy="646331"/>
          </a:xfrm>
          <a:prstGeom prst="rect">
            <a:avLst/>
          </a:prstGeom>
        </p:spPr>
        <p:txBody>
          <a:bodyPr wrap="square">
            <a:spAutoFit/>
          </a:bodyPr>
          <a:lstStyle/>
          <a:p>
            <a:r>
              <a:rPr lang="en-US" altLang="zh-CN" dirty="0" smtClean="0">
                <a:solidFill>
                  <a:schemeClr val="bg1">
                    <a:lumMod val="65000"/>
                  </a:schemeClr>
                </a:solidFill>
              </a:rPr>
              <a:t>OLTP</a:t>
            </a:r>
            <a:r>
              <a:rPr lang="zh-CN" altLang="en-US" dirty="0" smtClean="0">
                <a:solidFill>
                  <a:schemeClr val="bg1">
                    <a:lumMod val="65000"/>
                  </a:schemeClr>
                </a:solidFill>
              </a:rPr>
              <a:t>+</a:t>
            </a:r>
            <a:r>
              <a:rPr lang="en-US" altLang="zh-CN" dirty="0" smtClean="0">
                <a:solidFill>
                  <a:schemeClr val="bg1">
                    <a:lumMod val="65000"/>
                  </a:schemeClr>
                </a:solidFill>
              </a:rPr>
              <a:t>OLAP</a:t>
            </a:r>
            <a:r>
              <a:rPr lang="zh-CN" altLang="en-US" dirty="0" smtClean="0">
                <a:solidFill>
                  <a:schemeClr val="bg1">
                    <a:lumMod val="65000"/>
                  </a:schemeClr>
                </a:solidFill>
              </a:rPr>
              <a:t> 有机整合</a:t>
            </a:r>
            <a:endParaRPr lang="en-US" altLang="zh-CN" dirty="0">
              <a:solidFill>
                <a:schemeClr val="bg1">
                  <a:lumMod val="65000"/>
                </a:schemeClr>
              </a:solidFill>
            </a:endParaRPr>
          </a:p>
          <a:p>
            <a:r>
              <a:rPr lang="en-US" altLang="zh-CN" dirty="0" smtClean="0">
                <a:solidFill>
                  <a:schemeClr val="bg1">
                    <a:lumMod val="65000"/>
                  </a:schemeClr>
                </a:solidFill>
              </a:rPr>
              <a:t>1</a:t>
            </a:r>
            <a:r>
              <a:rPr lang="en-US" altLang="en-US" dirty="0" smtClean="0">
                <a:solidFill>
                  <a:schemeClr val="bg1">
                    <a:lumMod val="65000"/>
                  </a:schemeClr>
                </a:solidFill>
              </a:rPr>
              <a:t>份数据，2种计算</a:t>
            </a:r>
            <a:endParaRPr lang="zh-CN" altLang="en-US" dirty="0">
              <a:solidFill>
                <a:schemeClr val="bg1">
                  <a:lumMod val="65000"/>
                </a:schemeClr>
              </a:solidFill>
            </a:endParaRPr>
          </a:p>
        </p:txBody>
      </p:sp>
      <p:sp>
        <p:nvSpPr>
          <p:cNvPr id="41" name="TextBox 1"/>
          <p:cNvSpPr txBox="1"/>
          <p:nvPr/>
        </p:nvSpPr>
        <p:spPr>
          <a:xfrm>
            <a:off x="5076056" y="1508787"/>
            <a:ext cx="1224136" cy="369332"/>
          </a:xfrm>
          <a:prstGeom prst="rect">
            <a:avLst/>
          </a:prstGeom>
          <a:noFill/>
        </p:spPr>
        <p:txBody>
          <a:bodyPr wrap="square" rtlCol="0">
            <a:spAutoFit/>
          </a:bodyPr>
          <a:lstStyle/>
          <a:p>
            <a:r>
              <a:rPr lang="en-US" altLang="zh-CN" b="1" dirty="0" err="1" smtClean="0">
                <a:latin typeface="微软雅黑" panose="020B0503020204020204" pitchFamily="34" charset="-122"/>
                <a:ea typeface="微软雅黑" panose="020B0503020204020204" pitchFamily="34" charset="-122"/>
              </a:rPr>
              <a:t>PetaData</a:t>
            </a:r>
            <a:endParaRPr lang="en-US" altLang="zh-CN" b="1" dirty="0" smtClean="0">
              <a:latin typeface="微软雅黑" panose="020B0503020204020204" pitchFamily="34" charset="-122"/>
              <a:ea typeface="微软雅黑" panose="020B0503020204020204" pitchFamily="34" charset="-122"/>
            </a:endParaRPr>
          </a:p>
        </p:txBody>
      </p:sp>
      <p:sp>
        <p:nvSpPr>
          <p:cNvPr id="43" name="矩形 42"/>
          <p:cNvSpPr/>
          <p:nvPr/>
        </p:nvSpPr>
        <p:spPr>
          <a:xfrm>
            <a:off x="5508104" y="3424003"/>
            <a:ext cx="2304256" cy="586058"/>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R-OLAP</a:t>
            </a:r>
          </a:p>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20</a:t>
            </a:r>
            <a:r>
              <a:rPr kumimoji="1" lang="zh-CN" altLang="en-US" sz="1100" dirty="0" smtClean="0">
                <a:solidFill>
                  <a:schemeClr val="tx1">
                    <a:lumMod val="75000"/>
                    <a:lumOff val="25000"/>
                  </a:schemeClr>
                </a:solidFill>
                <a:latin typeface="微软雅黑" pitchFamily="34" charset="-122"/>
                <a:ea typeface="微软雅黑" pitchFamily="34" charset="-122"/>
              </a:rPr>
              <a:t>表*亿级数据计算引擎</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6" name="矩形 45"/>
          <p:cNvSpPr/>
          <p:nvPr/>
        </p:nvSpPr>
        <p:spPr>
          <a:xfrm>
            <a:off x="2987824" y="3430665"/>
            <a:ext cx="2376264" cy="586058"/>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r>
              <a:rPr kumimoji="1" lang="en-US" altLang="zh-CN" sz="1100" dirty="0" err="1" smtClean="0">
                <a:solidFill>
                  <a:schemeClr val="tx1">
                    <a:lumMod val="75000"/>
                    <a:lumOff val="25000"/>
                  </a:schemeClr>
                </a:solidFill>
                <a:latin typeface="微软雅黑" pitchFamily="34" charset="-122"/>
                <a:ea typeface="微软雅黑" pitchFamily="34" charset="-122"/>
              </a:rPr>
              <a:t>Distruted</a:t>
            </a:r>
            <a:r>
              <a:rPr kumimoji="1" lang="zh-CN" altLang="en-US" sz="1100" dirty="0" smtClean="0">
                <a:solidFill>
                  <a:schemeClr val="tx1">
                    <a:lumMod val="75000"/>
                    <a:lumOff val="25000"/>
                  </a:schemeClr>
                </a:solidFill>
                <a:latin typeface="微软雅黑" pitchFamily="34" charset="-122"/>
                <a:ea typeface="微软雅黑" pitchFamily="34" charset="-122"/>
              </a:rPr>
              <a:t> </a:t>
            </a:r>
            <a:r>
              <a:rPr kumimoji="1" lang="en-US" altLang="zh-CN" sz="1100" dirty="0" smtClean="0">
                <a:solidFill>
                  <a:schemeClr val="tx1">
                    <a:lumMod val="75000"/>
                    <a:lumOff val="25000"/>
                  </a:schemeClr>
                </a:solidFill>
                <a:latin typeface="微软雅黑" pitchFamily="34" charset="-122"/>
                <a:ea typeface="微软雅黑" pitchFamily="34" charset="-122"/>
              </a:rPr>
              <a:t>Transactions</a:t>
            </a:r>
          </a:p>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AP</a:t>
            </a:r>
            <a:r>
              <a:rPr kumimoji="1" lang="zh-CN" altLang="en-US" sz="1100" dirty="0" smtClean="0">
                <a:solidFill>
                  <a:schemeClr val="tx1">
                    <a:lumMod val="75000"/>
                    <a:lumOff val="25000"/>
                  </a:schemeClr>
                </a:solidFill>
                <a:latin typeface="微软雅黑" pitchFamily="34" charset="-122"/>
                <a:ea typeface="微软雅黑" pitchFamily="34" charset="-122"/>
              </a:rPr>
              <a:t>-</a:t>
            </a:r>
            <a:r>
              <a:rPr kumimoji="1" lang="en-US" altLang="zh-CN" sz="1100" dirty="0" smtClean="0">
                <a:solidFill>
                  <a:schemeClr val="tx1">
                    <a:lumMod val="75000"/>
                    <a:lumOff val="25000"/>
                  </a:schemeClr>
                </a:solidFill>
                <a:latin typeface="微软雅黑" pitchFamily="34" charset="-122"/>
                <a:ea typeface="微软雅黑" pitchFamily="34" charset="-122"/>
              </a:rPr>
              <a:t>C’</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7" name="罐形 46"/>
          <p:cNvSpPr/>
          <p:nvPr/>
        </p:nvSpPr>
        <p:spPr>
          <a:xfrm>
            <a:off x="6156176" y="5245208"/>
            <a:ext cx="1080120" cy="528087"/>
          </a:xfrm>
          <a:prstGeom prst="can">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S2-copy3</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8" name="罐形 47"/>
          <p:cNvSpPr/>
          <p:nvPr/>
        </p:nvSpPr>
        <p:spPr>
          <a:xfrm>
            <a:off x="3563888" y="5245208"/>
            <a:ext cx="1080000" cy="528087"/>
          </a:xfrm>
          <a:prstGeom prst="can">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S2-copy2</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0" name="罐形 49"/>
          <p:cNvSpPr/>
          <p:nvPr/>
        </p:nvSpPr>
        <p:spPr>
          <a:xfrm>
            <a:off x="4860032" y="5245208"/>
            <a:ext cx="1080000" cy="528087"/>
          </a:xfrm>
          <a:prstGeom prst="can">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lnSpc>
                <a:spcPct val="150000"/>
              </a:lnSpc>
            </a:pPr>
            <a:r>
              <a:rPr kumimoji="1" lang="en-US" altLang="zh-CN" sz="1100" dirty="0" err="1">
                <a:solidFill>
                  <a:schemeClr val="tx1">
                    <a:lumMod val="75000"/>
                    <a:lumOff val="25000"/>
                  </a:schemeClr>
                </a:solidFill>
                <a:latin typeface="微软雅黑" pitchFamily="34" charset="-122"/>
                <a:ea typeface="微软雅黑" pitchFamily="34" charset="-122"/>
              </a:rPr>
              <a:t>Sharding</a:t>
            </a:r>
            <a:r>
              <a:rPr kumimoji="1" lang="zh-CN" altLang="zh-CN" sz="1100" dirty="0" smtClean="0">
                <a:solidFill>
                  <a:schemeClr val="tx1">
                    <a:lumMod val="75000"/>
                    <a:lumOff val="25000"/>
                  </a:schemeClr>
                </a:solidFill>
                <a:latin typeface="微软雅黑" pitchFamily="34" charset="-122"/>
                <a:ea typeface="微软雅黑" pitchFamily="34" charset="-122"/>
              </a:rPr>
              <a:t>-2</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1" name="矩形 50"/>
          <p:cNvSpPr/>
          <p:nvPr/>
        </p:nvSpPr>
        <p:spPr>
          <a:xfrm>
            <a:off x="2987824" y="2369426"/>
            <a:ext cx="4896544" cy="33214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r>
              <a:rPr kumimoji="1" lang="en-US" altLang="zh-CN" sz="1100" dirty="0" smtClean="0">
                <a:solidFill>
                  <a:schemeClr val="tx1">
                    <a:lumMod val="75000"/>
                    <a:lumOff val="25000"/>
                  </a:schemeClr>
                </a:solidFill>
                <a:latin typeface="微软雅黑" pitchFamily="34" charset="-122"/>
                <a:ea typeface="微软雅黑" pitchFamily="34" charset="-122"/>
              </a:rPr>
              <a:t>SQL</a:t>
            </a:r>
            <a:r>
              <a:rPr kumimoji="1" lang="zh-CN" altLang="en-US" sz="1100" dirty="0" smtClean="0">
                <a:solidFill>
                  <a:schemeClr val="tx1">
                    <a:lumMod val="75000"/>
                    <a:lumOff val="25000"/>
                  </a:schemeClr>
                </a:solidFill>
                <a:latin typeface="微软雅黑" pitchFamily="34" charset="-122"/>
                <a:ea typeface="微软雅黑" pitchFamily="34" charset="-122"/>
              </a:rPr>
              <a:t> </a:t>
            </a:r>
            <a:r>
              <a:rPr kumimoji="1" lang="en-US" altLang="zh-CN" sz="1100" dirty="0" err="1" smtClean="0">
                <a:solidFill>
                  <a:schemeClr val="tx1">
                    <a:lumMod val="75000"/>
                    <a:lumOff val="25000"/>
                  </a:schemeClr>
                </a:solidFill>
                <a:latin typeface="微软雅黑" pitchFamily="34" charset="-122"/>
                <a:ea typeface="微软雅黑" pitchFamily="34" charset="-122"/>
              </a:rPr>
              <a:t>Paser</a:t>
            </a:r>
            <a:r>
              <a:rPr kumimoji="1" lang="zh-CN" altLang="zh-CN" sz="1100" dirty="0">
                <a:solidFill>
                  <a:schemeClr val="tx1">
                    <a:lumMod val="75000"/>
                    <a:lumOff val="25000"/>
                  </a:schemeClr>
                </a:solidFill>
                <a:latin typeface="微软雅黑" pitchFamily="34" charset="-122"/>
                <a:ea typeface="微软雅黑" pitchFamily="34" charset="-122"/>
              </a:rPr>
              <a:t>、</a:t>
            </a:r>
            <a:r>
              <a:rPr kumimoji="1" lang="zh-CN" altLang="en-US" sz="1100" dirty="0" smtClean="0">
                <a:solidFill>
                  <a:schemeClr val="tx1">
                    <a:lumMod val="75000"/>
                    <a:lumOff val="25000"/>
                  </a:schemeClr>
                </a:solidFill>
                <a:latin typeface="微软雅黑" pitchFamily="34" charset="-122"/>
                <a:ea typeface="微软雅黑" pitchFamily="34" charset="-122"/>
              </a:rPr>
              <a:t>优化器</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2" name="矩形 51"/>
          <p:cNvSpPr/>
          <p:nvPr/>
        </p:nvSpPr>
        <p:spPr>
          <a:xfrm>
            <a:off x="2987824" y="2812282"/>
            <a:ext cx="4896544" cy="33214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r>
              <a:rPr kumimoji="1" lang="zh-CN" altLang="en-US" sz="1100" dirty="0" smtClean="0">
                <a:solidFill>
                  <a:schemeClr val="tx1">
                    <a:lumMod val="75000"/>
                    <a:lumOff val="25000"/>
                  </a:schemeClr>
                </a:solidFill>
                <a:latin typeface="微软雅黑" pitchFamily="34" charset="-122"/>
                <a:ea typeface="微软雅黑" pitchFamily="34" charset="-122"/>
              </a:rPr>
              <a:t>执行器</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3" name="矩形 52"/>
          <p:cNvSpPr/>
          <p:nvPr/>
        </p:nvSpPr>
        <p:spPr>
          <a:xfrm>
            <a:off x="539552" y="3032568"/>
            <a:ext cx="1719808" cy="369332"/>
          </a:xfrm>
          <a:prstGeom prst="rect">
            <a:avLst/>
          </a:prstGeom>
        </p:spPr>
        <p:txBody>
          <a:bodyPr wrap="square">
            <a:spAutoFit/>
          </a:bodyPr>
          <a:lstStyle/>
          <a:p>
            <a:r>
              <a:rPr lang="en-US" altLang="zh-CN" dirty="0" smtClean="0"/>
              <a:t>PB</a:t>
            </a:r>
            <a:r>
              <a:rPr lang="zh-CN" altLang="en-US" dirty="0" smtClean="0"/>
              <a:t>级存储能力</a:t>
            </a:r>
            <a:endParaRPr lang="zh-CN" altLang="en-US" dirty="0"/>
          </a:p>
        </p:txBody>
      </p:sp>
      <p:sp>
        <p:nvSpPr>
          <p:cNvPr id="55" name="矩形 54"/>
          <p:cNvSpPr/>
          <p:nvPr/>
        </p:nvSpPr>
        <p:spPr>
          <a:xfrm>
            <a:off x="539552" y="3896664"/>
            <a:ext cx="2016224" cy="369332"/>
          </a:xfrm>
          <a:prstGeom prst="rect">
            <a:avLst/>
          </a:prstGeom>
        </p:spPr>
        <p:txBody>
          <a:bodyPr wrap="square">
            <a:spAutoFit/>
          </a:bodyPr>
          <a:lstStyle/>
          <a:p>
            <a:r>
              <a:rPr lang="zh-CN" altLang="en-US" dirty="0" smtClean="0">
                <a:solidFill>
                  <a:schemeClr val="bg1">
                    <a:lumMod val="65000"/>
                  </a:schemeClr>
                </a:solidFill>
              </a:rPr>
              <a:t>多节点事务一致性</a:t>
            </a:r>
            <a:endParaRPr lang="zh-CN" altLang="en-US" dirty="0">
              <a:solidFill>
                <a:schemeClr val="bg1">
                  <a:lumMod val="65000"/>
                </a:schemeClr>
              </a:solidFill>
            </a:endParaRPr>
          </a:p>
        </p:txBody>
      </p:sp>
      <p:sp>
        <p:nvSpPr>
          <p:cNvPr id="56" name="矩形 55"/>
          <p:cNvSpPr/>
          <p:nvPr/>
        </p:nvSpPr>
        <p:spPr>
          <a:xfrm>
            <a:off x="539552" y="3416611"/>
            <a:ext cx="1719808" cy="369332"/>
          </a:xfrm>
          <a:prstGeom prst="rect">
            <a:avLst/>
          </a:prstGeom>
        </p:spPr>
        <p:txBody>
          <a:bodyPr wrap="square">
            <a:spAutoFit/>
          </a:bodyPr>
          <a:lstStyle/>
          <a:p>
            <a:r>
              <a:rPr lang="en-US" altLang="zh-CN" dirty="0" smtClean="0"/>
              <a:t>10</a:t>
            </a:r>
            <a:r>
              <a:rPr lang="zh-CN" altLang="en-US" dirty="0" smtClean="0"/>
              <a:t>倍压缩能力</a:t>
            </a:r>
            <a:endParaRPr lang="zh-CN" altLang="en-US" dirty="0"/>
          </a:p>
        </p:txBody>
      </p:sp>
      <p:sp>
        <p:nvSpPr>
          <p:cNvPr id="19" name="矩形 18"/>
          <p:cNvSpPr/>
          <p:nvPr/>
        </p:nvSpPr>
        <p:spPr>
          <a:xfrm>
            <a:off x="212561" y="1657512"/>
            <a:ext cx="2448272" cy="923330"/>
          </a:xfrm>
          <a:prstGeom prst="rect">
            <a:avLst/>
          </a:prstGeom>
        </p:spPr>
        <p:txBody>
          <a:bodyPr wrap="square">
            <a:spAutoFit/>
          </a:bodyPr>
          <a:lstStyle/>
          <a:p>
            <a:r>
              <a:rPr lang="zh-CN" altLang="en-US" dirty="0" smtClean="0"/>
              <a:t>面向轻事务重存储和计算的场景，如历史数据，物联网等。</a:t>
            </a:r>
            <a:endParaRPr lang="zh-CN" altLang="en-US" dirty="0"/>
          </a:p>
        </p:txBody>
      </p:sp>
      <p:sp>
        <p:nvSpPr>
          <p:cNvPr id="20" name="矩形 19"/>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4796026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539552" y="1988841"/>
            <a:ext cx="7776864" cy="2400267"/>
          </a:xfrm>
          <a:prstGeom prst="rect">
            <a:avLst/>
          </a:prstGeom>
        </p:spPr>
        <p:txBody>
          <a:bodyPr vert="horz" lIns="91440" tIns="45720" rIns="91440" bIns="45720" rtlCol="0" anchor="ctr">
            <a:noAutofit/>
          </a:bodyPr>
          <a:lstStyle/>
          <a:p>
            <a:pPr lvl="0" algn="ctr">
              <a:spcBef>
                <a:spcPct val="0"/>
              </a:spcBef>
              <a:defRPr/>
            </a:pPr>
            <a:r>
              <a:rPr lang="zh-CN" altLang="en-US" sz="2800" b="1" dirty="0" smtClean="0">
                <a:latin typeface="微软雅黑" panose="020B0503020204020204" pitchFamily="34" charset="-122"/>
                <a:ea typeface="微软雅黑" panose="020B0503020204020204" pitchFamily="34" charset="-122"/>
              </a:rPr>
              <a:t>超远距离全球业务部署； </a:t>
            </a:r>
          </a:p>
          <a:p>
            <a:pPr lvl="0" algn="ctr">
              <a:spcBef>
                <a:spcPct val="0"/>
              </a:spcBef>
              <a:defRPr/>
            </a:pPr>
            <a:r>
              <a:rPr lang="en-US" altLang="zh-CN" sz="2800" b="1" dirty="0" smtClean="0">
                <a:latin typeface="微软雅黑" panose="020B0503020204020204" pitchFamily="34" charset="-122"/>
                <a:ea typeface="微软雅黑" panose="020B0503020204020204" pitchFamily="34" charset="-122"/>
              </a:rPr>
              <a:t>300</a:t>
            </a:r>
            <a:r>
              <a:rPr lang="zh-CN" altLang="en-US" sz="2800" b="1" dirty="0" smtClean="0">
                <a:latin typeface="微软雅黑" panose="020B0503020204020204" pitchFamily="34" charset="-122"/>
                <a:ea typeface="微软雅黑" panose="020B0503020204020204" pitchFamily="34" charset="-122"/>
              </a:rPr>
              <a:t>公里的数据容灾；</a:t>
            </a:r>
            <a:endParaRPr lang="en-US" altLang="zh-CN" sz="2800" b="1" dirty="0" smtClean="0">
              <a:latin typeface="微软雅黑" panose="020B0503020204020204" pitchFamily="34" charset="-122"/>
              <a:ea typeface="微软雅黑" panose="020B0503020204020204" pitchFamily="34" charset="-122"/>
            </a:endParaRPr>
          </a:p>
          <a:p>
            <a:pPr lvl="0" algn="ctr">
              <a:spcBef>
                <a:spcPct val="0"/>
              </a:spcBef>
              <a:defRPr/>
            </a:pPr>
            <a:r>
              <a:rPr lang="zh-CN" altLang="en-US" sz="2800" b="1" dirty="0" smtClean="0">
                <a:latin typeface="微软雅黑" panose="020B0503020204020204" pitchFamily="34" charset="-122"/>
                <a:ea typeface="微软雅黑" panose="020B0503020204020204" pitchFamily="34" charset="-122"/>
              </a:rPr>
              <a:t>面向互联网的运营能力提升；</a:t>
            </a:r>
            <a:endParaRPr lang="en-US" altLang="zh-CN" sz="2800" b="1" dirty="0" smtClean="0">
              <a:latin typeface="微软雅黑" panose="020B0503020204020204" pitchFamily="34" charset="-122"/>
              <a:ea typeface="微软雅黑" panose="020B0503020204020204" pitchFamily="34" charset="-122"/>
            </a:endParaRPr>
          </a:p>
        </p:txBody>
      </p:sp>
      <p:sp>
        <p:nvSpPr>
          <p:cNvPr id="4" name="标题 1"/>
          <p:cNvSpPr txBox="1">
            <a:spLocks/>
          </p:cNvSpPr>
          <p:nvPr/>
        </p:nvSpPr>
        <p:spPr>
          <a:xfrm>
            <a:off x="323528" y="356659"/>
            <a:ext cx="1440160" cy="1152128"/>
          </a:xfrm>
          <a:prstGeom prst="rect">
            <a:avLst/>
          </a:prstGeom>
        </p:spPr>
        <p:txBody>
          <a:bodyPr vert="horz" lIns="91440" tIns="45720" rIns="91440" bIns="45720" rtlCol="0" anchor="ctr">
            <a:noAutofit/>
          </a:bodyPr>
          <a:lstStyle/>
          <a:p>
            <a:pPr lvl="0" algn="ctr">
              <a:spcBef>
                <a:spcPct val="0"/>
              </a:spcBef>
              <a:defRPr/>
            </a:pPr>
            <a:r>
              <a:rPr lang="zh-CN" altLang="en-US" sz="2400" b="1" dirty="0" smtClean="0">
                <a:latin typeface="微软雅黑" panose="020B0503020204020204" pitchFamily="34" charset="-122"/>
                <a:ea typeface="微软雅黑" panose="020B0503020204020204" pitchFamily="34" charset="-122"/>
                <a:cs typeface="+mj-cs"/>
              </a:rPr>
              <a:t>新</a:t>
            </a:r>
            <a:r>
              <a:rPr lang="en-US" altLang="en-US" sz="2400" b="1" dirty="0" smtClean="0">
                <a:latin typeface="微软雅黑" panose="020B0503020204020204" pitchFamily="34" charset="-122"/>
                <a:ea typeface="微软雅黑" panose="020B0503020204020204" pitchFamily="34" charset="-122"/>
                <a:cs typeface="+mj-cs"/>
              </a:rPr>
              <a:t>业务</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5" name="矩形 4"/>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5323579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云形 41"/>
          <p:cNvSpPr/>
          <p:nvPr/>
        </p:nvSpPr>
        <p:spPr>
          <a:xfrm>
            <a:off x="5724128" y="1111972"/>
            <a:ext cx="2736304" cy="505601"/>
          </a:xfrm>
          <a:prstGeom prst="cloud">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7" name="云形 6"/>
          <p:cNvSpPr/>
          <p:nvPr/>
        </p:nvSpPr>
        <p:spPr>
          <a:xfrm>
            <a:off x="1691680" y="3368221"/>
            <a:ext cx="4320480" cy="505601"/>
          </a:xfrm>
          <a:prstGeom prst="cloud">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8" name="罐形 47"/>
          <p:cNvSpPr/>
          <p:nvPr/>
        </p:nvSpPr>
        <p:spPr>
          <a:xfrm>
            <a:off x="6588227" y="1020737"/>
            <a:ext cx="943553" cy="528087"/>
          </a:xfrm>
          <a:prstGeom prst="can">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zh-CN" altLang="en-US" sz="1100" dirty="0" smtClean="0">
                <a:solidFill>
                  <a:schemeClr val="tx1">
                    <a:lumMod val="75000"/>
                    <a:lumOff val="25000"/>
                  </a:schemeClr>
                </a:solidFill>
                <a:latin typeface="微软雅黑" pitchFamily="34" charset="-122"/>
                <a:ea typeface="微软雅黑" pitchFamily="34" charset="-122"/>
              </a:rPr>
              <a:t>美国</a:t>
            </a:r>
            <a:r>
              <a:rPr kumimoji="1" lang="en-US" altLang="zh-CN" sz="1100" dirty="0" smtClean="0">
                <a:solidFill>
                  <a:schemeClr val="tx1">
                    <a:lumMod val="75000"/>
                    <a:lumOff val="25000"/>
                  </a:schemeClr>
                </a:solidFill>
                <a:latin typeface="微软雅黑" pitchFamily="34" charset="-122"/>
                <a:ea typeface="微软雅黑" pitchFamily="34" charset="-122"/>
              </a:rPr>
              <a:t>-</a:t>
            </a:r>
            <a:r>
              <a:rPr kumimoji="1" lang="zh-CN" altLang="en-US" sz="1100" dirty="0" smtClean="0">
                <a:solidFill>
                  <a:schemeClr val="tx1">
                    <a:lumMod val="75000"/>
                    <a:lumOff val="25000"/>
                  </a:schemeClr>
                </a:solidFill>
                <a:latin typeface="微软雅黑" pitchFamily="34" charset="-122"/>
                <a:ea typeface="微软雅黑" pitchFamily="34" charset="-122"/>
              </a:rPr>
              <a:t>数据库</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50" name="罐形 49"/>
          <p:cNvSpPr/>
          <p:nvPr/>
        </p:nvSpPr>
        <p:spPr>
          <a:xfrm>
            <a:off x="2411760" y="3020925"/>
            <a:ext cx="2160240" cy="528087"/>
          </a:xfrm>
          <a:prstGeom prst="can">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kumimoji="1" lang="zh-CN" altLang="en-US" sz="1100" dirty="0" smtClean="0">
                <a:solidFill>
                  <a:schemeClr val="tx1">
                    <a:lumMod val="75000"/>
                    <a:lumOff val="25000"/>
                  </a:schemeClr>
                </a:solidFill>
                <a:latin typeface="微软雅黑" pitchFamily="34" charset="-122"/>
                <a:ea typeface="微软雅黑" pitchFamily="34" charset="-122"/>
              </a:rPr>
              <a:t>中国</a:t>
            </a:r>
            <a:r>
              <a:rPr kumimoji="1" lang="en-US" altLang="zh-CN" sz="1100" dirty="0" smtClean="0">
                <a:solidFill>
                  <a:schemeClr val="tx1">
                    <a:lumMod val="75000"/>
                    <a:lumOff val="25000"/>
                  </a:schemeClr>
                </a:solidFill>
                <a:latin typeface="微软雅黑" pitchFamily="34" charset="-122"/>
                <a:ea typeface="微软雅黑" pitchFamily="34" charset="-122"/>
              </a:rPr>
              <a:t>-</a:t>
            </a:r>
            <a:r>
              <a:rPr kumimoji="1" lang="zh-CN" altLang="en-US" sz="1100" dirty="0" smtClean="0">
                <a:solidFill>
                  <a:schemeClr val="tx1">
                    <a:lumMod val="75000"/>
                    <a:lumOff val="25000"/>
                  </a:schemeClr>
                </a:solidFill>
                <a:latin typeface="微软雅黑" pitchFamily="34" charset="-122"/>
                <a:ea typeface="微软雅黑" pitchFamily="34" charset="-122"/>
              </a:rPr>
              <a:t>华东</a:t>
            </a:r>
            <a:r>
              <a:rPr kumimoji="1" lang="en-US" altLang="zh-CN" sz="1100" dirty="0" smtClean="0">
                <a:solidFill>
                  <a:schemeClr val="tx1">
                    <a:lumMod val="75000"/>
                    <a:lumOff val="25000"/>
                  </a:schemeClr>
                </a:solidFill>
                <a:latin typeface="微软雅黑" pitchFamily="34" charset="-122"/>
                <a:ea typeface="微软雅黑" pitchFamily="34" charset="-122"/>
              </a:rPr>
              <a:t> </a:t>
            </a:r>
            <a:r>
              <a:rPr kumimoji="1" lang="zh-CN" altLang="en-US" sz="1100" dirty="0" smtClean="0">
                <a:solidFill>
                  <a:schemeClr val="tx1">
                    <a:lumMod val="75000"/>
                    <a:lumOff val="25000"/>
                  </a:schemeClr>
                </a:solidFill>
                <a:latin typeface="微软雅黑" pitchFamily="34" charset="-122"/>
                <a:ea typeface="微软雅黑" pitchFamily="34" charset="-122"/>
              </a:rPr>
              <a:t>数据库</a:t>
            </a: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73" name="TextBox 1"/>
          <p:cNvSpPr txBox="1"/>
          <p:nvPr/>
        </p:nvSpPr>
        <p:spPr>
          <a:xfrm>
            <a:off x="459155" y="1106108"/>
            <a:ext cx="1440160"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全球连通</a:t>
            </a:r>
            <a:endParaRPr lang="en-US" altLang="zh-CN" sz="2400" b="1" dirty="0" smtClean="0">
              <a:latin typeface="微软雅黑" panose="020B0503020204020204" pitchFamily="34" charset="-122"/>
              <a:ea typeface="微软雅黑" panose="020B0503020204020204" pitchFamily="34" charset="-122"/>
            </a:endParaRPr>
          </a:p>
        </p:txBody>
      </p:sp>
      <p:cxnSp>
        <p:nvCxnSpPr>
          <p:cNvPr id="4" name="曲线连接符 3"/>
          <p:cNvCxnSpPr/>
          <p:nvPr/>
        </p:nvCxnSpPr>
        <p:spPr>
          <a:xfrm flipV="1">
            <a:off x="4499992" y="1124745"/>
            <a:ext cx="2016224" cy="1824203"/>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曲线连接符 50"/>
          <p:cNvCxnSpPr/>
          <p:nvPr/>
        </p:nvCxnSpPr>
        <p:spPr>
          <a:xfrm rot="10800000" flipV="1">
            <a:off x="4644008" y="1604797"/>
            <a:ext cx="2016224" cy="1824203"/>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曲线连接符 73"/>
          <p:cNvCxnSpPr>
            <a:stCxn id="50" idx="2"/>
          </p:cNvCxnSpPr>
          <p:nvPr/>
        </p:nvCxnSpPr>
        <p:spPr>
          <a:xfrm rot="10800000" flipV="1">
            <a:off x="1187624" y="3284969"/>
            <a:ext cx="1224136" cy="1968232"/>
          </a:xfrm>
          <a:prstGeom prst="curvedConnector2">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75" name="矩形 74"/>
          <p:cNvSpPr/>
          <p:nvPr/>
        </p:nvSpPr>
        <p:spPr>
          <a:xfrm>
            <a:off x="1259632" y="4389109"/>
            <a:ext cx="826278" cy="276999"/>
          </a:xfrm>
          <a:prstGeom prst="rect">
            <a:avLst/>
          </a:prstGeom>
        </p:spPr>
        <p:txBody>
          <a:bodyPr wrap="square">
            <a:spAutoFit/>
          </a:bodyPr>
          <a:lstStyle/>
          <a:p>
            <a:pPr lvl="0" algn="ctr">
              <a:spcBef>
                <a:spcPct val="0"/>
              </a:spcBef>
              <a:defRPr/>
            </a:pPr>
            <a:r>
              <a:rPr lang="zh-CN" altLang="en-US" sz="1200" b="1" dirty="0" smtClean="0">
                <a:latin typeface="微软雅黑" panose="020B0503020204020204" pitchFamily="34" charset="-122"/>
                <a:ea typeface="微软雅黑" panose="020B0503020204020204" pitchFamily="34" charset="-122"/>
              </a:rPr>
              <a:t>混合云</a:t>
            </a:r>
            <a:endParaRPr lang="en-US" altLang="zh-CN" sz="1200" b="1" dirty="0">
              <a:latin typeface="微软雅黑" panose="020B0503020204020204" pitchFamily="34" charset="-122"/>
              <a:ea typeface="微软雅黑" panose="020B0503020204020204" pitchFamily="34" charset="-122"/>
            </a:endParaRPr>
          </a:p>
        </p:txBody>
      </p:sp>
      <p:sp>
        <p:nvSpPr>
          <p:cNvPr id="76" name="矩形 75"/>
          <p:cNvSpPr/>
          <p:nvPr/>
        </p:nvSpPr>
        <p:spPr>
          <a:xfrm>
            <a:off x="5724128" y="2564906"/>
            <a:ext cx="1656184" cy="461665"/>
          </a:xfrm>
          <a:prstGeom prst="rect">
            <a:avLst/>
          </a:prstGeom>
        </p:spPr>
        <p:txBody>
          <a:bodyPr wrap="square">
            <a:spAutoFit/>
          </a:bodyPr>
          <a:lstStyle/>
          <a:p>
            <a:pPr lvl="0" algn="ctr">
              <a:spcBef>
                <a:spcPct val="0"/>
              </a:spcBef>
              <a:defRPr/>
            </a:pPr>
            <a:r>
              <a:rPr lang="zh-CN" altLang="en-US" sz="1200" b="1" dirty="0" smtClean="0">
                <a:latin typeface="微软雅黑" panose="020B0503020204020204" pitchFamily="34" charset="-122"/>
                <a:ea typeface="微软雅黑" panose="020B0503020204020204" pitchFamily="34" charset="-122"/>
              </a:rPr>
              <a:t>中美业务数据同步</a:t>
            </a:r>
            <a:endParaRPr lang="en-US" altLang="zh-CN" sz="1200" b="1" dirty="0" smtClean="0">
              <a:latin typeface="微软雅黑" panose="020B0503020204020204" pitchFamily="34" charset="-122"/>
              <a:ea typeface="微软雅黑" panose="020B0503020204020204" pitchFamily="34" charset="-122"/>
            </a:endParaRPr>
          </a:p>
          <a:p>
            <a:pPr lvl="0" algn="ctr">
              <a:spcBef>
                <a:spcPct val="0"/>
              </a:spcBef>
              <a:defRPr/>
            </a:pPr>
            <a:r>
              <a:rPr lang="zh-CN" altLang="zh-CN" sz="1200" b="1" dirty="0" smtClean="0">
                <a:latin typeface="微软雅黑" panose="020B0503020204020204" pitchFamily="34" charset="-122"/>
                <a:ea typeface="微软雅黑" panose="020B0503020204020204" pitchFamily="34" charset="-122"/>
              </a:rPr>
              <a:t>&gt;</a:t>
            </a:r>
            <a:r>
              <a:rPr lang="en-US" altLang="zh-CN" sz="1200" b="1" dirty="0" smtClean="0">
                <a:latin typeface="微软雅黑" panose="020B0503020204020204" pitchFamily="34" charset="-122"/>
                <a:ea typeface="微软雅黑" panose="020B0503020204020204" pitchFamily="34" charset="-122"/>
              </a:rPr>
              <a:t>500KM</a:t>
            </a:r>
            <a:endParaRPr lang="en-US" altLang="zh-CN" sz="1200" b="1" dirty="0">
              <a:latin typeface="微软雅黑" panose="020B0503020204020204" pitchFamily="34" charset="-122"/>
              <a:ea typeface="微软雅黑" panose="020B0503020204020204" pitchFamily="34" charset="-122"/>
            </a:endParaRPr>
          </a:p>
        </p:txBody>
      </p:sp>
      <p:grpSp>
        <p:nvGrpSpPr>
          <p:cNvPr id="24" name="组 23"/>
          <p:cNvGrpSpPr/>
          <p:nvPr/>
        </p:nvGrpSpPr>
        <p:grpSpPr>
          <a:xfrm>
            <a:off x="467544" y="3406947"/>
            <a:ext cx="648072" cy="2248024"/>
            <a:chOff x="179512" y="2843242"/>
            <a:chExt cx="648072" cy="1686018"/>
          </a:xfrm>
        </p:grpSpPr>
        <p:sp>
          <p:nvSpPr>
            <p:cNvPr id="21" name="立方体 20"/>
            <p:cNvSpPr/>
            <p:nvPr/>
          </p:nvSpPr>
          <p:spPr>
            <a:xfrm>
              <a:off x="179512" y="3374357"/>
              <a:ext cx="648072" cy="331018"/>
            </a:xfrm>
            <a:prstGeom prst="cube">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67" name="罐形 66"/>
            <p:cNvSpPr/>
            <p:nvPr/>
          </p:nvSpPr>
          <p:spPr>
            <a:xfrm>
              <a:off x="251520" y="4137369"/>
              <a:ext cx="432048" cy="391891"/>
            </a:xfrm>
            <a:prstGeom prst="can">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lnSpc>
                  <a:spcPct val="150000"/>
                </a:lnSpc>
              </a:pPr>
              <a:r>
                <a:rPr kumimoji="1" lang="en-US" altLang="zh-CN" sz="600" dirty="0" smtClean="0">
                  <a:solidFill>
                    <a:schemeClr val="tx1">
                      <a:lumMod val="75000"/>
                      <a:lumOff val="25000"/>
                    </a:schemeClr>
                  </a:solidFill>
                  <a:latin typeface="微软雅黑" pitchFamily="34" charset="-122"/>
                  <a:ea typeface="微软雅黑" pitchFamily="34" charset="-122"/>
                </a:rPr>
                <a:t>In</a:t>
              </a:r>
              <a:r>
                <a:rPr kumimoji="1" lang="zh-CN" altLang="en-US" sz="600" dirty="0" smtClean="0">
                  <a:solidFill>
                    <a:schemeClr val="tx1">
                      <a:lumMod val="75000"/>
                      <a:lumOff val="25000"/>
                    </a:schemeClr>
                  </a:solidFill>
                  <a:latin typeface="微软雅黑" pitchFamily="34" charset="-122"/>
                  <a:ea typeface="微软雅黑" pitchFamily="34" charset="-122"/>
                </a:rPr>
                <a:t> </a:t>
              </a:r>
              <a:r>
                <a:rPr kumimoji="1" lang="en-US" altLang="zh-CN" sz="600" dirty="0" smtClean="0">
                  <a:solidFill>
                    <a:schemeClr val="tx1">
                      <a:lumMod val="75000"/>
                      <a:lumOff val="25000"/>
                    </a:schemeClr>
                  </a:solidFill>
                  <a:latin typeface="微软雅黑" pitchFamily="34" charset="-122"/>
                  <a:ea typeface="微软雅黑" pitchFamily="34" charset="-122"/>
                </a:rPr>
                <a:t>house</a:t>
              </a:r>
              <a:endParaRPr kumimoji="1" lang="zh-CN" altLang="en-US" sz="600" dirty="0">
                <a:solidFill>
                  <a:schemeClr val="tx1">
                    <a:lumMod val="75000"/>
                    <a:lumOff val="25000"/>
                  </a:schemeClr>
                </a:solidFill>
                <a:latin typeface="微软雅黑" pitchFamily="34" charset="-122"/>
                <a:ea typeface="微软雅黑" pitchFamily="34" charset="-122"/>
              </a:endParaRPr>
            </a:p>
          </p:txBody>
        </p:sp>
        <p:sp>
          <p:nvSpPr>
            <p:cNvPr id="23" name="矩形 22"/>
            <p:cNvSpPr/>
            <p:nvPr/>
          </p:nvSpPr>
          <p:spPr>
            <a:xfrm>
              <a:off x="251520" y="2843242"/>
              <a:ext cx="144016" cy="249107"/>
            </a:xfrm>
            <a:prstGeom prst="rect">
              <a:avLst/>
            </a:prstGeom>
            <a:ln>
              <a:solidFill>
                <a:schemeClr val="bg1">
                  <a:lumMod val="75000"/>
                </a:schemeClr>
              </a:solidFill>
            </a:ln>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77" name="矩形 76"/>
            <p:cNvSpPr/>
            <p:nvPr/>
          </p:nvSpPr>
          <p:spPr>
            <a:xfrm>
              <a:off x="467544" y="2843242"/>
              <a:ext cx="144016" cy="249107"/>
            </a:xfrm>
            <a:prstGeom prst="rect">
              <a:avLst/>
            </a:prstGeom>
            <a:ln>
              <a:solidFill>
                <a:schemeClr val="bg1">
                  <a:lumMod val="75000"/>
                </a:schemeClr>
              </a:solidFill>
            </a:ln>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78" name="矩形 77"/>
            <p:cNvSpPr/>
            <p:nvPr/>
          </p:nvSpPr>
          <p:spPr>
            <a:xfrm>
              <a:off x="251520" y="3131274"/>
              <a:ext cx="144016" cy="249107"/>
            </a:xfrm>
            <a:prstGeom prst="rect">
              <a:avLst/>
            </a:prstGeom>
            <a:ln>
              <a:solidFill>
                <a:schemeClr val="bg1">
                  <a:lumMod val="75000"/>
                </a:schemeClr>
              </a:solidFill>
            </a:ln>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79" name="矩形 78"/>
            <p:cNvSpPr/>
            <p:nvPr/>
          </p:nvSpPr>
          <p:spPr>
            <a:xfrm>
              <a:off x="467544" y="3131274"/>
              <a:ext cx="144016" cy="249107"/>
            </a:xfrm>
            <a:prstGeom prst="rect">
              <a:avLst/>
            </a:prstGeom>
            <a:ln>
              <a:solidFill>
                <a:schemeClr val="bg1">
                  <a:lumMod val="75000"/>
                </a:schemeClr>
              </a:solidFill>
            </a:ln>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80" name="矩形 79"/>
            <p:cNvSpPr/>
            <p:nvPr/>
          </p:nvSpPr>
          <p:spPr>
            <a:xfrm>
              <a:off x="251520" y="3419306"/>
              <a:ext cx="144016" cy="249107"/>
            </a:xfrm>
            <a:prstGeom prst="rect">
              <a:avLst/>
            </a:prstGeom>
            <a:ln>
              <a:solidFill>
                <a:schemeClr val="bg1">
                  <a:lumMod val="75000"/>
                </a:schemeClr>
              </a:solidFill>
            </a:ln>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81" name="矩形 80"/>
            <p:cNvSpPr/>
            <p:nvPr/>
          </p:nvSpPr>
          <p:spPr>
            <a:xfrm>
              <a:off x="467544" y="3419306"/>
              <a:ext cx="144016" cy="249107"/>
            </a:xfrm>
            <a:prstGeom prst="rect">
              <a:avLst/>
            </a:prstGeom>
            <a:ln>
              <a:solidFill>
                <a:schemeClr val="bg1">
                  <a:lumMod val="75000"/>
                </a:schemeClr>
              </a:solidFill>
            </a:ln>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82" name="矩形 81"/>
            <p:cNvSpPr/>
            <p:nvPr/>
          </p:nvSpPr>
          <p:spPr>
            <a:xfrm>
              <a:off x="251520" y="3707337"/>
              <a:ext cx="144016" cy="249107"/>
            </a:xfrm>
            <a:prstGeom prst="rect">
              <a:avLst/>
            </a:prstGeom>
            <a:ln>
              <a:solidFill>
                <a:schemeClr val="bg1">
                  <a:lumMod val="75000"/>
                </a:schemeClr>
              </a:solidFill>
            </a:ln>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83" name="矩形 82"/>
            <p:cNvSpPr/>
            <p:nvPr/>
          </p:nvSpPr>
          <p:spPr>
            <a:xfrm>
              <a:off x="467544" y="3707337"/>
              <a:ext cx="144016" cy="249107"/>
            </a:xfrm>
            <a:prstGeom prst="rect">
              <a:avLst/>
            </a:prstGeom>
            <a:ln>
              <a:solidFill>
                <a:schemeClr val="bg1">
                  <a:lumMod val="75000"/>
                </a:schemeClr>
              </a:solidFill>
            </a:ln>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grpSp>
      <p:sp>
        <p:nvSpPr>
          <p:cNvPr id="25" name="矩形 24"/>
          <p:cNvSpPr/>
          <p:nvPr/>
        </p:nvSpPr>
        <p:spPr>
          <a:xfrm>
            <a:off x="2555776" y="1412778"/>
            <a:ext cx="936104" cy="461665"/>
          </a:xfrm>
          <a:prstGeom prst="rect">
            <a:avLst/>
          </a:prstGeom>
        </p:spPr>
        <p:txBody>
          <a:bodyPr wrap="square">
            <a:spAutoFit/>
          </a:bodyPr>
          <a:lstStyle/>
          <a:p>
            <a:pPr lvl="0" algn="ctr">
              <a:spcBef>
                <a:spcPct val="0"/>
              </a:spcBef>
              <a:defRPr/>
            </a:pPr>
            <a:r>
              <a:rPr lang="zh-CN" altLang="en-US" sz="1200" b="1" dirty="0" smtClean="0">
                <a:latin typeface="微软雅黑" panose="020B0503020204020204" pitchFamily="34" charset="-122"/>
                <a:ea typeface="微软雅黑" panose="020B0503020204020204" pitchFamily="34" charset="-122"/>
              </a:rPr>
              <a:t>数据容灾</a:t>
            </a:r>
            <a:endParaRPr lang="en-US" altLang="zh-CN" sz="1200" b="1" dirty="0" smtClean="0">
              <a:latin typeface="微软雅黑" panose="020B0503020204020204" pitchFamily="34" charset="-122"/>
              <a:ea typeface="微软雅黑" panose="020B0503020204020204" pitchFamily="34" charset="-122"/>
            </a:endParaRPr>
          </a:p>
          <a:p>
            <a:pPr lvl="0" algn="ctr">
              <a:spcBef>
                <a:spcPct val="0"/>
              </a:spcBef>
              <a:defRPr/>
            </a:pPr>
            <a:r>
              <a:rPr lang="zh-CN" altLang="zh-CN" sz="1200" b="1" dirty="0" smtClean="0">
                <a:latin typeface="微软雅黑" panose="020B0503020204020204" pitchFamily="34" charset="-122"/>
                <a:ea typeface="微软雅黑" panose="020B0503020204020204" pitchFamily="34" charset="-122"/>
              </a:rPr>
              <a:t>&gt;</a:t>
            </a:r>
            <a:r>
              <a:rPr lang="en-US" altLang="zh-CN" sz="1200" b="1" dirty="0" smtClean="0">
                <a:latin typeface="微软雅黑" panose="020B0503020204020204" pitchFamily="34" charset="-122"/>
                <a:ea typeface="微软雅黑" panose="020B0503020204020204" pitchFamily="34" charset="-122"/>
              </a:rPr>
              <a:t>300KM</a:t>
            </a:r>
            <a:endParaRPr lang="en-US" altLang="zh-CN" sz="1200" b="1" dirty="0">
              <a:latin typeface="微软雅黑" panose="020B0503020204020204" pitchFamily="34" charset="-122"/>
              <a:ea typeface="微软雅黑" panose="020B0503020204020204" pitchFamily="34" charset="-122"/>
            </a:endParaRPr>
          </a:p>
        </p:txBody>
      </p:sp>
      <p:sp>
        <p:nvSpPr>
          <p:cNvPr id="26" name="云形 25"/>
          <p:cNvSpPr/>
          <p:nvPr/>
        </p:nvSpPr>
        <p:spPr>
          <a:xfrm>
            <a:off x="3131840" y="824970"/>
            <a:ext cx="1503784" cy="505601"/>
          </a:xfrm>
          <a:prstGeom prst="cloud">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r>
              <a:rPr kumimoji="1" lang="zh-CN" altLang="en-US" sz="1100" dirty="0">
                <a:solidFill>
                  <a:schemeClr val="tx1">
                    <a:lumMod val="75000"/>
                    <a:lumOff val="25000"/>
                  </a:schemeClr>
                </a:solidFill>
                <a:latin typeface="微软雅黑" pitchFamily="34" charset="-122"/>
                <a:ea typeface="微软雅黑" pitchFamily="34" charset="-122"/>
              </a:rPr>
              <a:t>中国</a:t>
            </a:r>
            <a:r>
              <a:rPr kumimoji="1" lang="en-US" altLang="zh-CN" sz="1100" dirty="0">
                <a:solidFill>
                  <a:schemeClr val="tx1">
                    <a:lumMod val="75000"/>
                    <a:lumOff val="25000"/>
                  </a:schemeClr>
                </a:solidFill>
                <a:latin typeface="微软雅黑" pitchFamily="34" charset="-122"/>
                <a:ea typeface="微软雅黑" pitchFamily="34" charset="-122"/>
              </a:rPr>
              <a:t>-</a:t>
            </a:r>
            <a:r>
              <a:rPr kumimoji="1" lang="zh-CN" altLang="en-US" sz="1100" dirty="0" smtClean="0">
                <a:solidFill>
                  <a:schemeClr val="tx1">
                    <a:lumMod val="75000"/>
                    <a:lumOff val="25000"/>
                  </a:schemeClr>
                </a:solidFill>
                <a:latin typeface="微软雅黑" pitchFamily="34" charset="-122"/>
                <a:ea typeface="微软雅黑" pitchFamily="34" charset="-122"/>
              </a:rPr>
              <a:t>华北</a:t>
            </a:r>
            <a:r>
              <a:rPr kumimoji="1" lang="en-US" altLang="zh-CN" sz="1100" dirty="0" smtClean="0">
                <a:solidFill>
                  <a:schemeClr val="tx1">
                    <a:lumMod val="75000"/>
                    <a:lumOff val="25000"/>
                  </a:schemeClr>
                </a:solidFill>
                <a:latin typeface="微软雅黑" pitchFamily="34" charset="-122"/>
                <a:ea typeface="微软雅黑" pitchFamily="34" charset="-122"/>
              </a:rPr>
              <a:t> </a:t>
            </a:r>
            <a:endParaRPr kumimoji="1" lang="zh-CN" altLang="en-US" sz="1100" dirty="0">
              <a:solidFill>
                <a:schemeClr val="tx1">
                  <a:lumMod val="75000"/>
                  <a:lumOff val="25000"/>
                </a:schemeClr>
              </a:solidFill>
              <a:latin typeface="微软雅黑" pitchFamily="34" charset="-122"/>
              <a:ea typeface="微软雅黑" pitchFamily="34" charset="-122"/>
            </a:endParaRPr>
          </a:p>
        </p:txBody>
      </p:sp>
      <p:cxnSp>
        <p:nvCxnSpPr>
          <p:cNvPr id="27" name="曲线连接符 26"/>
          <p:cNvCxnSpPr>
            <a:stCxn id="50" idx="1"/>
          </p:cNvCxnSpPr>
          <p:nvPr/>
        </p:nvCxnSpPr>
        <p:spPr>
          <a:xfrm rot="5400000" flipH="1" flipV="1">
            <a:off x="2723811" y="2180846"/>
            <a:ext cx="1608149" cy="7201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矩形 27"/>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6743667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683568" y="2660916"/>
            <a:ext cx="7992888" cy="1536171"/>
          </a:xfrm>
          <a:prstGeom prst="rect">
            <a:avLst/>
          </a:prstGeom>
        </p:spPr>
        <p:txBody>
          <a:bodyPr vert="horz" lIns="91440" tIns="45720" rIns="91440" bIns="45720" rtlCol="0" anchor="ctr">
            <a:noAutofit/>
          </a:bodyPr>
          <a:lstStyle/>
          <a:p>
            <a:pPr lvl="0" algn="ctr">
              <a:spcBef>
                <a:spcPct val="0"/>
              </a:spcBef>
              <a:defRPr/>
            </a:pPr>
            <a:r>
              <a:rPr kumimoji="0" lang="zh-CN" altLang="en-US" sz="3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云数据背后支撑体系</a:t>
            </a:r>
            <a:endParaRPr kumimoji="0" lang="zh-CN" altLang="en-US" sz="3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5" name="矩形 4"/>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7707706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
          <p:cNvSpPr txBox="1"/>
          <p:nvPr/>
        </p:nvSpPr>
        <p:spPr>
          <a:xfrm>
            <a:off x="1992041" y="2380747"/>
            <a:ext cx="4536504" cy="1600438"/>
          </a:xfrm>
          <a:prstGeom prst="rect">
            <a:avLst/>
          </a:prstGeom>
          <a:noFill/>
        </p:spPr>
        <p:txBody>
          <a:bodyPr wrap="square" rtlCol="0">
            <a:spAutoFit/>
          </a:bodyPr>
          <a:lstStyle/>
          <a:p>
            <a:pPr algn="ctr"/>
            <a:r>
              <a:rPr lang="zh-CN" altLang="en-US" sz="2800" b="1" dirty="0" smtClean="0">
                <a:latin typeface="微软雅黑" panose="020B0503020204020204" pitchFamily="34" charset="-122"/>
                <a:ea typeface="微软雅黑" panose="020B0503020204020204" pitchFamily="34" charset="-122"/>
              </a:rPr>
              <a:t> </a:t>
            </a:r>
            <a:r>
              <a:rPr lang="zh-CN" altLang="en-US" sz="1400" b="1" dirty="0" smtClean="0">
                <a:solidFill>
                  <a:srgbClr val="00005C"/>
                </a:solidFill>
                <a:latin typeface="微软雅黑" panose="020B0503020204020204" pitchFamily="34" charset="-122"/>
                <a:ea typeface="微软雅黑" panose="020B0503020204020204" pitchFamily="34" charset="-122"/>
              </a:rPr>
              <a:t>从上个世纪</a:t>
            </a:r>
            <a:r>
              <a:rPr lang="en-US" altLang="zh-CN" sz="1400" b="1" dirty="0" smtClean="0">
                <a:solidFill>
                  <a:srgbClr val="00005C"/>
                </a:solidFill>
                <a:latin typeface="微软雅黑" panose="020B0503020204020204" pitchFamily="34" charset="-122"/>
                <a:ea typeface="微软雅黑" panose="020B0503020204020204" pitchFamily="34" charset="-122"/>
              </a:rPr>
              <a:t>70</a:t>
            </a:r>
            <a:r>
              <a:rPr lang="zh-CN" altLang="en-US" sz="1400" b="1" dirty="0" smtClean="0">
                <a:solidFill>
                  <a:srgbClr val="00005C"/>
                </a:solidFill>
                <a:latin typeface="微软雅黑" panose="020B0503020204020204" pitchFamily="34" charset="-122"/>
                <a:ea typeface="微软雅黑" panose="020B0503020204020204" pitchFamily="34" charset="-122"/>
              </a:rPr>
              <a:t>年代开始，经历 </a:t>
            </a:r>
            <a:r>
              <a:rPr lang="en-US" altLang="zh-CN" sz="2800" b="1" dirty="0" smtClean="0">
                <a:solidFill>
                  <a:srgbClr val="00005C"/>
                </a:solidFill>
                <a:latin typeface="微软雅黑" panose="020B0503020204020204" pitchFamily="34" charset="-122"/>
                <a:ea typeface="微软雅黑" panose="020B0503020204020204" pitchFamily="34" charset="-122"/>
              </a:rPr>
              <a:t>50</a:t>
            </a:r>
            <a:r>
              <a:rPr lang="zh-CN" altLang="en-US" sz="2800" b="1" dirty="0" smtClean="0">
                <a:solidFill>
                  <a:srgbClr val="00005C"/>
                </a:solidFill>
                <a:latin typeface="微软雅黑" panose="020B0503020204020204" pitchFamily="34" charset="-122"/>
                <a:ea typeface="微软雅黑" panose="020B0503020204020204" pitchFamily="34" charset="-122"/>
              </a:rPr>
              <a:t> 年 </a:t>
            </a:r>
            <a:r>
              <a:rPr lang="zh-CN" altLang="en-US" sz="1400" b="1" dirty="0" smtClean="0">
                <a:solidFill>
                  <a:srgbClr val="00005C"/>
                </a:solidFill>
                <a:latin typeface="微软雅黑" panose="020B0503020204020204" pitchFamily="34" charset="-122"/>
                <a:ea typeface="微软雅黑" panose="020B0503020204020204" pitchFamily="34" charset="-122"/>
              </a:rPr>
              <a:t>的发展</a:t>
            </a:r>
            <a:endParaRPr lang="en-US" altLang="zh-CN" sz="1400" b="1" dirty="0" smtClean="0">
              <a:solidFill>
                <a:srgbClr val="00005C"/>
              </a:solidFill>
              <a:latin typeface="微软雅黑" panose="020B0503020204020204" pitchFamily="34" charset="-122"/>
              <a:ea typeface="微软雅黑" panose="020B0503020204020204" pitchFamily="34" charset="-122"/>
            </a:endParaRPr>
          </a:p>
          <a:p>
            <a:pPr algn="ctr"/>
            <a:endParaRPr lang="en-US" altLang="zh-CN" sz="1400" b="1" dirty="0">
              <a:solidFill>
                <a:srgbClr val="00005C"/>
              </a:solidFill>
              <a:latin typeface="微软雅黑" panose="020B0503020204020204" pitchFamily="34" charset="-122"/>
              <a:ea typeface="微软雅黑" panose="020B0503020204020204" pitchFamily="34" charset="-122"/>
            </a:endParaRPr>
          </a:p>
          <a:p>
            <a:pPr algn="ctr"/>
            <a:endParaRPr lang="en-US" altLang="zh-CN" sz="1400" b="1" dirty="0" smtClean="0">
              <a:solidFill>
                <a:srgbClr val="00005C"/>
              </a:solidFill>
              <a:latin typeface="微软雅黑" panose="020B0503020204020204" pitchFamily="34" charset="-122"/>
              <a:ea typeface="微软雅黑" panose="020B0503020204020204" pitchFamily="34" charset="-122"/>
            </a:endParaRPr>
          </a:p>
          <a:p>
            <a:pPr algn="ctr"/>
            <a:r>
              <a:rPr lang="zh-CN" altLang="en-US" sz="1400" b="1" dirty="0">
                <a:solidFill>
                  <a:srgbClr val="00005C"/>
                </a:solidFill>
                <a:latin typeface="微软雅黑" panose="020B0503020204020204" pitchFamily="34" charset="-122"/>
                <a:ea typeface="微软雅黑" panose="020B0503020204020204" pitchFamily="34" charset="-122"/>
              </a:rPr>
              <a:t>截止今天已经有  </a:t>
            </a:r>
            <a:r>
              <a:rPr lang="zh-CN" altLang="en-US" sz="2800" b="1" dirty="0">
                <a:solidFill>
                  <a:srgbClr val="00005C"/>
                </a:solidFill>
                <a:latin typeface="微软雅黑" panose="020B0503020204020204" pitchFamily="34" charset="-122"/>
                <a:ea typeface="微软雅黑" panose="020B0503020204020204" pitchFamily="34" charset="-122"/>
              </a:rPr>
              <a:t>近</a:t>
            </a:r>
            <a:r>
              <a:rPr lang="en-US" altLang="zh-CN" sz="2800" b="1" dirty="0">
                <a:solidFill>
                  <a:srgbClr val="00005C"/>
                </a:solidFill>
                <a:latin typeface="微软雅黑" panose="020B0503020204020204" pitchFamily="34" charset="-122"/>
                <a:ea typeface="微软雅黑" panose="020B0503020204020204" pitchFamily="34" charset="-122"/>
              </a:rPr>
              <a:t>300</a:t>
            </a:r>
            <a:r>
              <a:rPr lang="zh-CN" altLang="en-US" sz="2800" b="1" dirty="0">
                <a:solidFill>
                  <a:srgbClr val="00005C"/>
                </a:solidFill>
                <a:latin typeface="微软雅黑" panose="020B0503020204020204" pitchFamily="34" charset="-122"/>
                <a:ea typeface="微软雅黑" panose="020B0503020204020204" pitchFamily="34" charset="-122"/>
              </a:rPr>
              <a:t> 种 </a:t>
            </a:r>
            <a:r>
              <a:rPr lang="zh-CN" altLang="en-US" sz="1400" b="1" dirty="0">
                <a:solidFill>
                  <a:srgbClr val="00005C"/>
                </a:solidFill>
                <a:latin typeface="微软雅黑" panose="020B0503020204020204" pitchFamily="34" charset="-122"/>
                <a:ea typeface="微软雅黑" panose="020B0503020204020204" pitchFamily="34" charset="-122"/>
              </a:rPr>
              <a:t>数据库</a:t>
            </a:r>
            <a:endParaRPr lang="en-US" altLang="zh-CN" sz="1400" b="1" dirty="0">
              <a:solidFill>
                <a:srgbClr val="00005C"/>
              </a:solidFill>
              <a:latin typeface="微软雅黑" panose="020B0503020204020204" pitchFamily="34" charset="-122"/>
              <a:ea typeface="微软雅黑" panose="020B0503020204020204" pitchFamily="34" charset="-122"/>
            </a:endParaRPr>
          </a:p>
          <a:p>
            <a:r>
              <a:rPr lang="zh-CN" altLang="en-US" sz="1400" b="1" dirty="0" smtClean="0">
                <a:solidFill>
                  <a:srgbClr val="00005C"/>
                </a:solidFill>
                <a:latin typeface="微软雅黑" panose="020B0503020204020204" pitchFamily="34" charset="-122"/>
                <a:ea typeface="微软雅黑" panose="020B0503020204020204" pitchFamily="34" charset="-122"/>
              </a:rPr>
              <a:t>     </a:t>
            </a:r>
            <a:endParaRPr lang="en-US" altLang="zh-CN" sz="1400" b="1" dirty="0" smtClean="0">
              <a:solidFill>
                <a:srgbClr val="00005C"/>
              </a:solidFill>
              <a:latin typeface="微软雅黑" panose="020B0503020204020204" pitchFamily="34" charset="-122"/>
              <a:ea typeface="微软雅黑" panose="020B0503020204020204" pitchFamily="34" charset="-122"/>
            </a:endParaRPr>
          </a:p>
        </p:txBody>
      </p:sp>
      <p:sp>
        <p:nvSpPr>
          <p:cNvPr id="4" name="矩形 3"/>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4275089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49" y="1439333"/>
            <a:ext cx="6060018" cy="952500"/>
          </a:xfrm>
        </p:spPr>
        <p:txBody>
          <a:bodyPr>
            <a:normAutofit/>
          </a:bodyPr>
          <a:lstStyle/>
          <a:p>
            <a:r>
              <a:rPr kumimoji="1" lang="zh-CN" altLang="en-US" sz="2800" dirty="0" smtClean="0"/>
              <a:t>人工智能辅助决策</a:t>
            </a:r>
            <a:r>
              <a:rPr kumimoji="1" lang="en-US" altLang="zh-CN" sz="2800" dirty="0" smtClean="0"/>
              <a:t/>
            </a:r>
            <a:br>
              <a:rPr kumimoji="1" lang="en-US" altLang="zh-CN" sz="2800" dirty="0" smtClean="0"/>
            </a:br>
            <a:endParaRPr kumimoji="1" lang="zh-CN" altLang="en-US" sz="2000" dirty="0"/>
          </a:p>
        </p:txBody>
      </p:sp>
      <p:sp>
        <p:nvSpPr>
          <p:cNvPr id="7" name="文本框 6"/>
          <p:cNvSpPr txBox="1"/>
          <p:nvPr/>
        </p:nvSpPr>
        <p:spPr>
          <a:xfrm>
            <a:off x="4339166" y="825499"/>
            <a:ext cx="5630334" cy="3477875"/>
          </a:xfrm>
          <a:prstGeom prst="rect">
            <a:avLst/>
          </a:prstGeom>
          <a:noFill/>
        </p:spPr>
        <p:txBody>
          <a:bodyPr wrap="square" rtlCol="0">
            <a:spAutoFit/>
          </a:bodyPr>
          <a:lstStyle/>
          <a:p>
            <a:endParaRPr kumimoji="1" lang="en-US" altLang="zh-CN" sz="2000" dirty="0" smtClean="0"/>
          </a:p>
          <a:p>
            <a:pPr marL="285750" indent="-285750">
              <a:buFont typeface="Wingdings" charset="2"/>
              <a:buChar char="ü"/>
            </a:pPr>
            <a:r>
              <a:rPr kumimoji="1" lang="en-US" altLang="zh-CN" sz="2000" dirty="0"/>
              <a:t>SLA</a:t>
            </a:r>
            <a:r>
              <a:rPr kumimoji="1" lang="zh-CN" altLang="en-US" sz="2000" dirty="0"/>
              <a:t>量化服务质量，用户快乐</a:t>
            </a:r>
            <a:r>
              <a:rPr kumimoji="1" lang="zh-CN" altLang="en-US" sz="2000" dirty="0" smtClean="0"/>
              <a:t>指数</a:t>
            </a:r>
            <a:endParaRPr kumimoji="1" lang="en-US" altLang="zh-CN" sz="2000" dirty="0" smtClean="0"/>
          </a:p>
          <a:p>
            <a:pPr marL="285750" indent="-285750">
              <a:buFont typeface="Wingdings" charset="2"/>
              <a:buChar char="ü"/>
            </a:pPr>
            <a:endParaRPr kumimoji="1" lang="en-US" altLang="zh-CN" sz="2000" dirty="0" smtClean="0"/>
          </a:p>
          <a:p>
            <a:pPr marL="285750" indent="-285750">
              <a:buFont typeface="Wingdings" charset="2"/>
              <a:buChar char="ü"/>
            </a:pPr>
            <a:r>
              <a:rPr kumimoji="1" lang="zh-CN" altLang="en-US" sz="2000" dirty="0" smtClean="0"/>
              <a:t>故障发现</a:t>
            </a:r>
            <a:r>
              <a:rPr kumimoji="1" lang="zh-CN" altLang="en-US" sz="2000" dirty="0"/>
              <a:t>，推送到责任人</a:t>
            </a:r>
            <a:r>
              <a:rPr kumimoji="1" lang="en-US" altLang="zh-CN" sz="2000" dirty="0"/>
              <a:t/>
            </a:r>
            <a:br>
              <a:rPr kumimoji="1" lang="en-US" altLang="zh-CN" sz="2000" dirty="0"/>
            </a:br>
            <a:endParaRPr kumimoji="1" lang="en-US" altLang="zh-CN" sz="2000" dirty="0" smtClean="0"/>
          </a:p>
          <a:p>
            <a:pPr marL="285750" indent="-285750">
              <a:buFont typeface="Wingdings" charset="2"/>
              <a:buChar char="ü"/>
            </a:pPr>
            <a:r>
              <a:rPr kumimoji="1" lang="zh-CN" altLang="en-US" sz="2000" dirty="0" smtClean="0"/>
              <a:t>快速诊断用户提交的工单</a:t>
            </a:r>
            <a:endParaRPr kumimoji="1" lang="en-US" altLang="zh-CN" sz="2000" dirty="0" smtClean="0"/>
          </a:p>
          <a:p>
            <a:endParaRPr kumimoji="1" lang="en-US" altLang="zh-CN" sz="2000" dirty="0" smtClean="0"/>
          </a:p>
          <a:p>
            <a:pPr marL="285750" indent="-285750">
              <a:buFont typeface="Wingdings" charset="2"/>
              <a:buChar char="ü"/>
            </a:pPr>
            <a:r>
              <a:rPr kumimoji="1" lang="zh-CN" altLang="en-US" sz="2000" dirty="0" smtClean="0"/>
              <a:t>给用户</a:t>
            </a:r>
            <a:r>
              <a:rPr kumimoji="1" lang="zh-CN" altLang="en-US" sz="2000" dirty="0"/>
              <a:t>画像，</a:t>
            </a:r>
            <a:r>
              <a:rPr kumimoji="1" lang="zh-CN" altLang="en-US" sz="2000" dirty="0" smtClean="0"/>
              <a:t>推测用户行为</a:t>
            </a:r>
            <a:endParaRPr kumimoji="1" lang="en-US" altLang="zh-CN" sz="2000" dirty="0" smtClean="0"/>
          </a:p>
          <a:p>
            <a:pPr marL="285750" indent="-285750">
              <a:buFont typeface="Wingdings" charset="2"/>
              <a:buChar char="ü"/>
            </a:pPr>
            <a:endParaRPr kumimoji="1" lang="en-US" altLang="zh-CN" sz="2000" dirty="0" smtClean="0"/>
          </a:p>
          <a:p>
            <a:pPr marL="285750" indent="-285750">
              <a:buFont typeface="Wingdings" charset="2"/>
              <a:buChar char="ü"/>
            </a:pPr>
            <a:r>
              <a:rPr kumimoji="1" lang="zh-CN" altLang="en-US" sz="2000" dirty="0"/>
              <a:t>用户需要主动运维服务</a:t>
            </a:r>
            <a:endParaRPr kumimoji="1" lang="en-US" altLang="zh-CN" sz="2000" dirty="0"/>
          </a:p>
          <a:p>
            <a:pPr marL="285750" indent="-285750">
              <a:buFont typeface="Wingdings" charset="2"/>
              <a:buChar char="ü"/>
            </a:pPr>
            <a:endParaRPr kumimoji="1" lang="en-US" altLang="zh-CN" sz="2000" dirty="0" smtClean="0"/>
          </a:p>
        </p:txBody>
      </p:sp>
      <p:sp>
        <p:nvSpPr>
          <p:cNvPr id="8" name="文本框 7"/>
          <p:cNvSpPr txBox="1"/>
          <p:nvPr/>
        </p:nvSpPr>
        <p:spPr>
          <a:xfrm>
            <a:off x="465667" y="2211915"/>
            <a:ext cx="3585653" cy="369332"/>
          </a:xfrm>
          <a:prstGeom prst="rect">
            <a:avLst/>
          </a:prstGeom>
          <a:noFill/>
        </p:spPr>
        <p:txBody>
          <a:bodyPr wrap="square" rtlCol="0">
            <a:spAutoFit/>
          </a:bodyPr>
          <a:lstStyle/>
          <a:p>
            <a:r>
              <a:rPr kumimoji="1" lang="zh-CN" altLang="en-US" dirty="0" smtClean="0"/>
              <a:t>当运维对象成千上万时</a:t>
            </a:r>
            <a:r>
              <a:rPr kumimoji="1" lang="is-IS" altLang="zh-CN" dirty="0" smtClean="0"/>
              <a:t>…</a:t>
            </a:r>
            <a:endParaRPr kumimoji="1" lang="zh-CN" altLang="en-US" dirty="0"/>
          </a:p>
        </p:txBody>
      </p:sp>
    </p:spTree>
    <p:extLst>
      <p:ext uri="{BB962C8B-B14F-4D97-AF65-F5344CB8AC3E}">
        <p14:creationId xmlns:p14="http://schemas.microsoft.com/office/powerpoint/2010/main" val="6745375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2250" y="889002"/>
            <a:ext cx="5132917" cy="846665"/>
          </a:xfrm>
        </p:spPr>
        <p:txBody>
          <a:bodyPr>
            <a:normAutofit/>
          </a:bodyPr>
          <a:lstStyle/>
          <a:p>
            <a:r>
              <a:rPr kumimoji="1" lang="zh-CN" altLang="en-US" sz="2800" dirty="0" smtClean="0"/>
              <a:t>工作流代替人肉运维操作</a:t>
            </a:r>
            <a:endParaRPr kumimoji="1" lang="zh-CN" altLang="en-US" sz="2000" dirty="0"/>
          </a:p>
        </p:txBody>
      </p:sp>
      <p:pic>
        <p:nvPicPr>
          <p:cNvPr id="4" name="内容占位符 3"/>
          <p:cNvPicPr>
            <a:picLocks noGrp="1" noChangeAspect="1"/>
          </p:cNvPicPr>
          <p:nvPr>
            <p:ph idx="1"/>
          </p:nvPr>
        </p:nvPicPr>
        <p:blipFill>
          <a:blip r:embed="rId2"/>
          <a:srcRect t="18458" b="18458"/>
          <a:stretch>
            <a:fillRect/>
          </a:stretch>
        </p:blipFill>
        <p:spPr>
          <a:xfrm>
            <a:off x="3738459" y="1873249"/>
            <a:ext cx="4903892" cy="2705630"/>
          </a:xfrm>
        </p:spPr>
      </p:pic>
      <p:sp>
        <p:nvSpPr>
          <p:cNvPr id="6" name="标题 1"/>
          <p:cNvSpPr txBox="1">
            <a:spLocks/>
          </p:cNvSpPr>
          <p:nvPr/>
        </p:nvSpPr>
        <p:spPr>
          <a:xfrm>
            <a:off x="755650" y="3555999"/>
            <a:ext cx="3858684" cy="2042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charset="2"/>
              <a:buChar char="ü"/>
            </a:pPr>
            <a:r>
              <a:rPr kumimoji="1" lang="zh-CN" altLang="en-US" sz="2000" dirty="0" smtClean="0"/>
              <a:t>新生产力</a:t>
            </a:r>
            <a:endParaRPr kumimoji="1" lang="en-US" altLang="zh-CN" sz="2000" dirty="0" smtClean="0"/>
          </a:p>
          <a:p>
            <a:pPr marL="342900" indent="-342900">
              <a:buFont typeface="Wingdings" charset="2"/>
              <a:buChar char="ü"/>
            </a:pPr>
            <a:endParaRPr kumimoji="1" lang="en-US" altLang="zh-CN" sz="2000" dirty="0" smtClean="0"/>
          </a:p>
          <a:p>
            <a:pPr marL="342900" indent="-342900">
              <a:buFont typeface="Wingdings" charset="2"/>
              <a:buChar char="ü"/>
            </a:pPr>
            <a:r>
              <a:rPr kumimoji="1" lang="zh-CN" altLang="en-US" sz="2000" dirty="0" smtClean="0"/>
              <a:t>以人为本，回归业务创新</a:t>
            </a:r>
            <a:endParaRPr kumimoji="1" lang="en-US" altLang="zh-CN" sz="2000" dirty="0"/>
          </a:p>
          <a:p>
            <a:pPr marL="342900" indent="-342900">
              <a:buFont typeface="Wingdings" charset="2"/>
              <a:buChar char="ü"/>
            </a:pPr>
            <a:endParaRPr kumimoji="1" lang="en-US" altLang="zh-CN" sz="2000" dirty="0"/>
          </a:p>
          <a:p>
            <a:pPr marL="342900" indent="-342900">
              <a:buFont typeface="Wingdings" charset="2"/>
              <a:buChar char="ü"/>
            </a:pPr>
            <a:r>
              <a:rPr kumimoji="1" lang="zh-CN" altLang="en-US" sz="2000" dirty="0" smtClean="0"/>
              <a:t>低成本，低风险，零门槛</a:t>
            </a:r>
            <a:endParaRPr kumimoji="1" lang="en-US" altLang="zh-CN" sz="2000" dirty="0" smtClean="0"/>
          </a:p>
        </p:txBody>
      </p:sp>
      <p:sp>
        <p:nvSpPr>
          <p:cNvPr id="8" name="文本框 7"/>
          <p:cNvSpPr txBox="1"/>
          <p:nvPr/>
        </p:nvSpPr>
        <p:spPr>
          <a:xfrm>
            <a:off x="433914" y="1799166"/>
            <a:ext cx="3471333" cy="1200329"/>
          </a:xfrm>
          <a:prstGeom prst="rect">
            <a:avLst/>
          </a:prstGeom>
          <a:noFill/>
        </p:spPr>
        <p:txBody>
          <a:bodyPr wrap="square" rtlCol="0">
            <a:spAutoFit/>
          </a:bodyPr>
          <a:lstStyle/>
          <a:p>
            <a:r>
              <a:rPr kumimoji="1" lang="zh-CN" altLang="en-US" dirty="0" smtClean="0"/>
              <a:t>安装部署</a:t>
            </a:r>
            <a:endParaRPr kumimoji="1" lang="en-US" altLang="zh-CN" dirty="0" smtClean="0"/>
          </a:p>
          <a:p>
            <a:r>
              <a:rPr kumimoji="1" lang="zh-CN" altLang="en-US" dirty="0" smtClean="0"/>
              <a:t>数据调度和平衡</a:t>
            </a:r>
            <a:endParaRPr kumimoji="1" lang="en-US" altLang="zh-CN" dirty="0" smtClean="0"/>
          </a:p>
          <a:p>
            <a:r>
              <a:rPr kumimoji="1" lang="zh-CN" altLang="en-US" dirty="0" smtClean="0"/>
              <a:t>日常维护</a:t>
            </a:r>
            <a:r>
              <a:rPr kumimoji="1" lang="en-US" altLang="zh-CN" dirty="0" smtClean="0"/>
              <a:t/>
            </a:r>
            <a:br>
              <a:rPr kumimoji="1" lang="en-US" altLang="zh-CN" dirty="0" smtClean="0"/>
            </a:br>
            <a:r>
              <a:rPr kumimoji="1" lang="en-US" altLang="zh-CN" dirty="0" smtClean="0"/>
              <a:t>……</a:t>
            </a:r>
          </a:p>
        </p:txBody>
      </p:sp>
    </p:spTree>
    <p:extLst>
      <p:ext uri="{BB962C8B-B14F-4D97-AF65-F5344CB8AC3E}">
        <p14:creationId xmlns:p14="http://schemas.microsoft.com/office/powerpoint/2010/main" val="305037328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256365" y="2012792"/>
            <a:ext cx="8787991" cy="3821721"/>
            <a:chOff x="320730" y="266179"/>
            <a:chExt cx="8467261" cy="4218386"/>
          </a:xfrm>
        </p:grpSpPr>
        <p:sp>
          <p:nvSpPr>
            <p:cNvPr id="6" name="矩形 5"/>
            <p:cNvSpPr/>
            <p:nvPr/>
          </p:nvSpPr>
          <p:spPr>
            <a:xfrm>
              <a:off x="4798116" y="541330"/>
              <a:ext cx="3989875" cy="3196231"/>
            </a:xfrm>
            <a:prstGeom prst="rect">
              <a:avLst/>
            </a:prstGeom>
            <a:noFill/>
            <a:ln>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圆角矩形 6"/>
            <p:cNvSpPr/>
            <p:nvPr/>
          </p:nvSpPr>
          <p:spPr>
            <a:xfrm>
              <a:off x="5151134" y="284775"/>
              <a:ext cx="3365897" cy="42759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zh-CN" altLang="en-US"/>
            </a:p>
          </p:txBody>
        </p:sp>
        <p:sp>
          <p:nvSpPr>
            <p:cNvPr id="8" name="文本框 7"/>
            <p:cNvSpPr txBox="1"/>
            <p:nvPr/>
          </p:nvSpPr>
          <p:spPr>
            <a:xfrm>
              <a:off x="5766008" y="266179"/>
              <a:ext cx="2168132" cy="400110"/>
            </a:xfrm>
            <a:prstGeom prst="rect">
              <a:avLst/>
            </a:prstGeom>
            <a:noFill/>
          </p:spPr>
          <p:txBody>
            <a:bodyPr wrap="square" rtlCol="0">
              <a:spAutoFit/>
            </a:bodyPr>
            <a:lstStyle/>
            <a:p>
              <a:pPr algn="ctr"/>
              <a:r>
                <a:rPr kumimoji="1" lang="zh-CN" altLang="en-US" sz="2000" b="1" dirty="0" smtClean="0">
                  <a:solidFill>
                    <a:srgbClr val="FFFFFF"/>
                  </a:solidFill>
                </a:rPr>
                <a:t>资源打散</a:t>
              </a:r>
              <a:endParaRPr kumimoji="1" lang="zh-CN" altLang="en-US" sz="2000" b="1" dirty="0">
                <a:solidFill>
                  <a:srgbClr val="FFFFFF"/>
                </a:solidFill>
              </a:endParaRPr>
            </a:p>
          </p:txBody>
        </p:sp>
        <p:sp>
          <p:nvSpPr>
            <p:cNvPr id="9" name="Freeform 2"/>
            <p:cNvSpPr>
              <a:spLocks/>
            </p:cNvSpPr>
            <p:nvPr/>
          </p:nvSpPr>
          <p:spPr bwMode="auto">
            <a:xfrm rot="5400000">
              <a:off x="6159011" y="1796861"/>
              <a:ext cx="1493209" cy="817511"/>
            </a:xfrm>
            <a:custGeom>
              <a:avLst/>
              <a:gdLst>
                <a:gd name="T0" fmla="*/ 2147483647 w 5034"/>
                <a:gd name="T1" fmla="*/ 0 h 1908"/>
                <a:gd name="T2" fmla="*/ 2147483647 w 5034"/>
                <a:gd name="T3" fmla="*/ 2147483647 h 1908"/>
                <a:gd name="T4" fmla="*/ 2147483647 w 5034"/>
                <a:gd name="T5" fmla="*/ 2147483647 h 1908"/>
                <a:gd name="T6" fmla="*/ 0 w 5034"/>
                <a:gd name="T7" fmla="*/ 2147483647 h 1908"/>
                <a:gd name="T8" fmla="*/ 2147483647 w 5034"/>
                <a:gd name="T9" fmla="*/ 2147483647 h 1908"/>
                <a:gd name="T10" fmla="*/ 2147483647 w 5034"/>
                <a:gd name="T11" fmla="*/ 2147483647 h 1908"/>
                <a:gd name="T12" fmla="*/ 2147483647 w 5034"/>
                <a:gd name="T13" fmla="*/ 2147483647 h 1908"/>
                <a:gd name="T14" fmla="*/ 2147483647 w 5034"/>
                <a:gd name="T15" fmla="*/ 0 h 1908"/>
                <a:gd name="T16" fmla="*/ 0 60000 65536"/>
                <a:gd name="T17" fmla="*/ 0 60000 65536"/>
                <a:gd name="T18" fmla="*/ 0 60000 65536"/>
                <a:gd name="T19" fmla="*/ 0 60000 65536"/>
                <a:gd name="T20" fmla="*/ 0 60000 65536"/>
                <a:gd name="T21" fmla="*/ 0 60000 65536"/>
                <a:gd name="T22" fmla="*/ 0 60000 65536"/>
                <a:gd name="T23" fmla="*/ 0 60000 65536"/>
                <a:gd name="T24" fmla="*/ 0 w 5034"/>
                <a:gd name="T25" fmla="*/ 0 h 1908"/>
                <a:gd name="T26" fmla="*/ 5034 w 5034"/>
                <a:gd name="T27" fmla="*/ 1908 h 19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66CC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pic>
          <p:nvPicPr>
            <p:cNvPr id="10" name="图片 9" descr="Screen Shot 2015-12-07 at 1.12.30 PM.png"/>
            <p:cNvPicPr>
              <a:picLocks noChangeAspect="1"/>
            </p:cNvPicPr>
            <p:nvPr/>
          </p:nvPicPr>
          <p:blipFill>
            <a:blip r:embed="rId2">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695063" y="977076"/>
              <a:ext cx="571957" cy="489299"/>
            </a:xfrm>
            <a:prstGeom prst="rect">
              <a:avLst/>
            </a:prstGeom>
          </p:spPr>
        </p:pic>
        <p:pic>
          <p:nvPicPr>
            <p:cNvPr id="11" name="图片 10"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26756" y="1154108"/>
              <a:ext cx="571957" cy="489299"/>
            </a:xfrm>
            <a:prstGeom prst="rect">
              <a:avLst/>
            </a:prstGeom>
          </p:spPr>
        </p:pic>
        <p:pic>
          <p:nvPicPr>
            <p:cNvPr id="12" name="图片 11"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79156" y="1332087"/>
              <a:ext cx="571957" cy="489299"/>
            </a:xfrm>
            <a:prstGeom prst="rect">
              <a:avLst/>
            </a:prstGeom>
          </p:spPr>
        </p:pic>
        <p:pic>
          <p:nvPicPr>
            <p:cNvPr id="13" name="图片 12" descr="Screen Shot 2015-12-07 at 1.12.30 PM.png"/>
            <p:cNvPicPr>
              <a:picLocks noChangeAspect="1"/>
            </p:cNvPicPr>
            <p:nvPr/>
          </p:nvPicPr>
          <p:blipFill>
            <a:blip r:embed="rId2">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845577" y="1504019"/>
              <a:ext cx="571957" cy="489299"/>
            </a:xfrm>
            <a:prstGeom prst="rect">
              <a:avLst/>
            </a:prstGeom>
          </p:spPr>
        </p:pic>
        <p:pic>
          <p:nvPicPr>
            <p:cNvPr id="14" name="图片 13"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1998" y="1688534"/>
              <a:ext cx="571957" cy="489299"/>
            </a:xfrm>
            <a:prstGeom prst="rect">
              <a:avLst/>
            </a:prstGeom>
          </p:spPr>
        </p:pic>
        <p:pic>
          <p:nvPicPr>
            <p:cNvPr id="15" name="图片 14" descr="Screen Shot 2015-12-07 at 1.43.45 PM.png"/>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024692" y="1280410"/>
              <a:ext cx="743801" cy="596877"/>
            </a:xfrm>
            <a:prstGeom prst="rect">
              <a:avLst/>
            </a:prstGeom>
          </p:spPr>
        </p:pic>
        <p:pic>
          <p:nvPicPr>
            <p:cNvPr id="16" name="图片 15"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0772" y="2287960"/>
              <a:ext cx="571957" cy="489299"/>
            </a:xfrm>
            <a:prstGeom prst="rect">
              <a:avLst/>
            </a:prstGeom>
          </p:spPr>
        </p:pic>
        <p:pic>
          <p:nvPicPr>
            <p:cNvPr id="17" name="图片 16"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73172" y="2465940"/>
              <a:ext cx="571957" cy="489299"/>
            </a:xfrm>
            <a:prstGeom prst="rect">
              <a:avLst/>
            </a:prstGeom>
          </p:spPr>
        </p:pic>
        <p:pic>
          <p:nvPicPr>
            <p:cNvPr id="18" name="图片 17"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39593" y="2637871"/>
              <a:ext cx="571957" cy="489299"/>
            </a:xfrm>
            <a:prstGeom prst="rect">
              <a:avLst/>
            </a:prstGeom>
          </p:spPr>
        </p:pic>
        <p:pic>
          <p:nvPicPr>
            <p:cNvPr id="19" name="图片 18" descr="Screen Shot 2015-12-07 at 1.43.45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4169" y="2414262"/>
              <a:ext cx="743801" cy="596877"/>
            </a:xfrm>
            <a:prstGeom prst="rect">
              <a:avLst/>
            </a:prstGeom>
          </p:spPr>
        </p:pic>
        <p:pic>
          <p:nvPicPr>
            <p:cNvPr id="20" name="图片 19" descr="Screen Shot 2015-12-07 at 1.12.30 PM.png"/>
            <p:cNvPicPr>
              <a:picLocks noChangeAspect="1"/>
            </p:cNvPicPr>
            <p:nvPr/>
          </p:nvPicPr>
          <p:blipFill>
            <a:blip r:embed="rId2">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877859" y="932069"/>
              <a:ext cx="571957" cy="489299"/>
            </a:xfrm>
            <a:prstGeom prst="rect">
              <a:avLst/>
            </a:prstGeom>
          </p:spPr>
        </p:pic>
        <p:pic>
          <p:nvPicPr>
            <p:cNvPr id="21" name="图片 20"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9552" y="1109101"/>
              <a:ext cx="571957" cy="489299"/>
            </a:xfrm>
            <a:prstGeom prst="rect">
              <a:avLst/>
            </a:prstGeom>
          </p:spPr>
        </p:pic>
        <p:pic>
          <p:nvPicPr>
            <p:cNvPr id="22" name="图片 21"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61952" y="1287080"/>
              <a:ext cx="571957" cy="489299"/>
            </a:xfrm>
            <a:prstGeom prst="rect">
              <a:avLst/>
            </a:prstGeom>
          </p:spPr>
        </p:pic>
        <p:pic>
          <p:nvPicPr>
            <p:cNvPr id="23" name="图片 22"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28373" y="1459013"/>
              <a:ext cx="571957" cy="489299"/>
            </a:xfrm>
            <a:prstGeom prst="rect">
              <a:avLst/>
            </a:prstGeom>
          </p:spPr>
        </p:pic>
        <p:pic>
          <p:nvPicPr>
            <p:cNvPr id="24" name="图片 23" descr="Screen Shot 2015-12-07 at 1.43.45 PM.png"/>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45975" y="1235404"/>
              <a:ext cx="743801" cy="596877"/>
            </a:xfrm>
            <a:prstGeom prst="rect">
              <a:avLst/>
            </a:prstGeom>
          </p:spPr>
        </p:pic>
        <p:pic>
          <p:nvPicPr>
            <p:cNvPr id="25" name="图片 24"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9552" y="2266999"/>
              <a:ext cx="571957" cy="489299"/>
            </a:xfrm>
            <a:prstGeom prst="rect">
              <a:avLst/>
            </a:prstGeom>
          </p:spPr>
        </p:pic>
        <p:pic>
          <p:nvPicPr>
            <p:cNvPr id="26" name="图片 25"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61952" y="2444978"/>
              <a:ext cx="571957" cy="489299"/>
            </a:xfrm>
            <a:prstGeom prst="rect">
              <a:avLst/>
            </a:prstGeom>
          </p:spPr>
        </p:pic>
        <p:pic>
          <p:nvPicPr>
            <p:cNvPr id="27" name="图片 26"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28373" y="2616910"/>
              <a:ext cx="571957" cy="489299"/>
            </a:xfrm>
            <a:prstGeom prst="rect">
              <a:avLst/>
            </a:prstGeom>
          </p:spPr>
        </p:pic>
        <p:pic>
          <p:nvPicPr>
            <p:cNvPr id="28" name="图片 27" descr="Screen Shot 2015-12-07 at 1.43.45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2949" y="2393301"/>
              <a:ext cx="743801" cy="596877"/>
            </a:xfrm>
            <a:prstGeom prst="rect">
              <a:avLst/>
            </a:prstGeom>
          </p:spPr>
        </p:pic>
        <p:sp>
          <p:nvSpPr>
            <p:cNvPr id="29" name="矩形 28"/>
            <p:cNvSpPr/>
            <p:nvPr/>
          </p:nvSpPr>
          <p:spPr>
            <a:xfrm>
              <a:off x="4793584" y="3757663"/>
              <a:ext cx="3994407" cy="726902"/>
            </a:xfrm>
            <a:prstGeom prst="rect">
              <a:avLst/>
            </a:prstGeom>
            <a:noFill/>
            <a:ln>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0" name="文本框 29"/>
            <p:cNvSpPr txBox="1"/>
            <p:nvPr/>
          </p:nvSpPr>
          <p:spPr>
            <a:xfrm>
              <a:off x="4956375" y="3971566"/>
              <a:ext cx="3653977" cy="373693"/>
            </a:xfrm>
            <a:prstGeom prst="rect">
              <a:avLst/>
            </a:prstGeom>
            <a:noFill/>
          </p:spPr>
          <p:txBody>
            <a:bodyPr wrap="square" rtlCol="0">
              <a:spAutoFit/>
            </a:bodyPr>
            <a:lstStyle/>
            <a:p>
              <a:pPr algn="ctr">
                <a:buClr>
                  <a:srgbClr val="60E4ED"/>
                </a:buClr>
              </a:pPr>
              <a:r>
                <a:rPr kumimoji="1" lang="zh-CN" altLang="en-US" sz="1600" dirty="0" smtClean="0"/>
                <a:t>关键时机打散实例，均衡负载</a:t>
              </a:r>
              <a:endParaRPr kumimoji="1" lang="zh-CN" altLang="en-US" sz="1600" dirty="0"/>
            </a:p>
          </p:txBody>
        </p:sp>
        <p:pic>
          <p:nvPicPr>
            <p:cNvPr id="31" name="图片 30" descr="Screen Shot 2015-12-07 at 1.12.30 PM.png"/>
            <p:cNvPicPr>
              <a:picLocks noChangeAspect="1"/>
            </p:cNvPicPr>
            <p:nvPr/>
          </p:nvPicPr>
          <p:blipFill>
            <a:blip r:embed="rId2">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877859" y="2861559"/>
              <a:ext cx="571957" cy="489299"/>
            </a:xfrm>
            <a:prstGeom prst="rect">
              <a:avLst/>
            </a:prstGeom>
          </p:spPr>
        </p:pic>
        <p:pic>
          <p:nvPicPr>
            <p:cNvPr id="32" name="图片 31" descr="Screen Shot 2015-12-07 at 2.34.40 PM.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2949" y="2987299"/>
              <a:ext cx="486081" cy="425178"/>
            </a:xfrm>
            <a:prstGeom prst="rect">
              <a:avLst/>
            </a:prstGeom>
          </p:spPr>
        </p:pic>
        <p:pic>
          <p:nvPicPr>
            <p:cNvPr id="33" name="图片 32" descr="Screen Shot 2015-12-07 at 2.34.40 PM.png"/>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7314373" y="822197"/>
              <a:ext cx="486081" cy="425178"/>
            </a:xfrm>
            <a:prstGeom prst="rect">
              <a:avLst/>
            </a:prstGeom>
          </p:spPr>
        </p:pic>
        <p:sp>
          <p:nvSpPr>
            <p:cNvPr id="34" name="Freeform 2"/>
            <p:cNvSpPr>
              <a:spLocks/>
            </p:cNvSpPr>
            <p:nvPr/>
          </p:nvSpPr>
          <p:spPr bwMode="auto">
            <a:xfrm rot="5400000">
              <a:off x="1596307" y="1841868"/>
              <a:ext cx="1493209" cy="817511"/>
            </a:xfrm>
            <a:custGeom>
              <a:avLst/>
              <a:gdLst>
                <a:gd name="T0" fmla="*/ 2147483647 w 5034"/>
                <a:gd name="T1" fmla="*/ 0 h 1908"/>
                <a:gd name="T2" fmla="*/ 2147483647 w 5034"/>
                <a:gd name="T3" fmla="*/ 2147483647 h 1908"/>
                <a:gd name="T4" fmla="*/ 2147483647 w 5034"/>
                <a:gd name="T5" fmla="*/ 2147483647 h 1908"/>
                <a:gd name="T6" fmla="*/ 0 w 5034"/>
                <a:gd name="T7" fmla="*/ 2147483647 h 1908"/>
                <a:gd name="T8" fmla="*/ 2147483647 w 5034"/>
                <a:gd name="T9" fmla="*/ 2147483647 h 1908"/>
                <a:gd name="T10" fmla="*/ 2147483647 w 5034"/>
                <a:gd name="T11" fmla="*/ 2147483647 h 1908"/>
                <a:gd name="T12" fmla="*/ 2147483647 w 5034"/>
                <a:gd name="T13" fmla="*/ 2147483647 h 1908"/>
                <a:gd name="T14" fmla="*/ 2147483647 w 5034"/>
                <a:gd name="T15" fmla="*/ 0 h 1908"/>
                <a:gd name="T16" fmla="*/ 0 60000 65536"/>
                <a:gd name="T17" fmla="*/ 0 60000 65536"/>
                <a:gd name="T18" fmla="*/ 0 60000 65536"/>
                <a:gd name="T19" fmla="*/ 0 60000 65536"/>
                <a:gd name="T20" fmla="*/ 0 60000 65536"/>
                <a:gd name="T21" fmla="*/ 0 60000 65536"/>
                <a:gd name="T22" fmla="*/ 0 60000 65536"/>
                <a:gd name="T23" fmla="*/ 0 60000 65536"/>
                <a:gd name="T24" fmla="*/ 0 w 5034"/>
                <a:gd name="T25" fmla="*/ 0 h 1908"/>
                <a:gd name="T26" fmla="*/ 5034 w 5034"/>
                <a:gd name="T27" fmla="*/ 1908 h 19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66CC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pic>
          <p:nvPicPr>
            <p:cNvPr id="35" name="图片 34"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8108" y="914751"/>
              <a:ext cx="571957" cy="489299"/>
            </a:xfrm>
            <a:prstGeom prst="rect">
              <a:avLst/>
            </a:prstGeom>
          </p:spPr>
        </p:pic>
        <p:sp>
          <p:nvSpPr>
            <p:cNvPr id="36" name="矩形 35"/>
            <p:cNvSpPr/>
            <p:nvPr/>
          </p:nvSpPr>
          <p:spPr>
            <a:xfrm>
              <a:off x="320730" y="541330"/>
              <a:ext cx="4156655" cy="3196231"/>
            </a:xfrm>
            <a:prstGeom prst="rect">
              <a:avLst/>
            </a:prstGeom>
            <a:noFill/>
            <a:ln>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7" name="圆角矩形 36"/>
            <p:cNvSpPr/>
            <p:nvPr/>
          </p:nvSpPr>
          <p:spPr>
            <a:xfrm>
              <a:off x="713785" y="295468"/>
              <a:ext cx="3365897" cy="42759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zh-CN" altLang="en-US"/>
            </a:p>
          </p:txBody>
        </p:sp>
        <p:sp>
          <p:nvSpPr>
            <p:cNvPr id="38" name="文本框 37"/>
            <p:cNvSpPr txBox="1"/>
            <p:nvPr/>
          </p:nvSpPr>
          <p:spPr>
            <a:xfrm>
              <a:off x="1281899" y="282379"/>
              <a:ext cx="2168132" cy="400110"/>
            </a:xfrm>
            <a:prstGeom prst="rect">
              <a:avLst/>
            </a:prstGeom>
            <a:noFill/>
          </p:spPr>
          <p:txBody>
            <a:bodyPr wrap="square" rtlCol="0">
              <a:spAutoFit/>
            </a:bodyPr>
            <a:lstStyle/>
            <a:p>
              <a:pPr algn="ctr"/>
              <a:r>
                <a:rPr kumimoji="1" lang="zh-CN" altLang="en-US" sz="2000" b="1" dirty="0" smtClean="0">
                  <a:solidFill>
                    <a:schemeClr val="bg1"/>
                  </a:solidFill>
                </a:rPr>
                <a:t>成本压缩</a:t>
              </a:r>
              <a:endParaRPr kumimoji="1" lang="zh-CN" altLang="en-US" sz="2000" b="1" dirty="0">
                <a:solidFill>
                  <a:schemeClr val="bg1"/>
                </a:solidFill>
              </a:endParaRPr>
            </a:p>
          </p:txBody>
        </p:sp>
        <p:pic>
          <p:nvPicPr>
            <p:cNvPr id="39" name="图片 38"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09801" y="1091784"/>
              <a:ext cx="571957" cy="489299"/>
            </a:xfrm>
            <a:prstGeom prst="rect">
              <a:avLst/>
            </a:prstGeom>
          </p:spPr>
        </p:pic>
        <p:pic>
          <p:nvPicPr>
            <p:cNvPr id="40" name="图片 39"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2201" y="1269764"/>
              <a:ext cx="571957" cy="489299"/>
            </a:xfrm>
            <a:prstGeom prst="rect">
              <a:avLst/>
            </a:prstGeom>
          </p:spPr>
        </p:pic>
        <p:pic>
          <p:nvPicPr>
            <p:cNvPr id="41" name="图片 40"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28622" y="1441695"/>
              <a:ext cx="571957" cy="489299"/>
            </a:xfrm>
            <a:prstGeom prst="rect">
              <a:avLst/>
            </a:prstGeom>
          </p:spPr>
        </p:pic>
        <p:pic>
          <p:nvPicPr>
            <p:cNvPr id="42" name="图片 41"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5043" y="1626209"/>
              <a:ext cx="571957" cy="489299"/>
            </a:xfrm>
            <a:prstGeom prst="rect">
              <a:avLst/>
            </a:prstGeom>
          </p:spPr>
        </p:pic>
        <p:pic>
          <p:nvPicPr>
            <p:cNvPr id="43" name="图片 42" descr="Screen Shot 2015-12-07 at 1.43.45 PM.png"/>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46224" y="1218086"/>
              <a:ext cx="743801" cy="596877"/>
            </a:xfrm>
            <a:prstGeom prst="rect">
              <a:avLst/>
            </a:prstGeom>
          </p:spPr>
        </p:pic>
        <p:pic>
          <p:nvPicPr>
            <p:cNvPr id="44" name="图片 43" descr="Screen Shot 2015-12-07 at 1.12.30 PM.png"/>
            <p:cNvPicPr>
              <a:picLocks noChangeAspect="1"/>
            </p:cNvPicPr>
            <p:nvPr/>
          </p:nvPicPr>
          <p:blipFill>
            <a:blip r:embed="rId2">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144811" y="2360679"/>
              <a:ext cx="571957" cy="489299"/>
            </a:xfrm>
            <a:prstGeom prst="rect">
              <a:avLst/>
            </a:prstGeom>
          </p:spPr>
        </p:pic>
        <p:pic>
          <p:nvPicPr>
            <p:cNvPr id="45" name="图片 44" descr="Screen Shot 2015-12-07 at 1.12.30 PM.png"/>
            <p:cNvPicPr>
              <a:picLocks noChangeAspect="1"/>
            </p:cNvPicPr>
            <p:nvPr/>
          </p:nvPicPr>
          <p:blipFill>
            <a:blip r:embed="rId2">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297211" y="2538658"/>
              <a:ext cx="571957" cy="489299"/>
            </a:xfrm>
            <a:prstGeom prst="rect">
              <a:avLst/>
            </a:prstGeom>
          </p:spPr>
        </p:pic>
        <p:pic>
          <p:nvPicPr>
            <p:cNvPr id="46" name="图片 45" descr="Screen Shot 2015-12-07 at 1.12.30 PM.png"/>
            <p:cNvPicPr>
              <a:picLocks noChangeAspect="1"/>
            </p:cNvPicPr>
            <p:nvPr/>
          </p:nvPicPr>
          <p:blipFill>
            <a:blip r:embed="rId2">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163632" y="2710590"/>
              <a:ext cx="571957" cy="489299"/>
            </a:xfrm>
            <a:prstGeom prst="rect">
              <a:avLst/>
            </a:prstGeom>
          </p:spPr>
        </p:pic>
        <p:pic>
          <p:nvPicPr>
            <p:cNvPr id="47" name="图片 46" descr="Screen Shot 2015-12-07 at 1.43.45 PM.png"/>
            <p:cNvPicPr>
              <a:picLocks noChangeAspect="1"/>
            </p:cNvPicPr>
            <p:nvPr/>
          </p:nvPicPr>
          <p:blipFill>
            <a:blip r:embed="rId3">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58208" y="2486981"/>
              <a:ext cx="743801" cy="596877"/>
            </a:xfrm>
            <a:prstGeom prst="rect">
              <a:avLst/>
            </a:prstGeom>
          </p:spPr>
        </p:pic>
        <p:pic>
          <p:nvPicPr>
            <p:cNvPr id="48" name="图片 47" descr="Screen Shot 2015-12-07 at 2.00.18 PM.png"/>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37973" b="46"/>
            <a:stretch/>
          </p:blipFill>
          <p:spPr>
            <a:xfrm>
              <a:off x="1876291" y="2591314"/>
              <a:ext cx="1176259" cy="333828"/>
            </a:xfrm>
            <a:prstGeom prst="rect">
              <a:avLst/>
            </a:prstGeom>
          </p:spPr>
        </p:pic>
        <p:pic>
          <p:nvPicPr>
            <p:cNvPr id="49" name="图片 48" descr="Screen Shot 2015-12-07 at 2.01.20 PM.pn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1948" y="1318530"/>
              <a:ext cx="1010277" cy="432799"/>
            </a:xfrm>
            <a:prstGeom prst="rect">
              <a:avLst/>
            </a:prstGeom>
          </p:spPr>
        </p:pic>
        <p:pic>
          <p:nvPicPr>
            <p:cNvPr id="50" name="图片 49" descr="Screen Shot 2015-12-07 at 1.43.45 PM.png"/>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16687" y="1890105"/>
              <a:ext cx="743801" cy="596877"/>
            </a:xfrm>
            <a:prstGeom prst="rect">
              <a:avLst/>
            </a:prstGeom>
          </p:spPr>
        </p:pic>
        <p:pic>
          <p:nvPicPr>
            <p:cNvPr id="51" name="图片 50"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3975" y="1116464"/>
              <a:ext cx="571957" cy="489299"/>
            </a:xfrm>
            <a:prstGeom prst="rect">
              <a:avLst/>
            </a:prstGeom>
          </p:spPr>
        </p:pic>
        <p:pic>
          <p:nvPicPr>
            <p:cNvPr id="52" name="图片 51"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35669" y="1293497"/>
              <a:ext cx="571957" cy="489299"/>
            </a:xfrm>
            <a:prstGeom prst="rect">
              <a:avLst/>
            </a:prstGeom>
          </p:spPr>
        </p:pic>
        <p:pic>
          <p:nvPicPr>
            <p:cNvPr id="53" name="图片 52"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8069" y="1471476"/>
              <a:ext cx="571957" cy="489299"/>
            </a:xfrm>
            <a:prstGeom prst="rect">
              <a:avLst/>
            </a:prstGeom>
          </p:spPr>
        </p:pic>
        <p:pic>
          <p:nvPicPr>
            <p:cNvPr id="54" name="图片 53"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54490" y="1643407"/>
              <a:ext cx="571957" cy="489299"/>
            </a:xfrm>
            <a:prstGeom prst="rect">
              <a:avLst/>
            </a:prstGeom>
          </p:spPr>
        </p:pic>
        <p:pic>
          <p:nvPicPr>
            <p:cNvPr id="55" name="图片 54" descr="Screen Shot 2015-12-07 at 1.12.30 P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20911" y="1827921"/>
              <a:ext cx="571957" cy="489299"/>
            </a:xfrm>
            <a:prstGeom prst="rect">
              <a:avLst/>
            </a:prstGeom>
          </p:spPr>
        </p:pic>
        <p:pic>
          <p:nvPicPr>
            <p:cNvPr id="56" name="图片 55" descr="Screen Shot 2015-12-07 at 1.12.30 PM.png"/>
            <p:cNvPicPr>
              <a:picLocks noChangeAspect="1"/>
            </p:cNvPicPr>
            <p:nvPr/>
          </p:nvPicPr>
          <p:blipFill>
            <a:blip r:embed="rId2">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641668" y="2341829"/>
              <a:ext cx="571957" cy="489299"/>
            </a:xfrm>
            <a:prstGeom prst="rect">
              <a:avLst/>
            </a:prstGeom>
          </p:spPr>
        </p:pic>
        <p:pic>
          <p:nvPicPr>
            <p:cNvPr id="57" name="图片 56" descr="Screen Shot 2015-12-07 at 1.12.30 PM.png"/>
            <p:cNvPicPr>
              <a:picLocks noChangeAspect="1"/>
            </p:cNvPicPr>
            <p:nvPr/>
          </p:nvPicPr>
          <p:blipFill>
            <a:blip r:embed="rId2">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794066" y="2519808"/>
              <a:ext cx="571957" cy="489299"/>
            </a:xfrm>
            <a:prstGeom prst="rect">
              <a:avLst/>
            </a:prstGeom>
          </p:spPr>
        </p:pic>
        <p:pic>
          <p:nvPicPr>
            <p:cNvPr id="58" name="图片 57" descr="Screen Shot 2015-12-07 at 1.12.30 PM.png"/>
            <p:cNvPicPr>
              <a:picLocks noChangeAspect="1"/>
            </p:cNvPicPr>
            <p:nvPr/>
          </p:nvPicPr>
          <p:blipFill>
            <a:blip r:embed="rId2">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660489" y="2691740"/>
              <a:ext cx="571957" cy="489299"/>
            </a:xfrm>
            <a:prstGeom prst="rect">
              <a:avLst/>
            </a:prstGeom>
          </p:spPr>
        </p:pic>
        <p:sp>
          <p:nvSpPr>
            <p:cNvPr id="59" name="文本框 58"/>
            <p:cNvSpPr txBox="1"/>
            <p:nvPr/>
          </p:nvSpPr>
          <p:spPr>
            <a:xfrm>
              <a:off x="396791" y="3978244"/>
              <a:ext cx="3929654" cy="373693"/>
            </a:xfrm>
            <a:prstGeom prst="rect">
              <a:avLst/>
            </a:prstGeom>
            <a:noFill/>
          </p:spPr>
          <p:txBody>
            <a:bodyPr wrap="square" rtlCol="0">
              <a:spAutoFit/>
            </a:bodyPr>
            <a:lstStyle/>
            <a:p>
              <a:pPr algn="ctr">
                <a:buClr>
                  <a:srgbClr val="60E4ED"/>
                </a:buClr>
              </a:pPr>
              <a:r>
                <a:rPr kumimoji="1" lang="zh-CN" altLang="en-US" sz="1600" dirty="0" smtClean="0"/>
                <a:t>日常压缩主机，降低成本</a:t>
              </a:r>
              <a:endParaRPr kumimoji="1" lang="en-US" altLang="zh-CN" sz="1600" dirty="0" smtClean="0"/>
            </a:p>
          </p:txBody>
        </p:sp>
        <p:sp>
          <p:nvSpPr>
            <p:cNvPr id="60" name="矩形 59"/>
            <p:cNvSpPr/>
            <p:nvPr/>
          </p:nvSpPr>
          <p:spPr>
            <a:xfrm>
              <a:off x="320730" y="3757663"/>
              <a:ext cx="4156655" cy="726902"/>
            </a:xfrm>
            <a:prstGeom prst="rect">
              <a:avLst/>
            </a:prstGeom>
            <a:noFill/>
            <a:ln>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
        <p:nvSpPr>
          <p:cNvPr id="3" name="标题 2"/>
          <p:cNvSpPr>
            <a:spLocks noGrp="1"/>
          </p:cNvSpPr>
          <p:nvPr>
            <p:ph type="title"/>
          </p:nvPr>
        </p:nvSpPr>
        <p:spPr>
          <a:xfrm>
            <a:off x="628650" y="730250"/>
            <a:ext cx="7287683" cy="960439"/>
          </a:xfrm>
        </p:spPr>
        <p:txBody>
          <a:bodyPr>
            <a:normAutofit/>
          </a:bodyPr>
          <a:lstStyle/>
          <a:p>
            <a:r>
              <a:rPr kumimoji="1" lang="zh-CN" altLang="en-US" sz="2800" dirty="0" smtClean="0"/>
              <a:t>用规模效应削峰填谷</a:t>
            </a:r>
            <a:endParaRPr kumimoji="1" lang="zh-CN" altLang="en-US" sz="2800" dirty="0"/>
          </a:p>
        </p:txBody>
      </p:sp>
    </p:spTree>
    <p:extLst>
      <p:ext uri="{BB962C8B-B14F-4D97-AF65-F5344CB8AC3E}">
        <p14:creationId xmlns:p14="http://schemas.microsoft.com/office/powerpoint/2010/main" val="9932764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611560" y="730995"/>
            <a:ext cx="7776864" cy="1056117"/>
          </a:xfrm>
          <a:prstGeom prst="rect">
            <a:avLst/>
          </a:prstGeom>
        </p:spPr>
        <p:txBody>
          <a:bodyPr vert="horz" lIns="91440" tIns="45720" rIns="91440" bIns="45720" rtlCol="0" anchor="ctr">
            <a:noAutofit/>
          </a:bodyPr>
          <a:lstStyle/>
          <a:p>
            <a:pPr lvl="0" algn="ctr">
              <a:spcBef>
                <a:spcPct val="0"/>
              </a:spcBef>
              <a:defRPr/>
            </a:pPr>
            <a:r>
              <a:rPr lang="en-US" altLang="zh-CN" sz="2800" b="1" dirty="0" err="1" smtClean="0">
                <a:latin typeface="微软雅黑" panose="020B0503020204020204" pitchFamily="34" charset="-122"/>
                <a:ea typeface="微软雅黑" panose="020B0503020204020204" pitchFamily="34" charset="-122"/>
              </a:rPr>
              <a:t>ApsaraDB</a:t>
            </a:r>
            <a:r>
              <a:rPr lang="en-US" altLang="zh-CN" sz="2800" b="1" dirty="0">
                <a:latin typeface="微软雅黑" panose="020B0503020204020204" pitchFamily="34" charset="-122"/>
                <a:ea typeface="微软雅黑" panose="020B0503020204020204" pitchFamily="34" charset="-122"/>
              </a:rPr>
              <a:t> </a:t>
            </a:r>
            <a:r>
              <a:rPr lang="zh-CN" altLang="en-US" sz="2800" b="1" dirty="0" smtClean="0">
                <a:latin typeface="微软雅黑" panose="020B0503020204020204" pitchFamily="34" charset="-122"/>
                <a:ea typeface="微软雅黑" panose="020B0503020204020204" pitchFamily="34" charset="-122"/>
              </a:rPr>
              <a:t>让数据存取更安全、方便、高效！</a:t>
            </a:r>
            <a:endParaRPr lang="en-US" altLang="zh-CN" sz="2800" b="1" dirty="0" smtClean="0">
              <a:latin typeface="微软雅黑" panose="020B0503020204020204" pitchFamily="34" charset="-122"/>
              <a:ea typeface="微软雅黑" panose="020B0503020204020204" pitchFamily="34" charset="-122"/>
            </a:endParaRPr>
          </a:p>
        </p:txBody>
      </p:sp>
      <p:sp>
        <p:nvSpPr>
          <p:cNvPr id="3" name="标题 1"/>
          <p:cNvSpPr txBox="1">
            <a:spLocks/>
          </p:cNvSpPr>
          <p:nvPr/>
        </p:nvSpPr>
        <p:spPr>
          <a:xfrm>
            <a:off x="323528" y="5061181"/>
            <a:ext cx="7776864" cy="1152128"/>
          </a:xfrm>
          <a:prstGeom prst="rect">
            <a:avLst/>
          </a:prstGeom>
        </p:spPr>
        <p:txBody>
          <a:bodyPr vert="horz" lIns="91440" tIns="45720" rIns="91440" bIns="45720" rtlCol="0" anchor="ctr">
            <a:noAutofit/>
          </a:bodyPr>
          <a:lstStyle/>
          <a:p>
            <a:pPr lvl="0" algn="ctr">
              <a:spcBef>
                <a:spcPct val="0"/>
              </a:spcBef>
              <a:defRPr/>
            </a:pPr>
            <a:r>
              <a:rPr lang="en-US" altLang="zh-CN" b="1" dirty="0" err="1">
                <a:latin typeface="微软雅黑" panose="020B0503020204020204" pitchFamily="34" charset="-122"/>
                <a:ea typeface="微软雅黑" panose="020B0503020204020204" pitchFamily="34" charset="-122"/>
              </a:rPr>
              <a:t>y</a:t>
            </a:r>
            <a:r>
              <a:rPr lang="en-US" altLang="zh-CN" b="1" dirty="0" err="1" smtClean="0">
                <a:latin typeface="微软雅黑" panose="020B0503020204020204" pitchFamily="34" charset="-122"/>
                <a:ea typeface="微软雅黑" panose="020B0503020204020204" pitchFamily="34" charset="-122"/>
              </a:rPr>
              <a:t>unqi.aliyun.com</a:t>
            </a:r>
            <a:r>
              <a:rPr lang="zh-CN" altLang="en-US" b="1" dirty="0" smtClean="0">
                <a:latin typeface="微软雅黑" panose="020B0503020204020204" pitchFamily="34" charset="-122"/>
                <a:ea typeface="微软雅黑" panose="020B0503020204020204" pitchFamily="34" charset="-122"/>
              </a:rPr>
              <a:t>  云栖技术社区</a:t>
            </a:r>
            <a:endParaRPr lang="en-US" altLang="zh-CN" b="1" dirty="0" smtClean="0">
              <a:latin typeface="微软雅黑" panose="020B0503020204020204" pitchFamily="34" charset="-122"/>
              <a:ea typeface="微软雅黑" panose="020B0503020204020204" pitchFamily="34" charset="-122"/>
            </a:endParaRPr>
          </a:p>
        </p:txBody>
      </p:sp>
      <p:sp>
        <p:nvSpPr>
          <p:cNvPr id="5" name="矩形 4"/>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pic>
        <p:nvPicPr>
          <p:cNvPr id="6" name="图片 5"/>
          <p:cNvPicPr>
            <a:picLocks noChangeAspect="1"/>
          </p:cNvPicPr>
          <p:nvPr/>
        </p:nvPicPr>
        <p:blipFill>
          <a:blip r:embed="rId3"/>
          <a:stretch>
            <a:fillRect/>
          </a:stretch>
        </p:blipFill>
        <p:spPr>
          <a:xfrm>
            <a:off x="3203350" y="1762453"/>
            <a:ext cx="2802100" cy="3360373"/>
          </a:xfrm>
          <a:prstGeom prst="rect">
            <a:avLst/>
          </a:prstGeom>
        </p:spPr>
      </p:pic>
    </p:spTree>
    <p:extLst>
      <p:ext uri="{BB962C8B-B14F-4D97-AF65-F5344CB8AC3E}">
        <p14:creationId xmlns:p14="http://schemas.microsoft.com/office/powerpoint/2010/main" val="307903458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23249" r="64960" b="44658"/>
          <a:stretch/>
        </p:blipFill>
        <p:spPr>
          <a:xfrm>
            <a:off x="0" y="1428380"/>
            <a:ext cx="4946271" cy="2552132"/>
          </a:xfrm>
          <a:prstGeom prst="rect">
            <a:avLst/>
          </a:prstGeom>
        </p:spPr>
      </p:pic>
    </p:spTree>
    <p:extLst>
      <p:ext uri="{BB962C8B-B14F-4D97-AF65-F5344CB8AC3E}">
        <p14:creationId xmlns:p14="http://schemas.microsoft.com/office/powerpoint/2010/main" val="32726259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矩形 124"/>
          <p:cNvSpPr/>
          <p:nvPr/>
        </p:nvSpPr>
        <p:spPr>
          <a:xfrm>
            <a:off x="2733746" y="2194559"/>
            <a:ext cx="1589527" cy="48528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a:p>
        </p:txBody>
      </p:sp>
      <p:sp>
        <p:nvSpPr>
          <p:cNvPr id="126" name="矩形 125"/>
          <p:cNvSpPr/>
          <p:nvPr/>
        </p:nvSpPr>
        <p:spPr>
          <a:xfrm>
            <a:off x="4698609" y="2194559"/>
            <a:ext cx="1589527" cy="48528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a:p>
        </p:txBody>
      </p:sp>
      <p:sp>
        <p:nvSpPr>
          <p:cNvPr id="127" name="矩形 126"/>
          <p:cNvSpPr/>
          <p:nvPr/>
        </p:nvSpPr>
        <p:spPr>
          <a:xfrm>
            <a:off x="6700462" y="2194559"/>
            <a:ext cx="1589527" cy="48528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a:p>
        </p:txBody>
      </p:sp>
      <p:sp>
        <p:nvSpPr>
          <p:cNvPr id="128" name="矩形 127"/>
          <p:cNvSpPr/>
          <p:nvPr/>
        </p:nvSpPr>
        <p:spPr>
          <a:xfrm>
            <a:off x="781212" y="2194559"/>
            <a:ext cx="1589527" cy="48528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a:p>
        </p:txBody>
      </p:sp>
      <p:sp>
        <p:nvSpPr>
          <p:cNvPr id="122" name="矩形 121"/>
          <p:cNvSpPr/>
          <p:nvPr/>
        </p:nvSpPr>
        <p:spPr>
          <a:xfrm>
            <a:off x="2729303" y="2753816"/>
            <a:ext cx="1589527" cy="211613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a:p>
        </p:txBody>
      </p:sp>
      <p:sp>
        <p:nvSpPr>
          <p:cNvPr id="123" name="矩形 122"/>
          <p:cNvSpPr/>
          <p:nvPr/>
        </p:nvSpPr>
        <p:spPr>
          <a:xfrm>
            <a:off x="4694166" y="2753816"/>
            <a:ext cx="1589527" cy="211613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a:p>
        </p:txBody>
      </p:sp>
      <p:sp>
        <p:nvSpPr>
          <p:cNvPr id="124" name="矩形 123"/>
          <p:cNvSpPr/>
          <p:nvPr/>
        </p:nvSpPr>
        <p:spPr>
          <a:xfrm>
            <a:off x="6696019" y="2753816"/>
            <a:ext cx="1589527" cy="211613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a:p>
        </p:txBody>
      </p:sp>
      <p:sp>
        <p:nvSpPr>
          <p:cNvPr id="35" name="矩形 34"/>
          <p:cNvSpPr/>
          <p:nvPr/>
        </p:nvSpPr>
        <p:spPr>
          <a:xfrm>
            <a:off x="776769" y="2753816"/>
            <a:ext cx="1589527" cy="211613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a:p>
        </p:txBody>
      </p:sp>
      <p:sp>
        <p:nvSpPr>
          <p:cNvPr id="9" name="标题 1"/>
          <p:cNvSpPr txBox="1">
            <a:spLocks/>
          </p:cNvSpPr>
          <p:nvPr/>
        </p:nvSpPr>
        <p:spPr>
          <a:xfrm>
            <a:off x="755576" y="689542"/>
            <a:ext cx="2592288" cy="864096"/>
          </a:xfrm>
          <a:prstGeom prst="rect">
            <a:avLst/>
          </a:prstGeom>
        </p:spPr>
        <p:txBody>
          <a:bodyPr vert="horz" lIns="91440" tIns="45720" rIns="91440" bIns="45720" rtlCol="0" anchor="ctr">
            <a:noAutofit/>
          </a:bodyPr>
          <a:lstStyle/>
          <a:p>
            <a:pPr lvl="0" algn="ctr">
              <a:spcBef>
                <a:spcPct val="0"/>
              </a:spcBef>
              <a:defRPr/>
            </a:pPr>
            <a:r>
              <a:rPr lang="zh-CN" altLang="en-US" b="1" dirty="0" smtClean="0">
                <a:latin typeface="微软雅黑" panose="020B0503020204020204" pitchFamily="34" charset="-122"/>
                <a:ea typeface="微软雅黑" panose="020B0503020204020204" pitchFamily="34" charset="-122"/>
                <a:cs typeface="+mj-cs"/>
              </a:rPr>
              <a:t>2</a:t>
            </a:r>
            <a:r>
              <a:rPr lang="en-US" altLang="zh-CN" b="1" dirty="0" smtClean="0">
                <a:latin typeface="微软雅黑" panose="020B0503020204020204" pitchFamily="34" charset="-122"/>
                <a:ea typeface="微软雅黑" panose="020B0503020204020204" pitchFamily="34" charset="-122"/>
                <a:cs typeface="+mj-cs"/>
              </a:rPr>
              <a:t>0</a:t>
            </a:r>
            <a:r>
              <a:rPr kumimoji="0" lang="zh-CN" altLang="en-US"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世纪</a:t>
            </a:r>
            <a:r>
              <a:rPr lang="en-US" altLang="zh-CN" b="1" noProof="0" dirty="0" smtClean="0">
                <a:latin typeface="微软雅黑" panose="020B0503020204020204" pitchFamily="34" charset="-122"/>
                <a:ea typeface="微软雅黑" panose="020B0503020204020204" pitchFamily="34" charset="-122"/>
                <a:cs typeface="+mj-cs"/>
              </a:rPr>
              <a:t>7</a:t>
            </a:r>
            <a:r>
              <a:rPr kumimoji="0" lang="en-US" altLang="zh-CN"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0</a:t>
            </a:r>
            <a:r>
              <a:rPr kumimoji="0" lang="zh-CN" altLang="en-US"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年代</a:t>
            </a:r>
            <a:endParaRPr kumimoji="0" lang="zh-CN" altLang="en-US"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14" name="标题 1"/>
          <p:cNvSpPr txBox="1">
            <a:spLocks/>
          </p:cNvSpPr>
          <p:nvPr/>
        </p:nvSpPr>
        <p:spPr>
          <a:xfrm>
            <a:off x="4728347" y="738859"/>
            <a:ext cx="3312368" cy="768085"/>
          </a:xfrm>
          <a:prstGeom prst="rect">
            <a:avLst/>
          </a:prstGeom>
        </p:spPr>
        <p:txBody>
          <a:bodyPr vert="horz" lIns="91440" tIns="45720" rIns="91440" bIns="45720" rtlCol="0" anchor="ctr">
            <a:noAutofit/>
          </a:bodyPr>
          <a:lstStyle/>
          <a:p>
            <a:pPr lvl="0" algn="ctr">
              <a:spcBef>
                <a:spcPct val="0"/>
              </a:spcBef>
              <a:defRPr/>
            </a:pPr>
            <a:r>
              <a:rPr lang="en-US" altLang="zh-CN" b="1" dirty="0" smtClean="0">
                <a:latin typeface="微软雅黑" panose="020B0503020204020204" pitchFamily="34" charset="-122"/>
                <a:ea typeface="微软雅黑" panose="020B0503020204020204" pitchFamily="34" charset="-122"/>
                <a:cs typeface="+mj-cs"/>
              </a:rPr>
              <a:t>21</a:t>
            </a:r>
            <a:r>
              <a:rPr kumimoji="0" lang="zh-CN" altLang="en-US"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世纪</a:t>
            </a:r>
            <a:r>
              <a:rPr lang="zh-CN" altLang="zh-CN" b="1" dirty="0">
                <a:latin typeface="微软雅黑" panose="020B0503020204020204" pitchFamily="34" charset="-122"/>
                <a:ea typeface="微软雅黑" panose="020B0503020204020204" pitchFamily="34" charset="-122"/>
                <a:cs typeface="+mj-cs"/>
              </a:rPr>
              <a:t>2</a:t>
            </a:r>
            <a:r>
              <a:rPr kumimoji="0" lang="en-US" altLang="zh-CN"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0</a:t>
            </a:r>
            <a:r>
              <a:rPr kumimoji="0" lang="zh-CN" altLang="en-US"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年代</a:t>
            </a:r>
            <a:endParaRPr kumimoji="0" lang="zh-CN" altLang="en-US"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11" name="矩形 10"/>
          <p:cNvSpPr/>
          <p:nvPr/>
        </p:nvSpPr>
        <p:spPr>
          <a:xfrm>
            <a:off x="899593" y="1700810"/>
            <a:ext cx="1296144" cy="307777"/>
          </a:xfrm>
          <a:prstGeom prst="rect">
            <a:avLst/>
          </a:prstGeom>
        </p:spPr>
        <p:txBody>
          <a:bodyPr wrap="square">
            <a:spAutoFit/>
          </a:bodyPr>
          <a:lstStyle/>
          <a:p>
            <a:endParaRPr lang="zh-CN" altLang="en-US" sz="1400" dirty="0">
              <a:latin typeface="微软雅黑"/>
              <a:ea typeface="微软雅黑"/>
              <a:cs typeface="微软雅黑"/>
            </a:endParaRPr>
          </a:p>
        </p:txBody>
      </p:sp>
      <p:sp>
        <p:nvSpPr>
          <p:cNvPr id="16" name="矩形 15"/>
          <p:cNvSpPr/>
          <p:nvPr/>
        </p:nvSpPr>
        <p:spPr>
          <a:xfrm>
            <a:off x="2915816" y="1700810"/>
            <a:ext cx="1296144" cy="307777"/>
          </a:xfrm>
          <a:prstGeom prst="rect">
            <a:avLst/>
          </a:prstGeom>
        </p:spPr>
        <p:txBody>
          <a:bodyPr wrap="square">
            <a:spAutoFit/>
          </a:bodyPr>
          <a:lstStyle/>
          <a:p>
            <a:endParaRPr lang="zh-CN" altLang="en-US" sz="1400" dirty="0">
              <a:latin typeface="微软雅黑"/>
              <a:ea typeface="微软雅黑"/>
              <a:cs typeface="微软雅黑"/>
            </a:endParaRPr>
          </a:p>
        </p:txBody>
      </p:sp>
      <p:sp>
        <p:nvSpPr>
          <p:cNvPr id="33" name="标题 1"/>
          <p:cNvSpPr txBox="1">
            <a:spLocks/>
          </p:cNvSpPr>
          <p:nvPr/>
        </p:nvSpPr>
        <p:spPr>
          <a:xfrm>
            <a:off x="0" y="5733257"/>
            <a:ext cx="9108504" cy="384043"/>
          </a:xfrm>
          <a:prstGeom prst="rect">
            <a:avLst/>
          </a:prstGeom>
        </p:spPr>
        <p:txBody>
          <a:bodyPr vert="horz" lIns="91440" tIns="45720" rIns="91440" bIns="45720" rtlCol="0" anchor="ctr">
            <a:noAutofit/>
          </a:bodyPr>
          <a:lstStyle/>
          <a:p>
            <a:pPr lvl="0" algn="ctr">
              <a:spcBef>
                <a:spcPct val="0"/>
              </a:spcBef>
              <a:defRPr/>
            </a:pPr>
            <a:r>
              <a:rPr kumimoji="0" lang="zh-CN" altLang="en-US" sz="12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模型的变化  需求来自于应用的发展 和 人类对于速度要求；</a:t>
            </a:r>
            <a:r>
              <a:rPr lang="zh-CN" altLang="en-US" sz="1200" b="1" noProof="0" dirty="0" smtClean="0">
                <a:latin typeface="微软雅黑" panose="020B0503020204020204" pitchFamily="34" charset="-122"/>
                <a:ea typeface="微软雅黑" panose="020B0503020204020204" pitchFamily="34" charset="-122"/>
                <a:cs typeface="+mj-cs"/>
              </a:rPr>
              <a:t>背后是硬件快速发展的支撑；</a:t>
            </a:r>
            <a:endPar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19" name="右箭头 18"/>
          <p:cNvSpPr/>
          <p:nvPr/>
        </p:nvSpPr>
        <p:spPr>
          <a:xfrm>
            <a:off x="3094750" y="1035635"/>
            <a:ext cx="2317980" cy="1849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29" name="组 28"/>
          <p:cNvGrpSpPr/>
          <p:nvPr/>
        </p:nvGrpSpPr>
        <p:grpSpPr>
          <a:xfrm>
            <a:off x="846088" y="2311242"/>
            <a:ext cx="7515708" cy="2376264"/>
            <a:chOff x="846088" y="2311242"/>
            <a:chExt cx="7515708" cy="2376264"/>
          </a:xfrm>
        </p:grpSpPr>
        <p:grpSp>
          <p:nvGrpSpPr>
            <p:cNvPr id="91" name="组 90"/>
            <p:cNvGrpSpPr/>
            <p:nvPr/>
          </p:nvGrpSpPr>
          <p:grpSpPr>
            <a:xfrm>
              <a:off x="846088" y="2311242"/>
              <a:ext cx="1349896" cy="1994156"/>
              <a:chOff x="944725" y="1275607"/>
              <a:chExt cx="1349896" cy="1994156"/>
            </a:xfrm>
          </p:grpSpPr>
          <p:sp>
            <p:nvSpPr>
              <p:cNvPr id="92" name="矩形 91"/>
              <p:cNvSpPr/>
              <p:nvPr/>
            </p:nvSpPr>
            <p:spPr>
              <a:xfrm>
                <a:off x="944725" y="1275607"/>
                <a:ext cx="1296144" cy="307777"/>
              </a:xfrm>
              <a:prstGeom prst="rect">
                <a:avLst/>
              </a:prstGeom>
            </p:spPr>
            <p:txBody>
              <a:bodyPr wrap="square">
                <a:spAutoFit/>
              </a:bodyPr>
              <a:lstStyle/>
              <a:p>
                <a:r>
                  <a:rPr lang="zh-CN" altLang="en-US" sz="1400" dirty="0" smtClean="0">
                    <a:latin typeface="微软雅黑"/>
                    <a:ea typeface="微软雅黑"/>
                    <a:cs typeface="微软雅黑"/>
                  </a:rPr>
                  <a:t>导航型数据库</a:t>
                </a:r>
                <a:endParaRPr lang="zh-CN" altLang="en-US" sz="1400" dirty="0">
                  <a:latin typeface="微软雅黑"/>
                  <a:ea typeface="微软雅黑"/>
                  <a:cs typeface="微软雅黑"/>
                </a:endParaRPr>
              </a:p>
            </p:txBody>
          </p:sp>
          <p:sp>
            <p:nvSpPr>
              <p:cNvPr id="93" name="矩形 92"/>
              <p:cNvSpPr/>
              <p:nvPr/>
            </p:nvSpPr>
            <p:spPr>
              <a:xfrm>
                <a:off x="944725" y="2499743"/>
                <a:ext cx="1296144" cy="276999"/>
              </a:xfrm>
              <a:prstGeom prst="rect">
                <a:avLst/>
              </a:prstGeom>
            </p:spPr>
            <p:txBody>
              <a:bodyPr wrap="square">
                <a:spAutoFit/>
              </a:bodyPr>
              <a:lstStyle/>
              <a:p>
                <a:r>
                  <a:rPr lang="zh-CN" altLang="en-US" sz="1200" dirty="0" smtClean="0">
                    <a:latin typeface="微软雅黑"/>
                    <a:ea typeface="微软雅黑"/>
                    <a:cs typeface="微软雅黑"/>
                  </a:rPr>
                  <a:t>层次模型数据库</a:t>
                </a:r>
                <a:endParaRPr lang="zh-CN" altLang="en-US" sz="1200" dirty="0">
                  <a:latin typeface="微软雅黑"/>
                  <a:ea typeface="微软雅黑"/>
                  <a:cs typeface="微软雅黑"/>
                </a:endParaRPr>
              </a:p>
            </p:txBody>
          </p:sp>
          <p:sp>
            <p:nvSpPr>
              <p:cNvPr id="94" name="矩形 93"/>
              <p:cNvSpPr/>
              <p:nvPr/>
            </p:nvSpPr>
            <p:spPr>
              <a:xfrm>
                <a:off x="944725" y="1779663"/>
                <a:ext cx="1296144" cy="276999"/>
              </a:xfrm>
              <a:prstGeom prst="rect">
                <a:avLst/>
              </a:prstGeom>
            </p:spPr>
            <p:txBody>
              <a:bodyPr wrap="square">
                <a:spAutoFit/>
              </a:bodyPr>
              <a:lstStyle/>
              <a:p>
                <a:r>
                  <a:rPr lang="zh-CN" altLang="en-US" sz="1200" dirty="0" smtClean="0">
                    <a:latin typeface="微软雅黑"/>
                    <a:ea typeface="微软雅黑"/>
                    <a:cs typeface="微软雅黑"/>
                  </a:rPr>
                  <a:t>网状模型数据库</a:t>
                </a:r>
                <a:endParaRPr lang="zh-CN" altLang="en-US" sz="1200" dirty="0">
                  <a:latin typeface="微软雅黑"/>
                  <a:ea typeface="微软雅黑"/>
                  <a:cs typeface="微软雅黑"/>
                </a:endParaRPr>
              </a:p>
            </p:txBody>
          </p:sp>
          <p:sp>
            <p:nvSpPr>
              <p:cNvPr id="95" name="矩形 94"/>
              <p:cNvSpPr/>
              <p:nvPr/>
            </p:nvSpPr>
            <p:spPr>
              <a:xfrm>
                <a:off x="944725" y="2067694"/>
                <a:ext cx="1312466" cy="400110"/>
              </a:xfrm>
              <a:prstGeom prst="rect">
                <a:avLst/>
              </a:prstGeom>
            </p:spPr>
            <p:txBody>
              <a:bodyPr wrap="none">
                <a:spAutoFit/>
              </a:bodyPr>
              <a:lstStyle/>
              <a:p>
                <a:r>
                  <a:rPr lang="en-US" altLang="zh-TW" sz="1000" dirty="0"/>
                  <a:t>1964</a:t>
                </a:r>
                <a:r>
                  <a:rPr lang="zh-TW" altLang="en-US" sz="1000" dirty="0"/>
                  <a:t>年发</a:t>
                </a:r>
                <a:r>
                  <a:rPr lang="zh-TW" altLang="en-US" sz="1000" dirty="0" smtClean="0"/>
                  <a:t>布的</a:t>
                </a:r>
                <a:r>
                  <a:rPr lang="en-US" altLang="zh-TW" sz="1000" dirty="0" smtClean="0"/>
                  <a:t>IDS</a:t>
                </a:r>
              </a:p>
              <a:p>
                <a:r>
                  <a:rPr lang="en-US" altLang="zh-TW" sz="1000" dirty="0" smtClean="0"/>
                  <a:t>Integrated Data Store</a:t>
                </a:r>
                <a:endParaRPr lang="zh-CN" altLang="en-US" sz="1000" dirty="0"/>
              </a:p>
            </p:txBody>
          </p:sp>
          <p:sp>
            <p:nvSpPr>
              <p:cNvPr id="96" name="矩形 95"/>
              <p:cNvSpPr/>
              <p:nvPr/>
            </p:nvSpPr>
            <p:spPr>
              <a:xfrm>
                <a:off x="944725" y="2715765"/>
                <a:ext cx="1349896" cy="553998"/>
              </a:xfrm>
              <a:prstGeom prst="rect">
                <a:avLst/>
              </a:prstGeom>
            </p:spPr>
            <p:txBody>
              <a:bodyPr wrap="square">
                <a:spAutoFit/>
              </a:bodyPr>
              <a:lstStyle/>
              <a:p>
                <a:r>
                  <a:rPr lang="en-US" altLang="zh-TW" sz="1000" dirty="0"/>
                  <a:t>1968</a:t>
                </a:r>
                <a:r>
                  <a:rPr lang="zh-TW" altLang="en-US" sz="1000" dirty="0"/>
                  <a:t>发</a:t>
                </a:r>
                <a:r>
                  <a:rPr lang="zh-TW" altLang="en-US" sz="1000" dirty="0" smtClean="0"/>
                  <a:t>布的</a:t>
                </a:r>
                <a:r>
                  <a:rPr lang="en-US" altLang="zh-TW" sz="1000" dirty="0" smtClean="0"/>
                  <a:t>MIS</a:t>
                </a:r>
              </a:p>
              <a:p>
                <a:r>
                  <a:rPr lang="en-US" altLang="zh-TW" sz="1000" dirty="0" smtClean="0"/>
                  <a:t>Management </a:t>
                </a:r>
                <a:r>
                  <a:rPr lang="en-US" altLang="zh-TW" sz="1000" dirty="0"/>
                  <a:t>Information </a:t>
                </a:r>
                <a:r>
                  <a:rPr lang="en-US" altLang="zh-TW" sz="1000" dirty="0" smtClean="0"/>
                  <a:t>System</a:t>
                </a:r>
                <a:endParaRPr lang="zh-CN" altLang="en-US" sz="1000" dirty="0"/>
              </a:p>
            </p:txBody>
          </p:sp>
        </p:grpSp>
        <p:grpSp>
          <p:nvGrpSpPr>
            <p:cNvPr id="97" name="组 96"/>
            <p:cNvGrpSpPr/>
            <p:nvPr/>
          </p:nvGrpSpPr>
          <p:grpSpPr>
            <a:xfrm>
              <a:off x="2817178" y="2311242"/>
              <a:ext cx="1482921" cy="2016225"/>
              <a:chOff x="2915815" y="1347614"/>
              <a:chExt cx="1482921" cy="2016225"/>
            </a:xfrm>
          </p:grpSpPr>
          <p:sp>
            <p:nvSpPr>
              <p:cNvPr id="98" name="矩形 97"/>
              <p:cNvSpPr/>
              <p:nvPr/>
            </p:nvSpPr>
            <p:spPr>
              <a:xfrm>
                <a:off x="2915816" y="1347614"/>
                <a:ext cx="1296144" cy="307777"/>
              </a:xfrm>
              <a:prstGeom prst="rect">
                <a:avLst/>
              </a:prstGeom>
            </p:spPr>
            <p:txBody>
              <a:bodyPr wrap="square">
                <a:spAutoFit/>
              </a:bodyPr>
              <a:lstStyle/>
              <a:p>
                <a:r>
                  <a:rPr lang="zh-CN" altLang="en-US" sz="1400" dirty="0" smtClean="0">
                    <a:latin typeface="微软雅黑"/>
                    <a:ea typeface="微软雅黑"/>
                    <a:cs typeface="微软雅黑"/>
                  </a:rPr>
                  <a:t>关系型数据库</a:t>
                </a:r>
                <a:endParaRPr lang="zh-CN" altLang="en-US" sz="1400" dirty="0">
                  <a:latin typeface="微软雅黑"/>
                  <a:ea typeface="微软雅黑"/>
                  <a:cs typeface="微软雅黑"/>
                </a:endParaRPr>
              </a:p>
            </p:txBody>
          </p:sp>
          <p:sp>
            <p:nvSpPr>
              <p:cNvPr id="99" name="矩形 98"/>
              <p:cNvSpPr/>
              <p:nvPr/>
            </p:nvSpPr>
            <p:spPr>
              <a:xfrm>
                <a:off x="2915816" y="1844119"/>
                <a:ext cx="1368152" cy="276999"/>
              </a:xfrm>
              <a:prstGeom prst="rect">
                <a:avLst/>
              </a:prstGeom>
            </p:spPr>
            <p:txBody>
              <a:bodyPr wrap="square">
                <a:spAutoFit/>
              </a:bodyPr>
              <a:lstStyle/>
              <a:p>
                <a:r>
                  <a:rPr lang="en-US" altLang="zh-CN" sz="1200" dirty="0" smtClean="0">
                    <a:latin typeface="微软雅黑"/>
                    <a:ea typeface="微软雅黑"/>
                    <a:cs typeface="微软雅黑"/>
                  </a:rPr>
                  <a:t>1970 </a:t>
                </a:r>
                <a:r>
                  <a:rPr lang="zh-CN" altLang="en-US" sz="1200" dirty="0" smtClean="0">
                    <a:latin typeface="微软雅黑"/>
                    <a:ea typeface="微软雅黑"/>
                    <a:cs typeface="微软雅黑"/>
                  </a:rPr>
                  <a:t>关系模型</a:t>
                </a:r>
                <a:endParaRPr lang="zh-CN" altLang="en-US" sz="1200" dirty="0">
                  <a:latin typeface="微软雅黑"/>
                  <a:ea typeface="微软雅黑"/>
                  <a:cs typeface="微软雅黑"/>
                </a:endParaRPr>
              </a:p>
            </p:txBody>
          </p:sp>
          <p:sp>
            <p:nvSpPr>
              <p:cNvPr id="100" name="矩形 99"/>
              <p:cNvSpPr/>
              <p:nvPr/>
            </p:nvSpPr>
            <p:spPr>
              <a:xfrm>
                <a:off x="2915816" y="2071176"/>
                <a:ext cx="1296144" cy="276999"/>
              </a:xfrm>
              <a:prstGeom prst="rect">
                <a:avLst/>
              </a:prstGeom>
            </p:spPr>
            <p:txBody>
              <a:bodyPr wrap="square">
                <a:spAutoFit/>
              </a:bodyPr>
              <a:lstStyle/>
              <a:p>
                <a:r>
                  <a:rPr lang="en-US" altLang="zh-CN" sz="1200" dirty="0" smtClean="0">
                    <a:latin typeface="微软雅黑"/>
                    <a:ea typeface="微软雅黑"/>
                    <a:cs typeface="微软雅黑"/>
                  </a:rPr>
                  <a:t>1976</a:t>
                </a:r>
                <a:r>
                  <a:rPr lang="zh-CN" altLang="en-US" sz="1200" dirty="0" smtClean="0">
                    <a:latin typeface="微软雅黑"/>
                    <a:ea typeface="微软雅黑"/>
                    <a:cs typeface="微软雅黑"/>
                  </a:rPr>
                  <a:t> </a:t>
                </a:r>
                <a:r>
                  <a:rPr lang="en-US" altLang="zh-CN" sz="1200" dirty="0" smtClean="0">
                    <a:latin typeface="微软雅黑"/>
                    <a:ea typeface="微软雅黑"/>
                    <a:cs typeface="微软雅黑"/>
                  </a:rPr>
                  <a:t>E-R</a:t>
                </a:r>
                <a:r>
                  <a:rPr lang="zh-CN" altLang="en-US" sz="1200" dirty="0" smtClean="0">
                    <a:latin typeface="微软雅黑"/>
                    <a:ea typeface="微软雅黑"/>
                    <a:cs typeface="微软雅黑"/>
                  </a:rPr>
                  <a:t> 模型</a:t>
                </a:r>
                <a:endParaRPr lang="zh-CN" altLang="en-US" sz="1200" dirty="0">
                  <a:latin typeface="微软雅黑"/>
                  <a:ea typeface="微软雅黑"/>
                  <a:cs typeface="微软雅黑"/>
                </a:endParaRPr>
              </a:p>
            </p:txBody>
          </p:sp>
          <p:sp>
            <p:nvSpPr>
              <p:cNvPr id="101" name="矩形 100"/>
              <p:cNvSpPr/>
              <p:nvPr/>
            </p:nvSpPr>
            <p:spPr>
              <a:xfrm>
                <a:off x="2915815" y="2348176"/>
                <a:ext cx="1482921" cy="1015663"/>
              </a:xfrm>
              <a:prstGeom prst="rect">
                <a:avLst/>
              </a:prstGeom>
            </p:spPr>
            <p:txBody>
              <a:bodyPr wrap="square">
                <a:spAutoFit/>
              </a:bodyPr>
              <a:lstStyle/>
              <a:p>
                <a:r>
                  <a:rPr lang="en-US" altLang="zh-CN" sz="1200" dirty="0" smtClean="0">
                    <a:latin typeface="微软雅黑"/>
                    <a:ea typeface="微软雅黑"/>
                    <a:cs typeface="微软雅黑"/>
                  </a:rPr>
                  <a:t>1979</a:t>
                </a:r>
                <a:r>
                  <a:rPr lang="zh-CN" altLang="en-US" sz="1200" dirty="0" smtClean="0">
                    <a:latin typeface="微软雅黑"/>
                    <a:ea typeface="微软雅黑"/>
                    <a:cs typeface="微软雅黑"/>
                  </a:rPr>
                  <a:t> </a:t>
                </a:r>
                <a:r>
                  <a:rPr lang="en-US" altLang="zh-CN" sz="1200" dirty="0" smtClean="0">
                    <a:latin typeface="微软雅黑"/>
                    <a:ea typeface="微软雅黑"/>
                    <a:cs typeface="微软雅黑"/>
                  </a:rPr>
                  <a:t>Oracle</a:t>
                </a:r>
              </a:p>
              <a:p>
                <a:r>
                  <a:rPr lang="en-US" altLang="zh-CN" sz="1200" dirty="0" smtClean="0">
                    <a:latin typeface="微软雅黑"/>
                    <a:ea typeface="微软雅黑"/>
                    <a:cs typeface="微软雅黑"/>
                  </a:rPr>
                  <a:t>1980 Informix</a:t>
                </a:r>
              </a:p>
              <a:p>
                <a:r>
                  <a:rPr lang="zh-CN" altLang="zh-CN" sz="1200" dirty="0" smtClean="0">
                    <a:latin typeface="微软雅黑"/>
                    <a:ea typeface="微软雅黑"/>
                    <a:cs typeface="微软雅黑"/>
                  </a:rPr>
                  <a:t>1</a:t>
                </a:r>
                <a:r>
                  <a:rPr lang="en-US" altLang="zh-CN" sz="1200" dirty="0" smtClean="0">
                    <a:latin typeface="微软雅黑"/>
                    <a:ea typeface="微软雅黑"/>
                    <a:cs typeface="微软雅黑"/>
                  </a:rPr>
                  <a:t>983</a:t>
                </a:r>
                <a:r>
                  <a:rPr lang="zh-CN" altLang="en-US" sz="1200" dirty="0" smtClean="0">
                    <a:latin typeface="微软雅黑"/>
                    <a:ea typeface="微软雅黑"/>
                    <a:cs typeface="微软雅黑"/>
                  </a:rPr>
                  <a:t> </a:t>
                </a:r>
                <a:r>
                  <a:rPr lang="en-US" altLang="zh-CN" sz="1200" dirty="0" smtClean="0">
                    <a:latin typeface="微软雅黑"/>
                    <a:ea typeface="微软雅黑"/>
                    <a:cs typeface="微软雅黑"/>
                  </a:rPr>
                  <a:t>DB2</a:t>
                </a:r>
              </a:p>
              <a:p>
                <a:r>
                  <a:rPr lang="zh-CN" altLang="zh-CN" sz="1200" dirty="0" smtClean="0">
                    <a:latin typeface="微软雅黑"/>
                    <a:ea typeface="微软雅黑"/>
                    <a:cs typeface="微软雅黑"/>
                  </a:rPr>
                  <a:t>1</a:t>
                </a:r>
                <a:r>
                  <a:rPr lang="en-US" altLang="zh-CN" sz="1200" dirty="0" smtClean="0">
                    <a:latin typeface="微软雅黑"/>
                    <a:ea typeface="微软雅黑"/>
                    <a:cs typeface="微软雅黑"/>
                  </a:rPr>
                  <a:t>987</a:t>
                </a:r>
                <a:r>
                  <a:rPr lang="zh-CN" altLang="en-US" sz="1200" dirty="0" smtClean="0">
                    <a:latin typeface="微软雅黑"/>
                    <a:ea typeface="微软雅黑"/>
                    <a:cs typeface="微软雅黑"/>
                  </a:rPr>
                  <a:t> </a:t>
                </a:r>
                <a:r>
                  <a:rPr lang="en-US" altLang="zh-CN" sz="1200" dirty="0" smtClean="0">
                    <a:latin typeface="微软雅黑"/>
                    <a:ea typeface="微软雅黑"/>
                    <a:cs typeface="微软雅黑"/>
                  </a:rPr>
                  <a:t>MSSQL</a:t>
                </a:r>
              </a:p>
              <a:p>
                <a:r>
                  <a:rPr lang="zh-CN" altLang="zh-CN" sz="1200" dirty="0" smtClean="0">
                    <a:latin typeface="微软雅黑"/>
                    <a:ea typeface="微软雅黑"/>
                    <a:cs typeface="微软雅黑"/>
                  </a:rPr>
                  <a:t>1</a:t>
                </a:r>
                <a:r>
                  <a:rPr lang="en-US" altLang="zh-CN" sz="1200" dirty="0" smtClean="0">
                    <a:latin typeface="微软雅黑"/>
                    <a:ea typeface="微软雅黑"/>
                    <a:cs typeface="微软雅黑"/>
                  </a:rPr>
                  <a:t>989</a:t>
                </a:r>
                <a:r>
                  <a:rPr lang="zh-CN" altLang="en-US" sz="1200" dirty="0" smtClean="0">
                    <a:latin typeface="微软雅黑"/>
                    <a:ea typeface="微软雅黑"/>
                    <a:cs typeface="微软雅黑"/>
                  </a:rPr>
                  <a:t> </a:t>
                </a:r>
                <a:r>
                  <a:rPr lang="en-US" altLang="zh-CN" sz="1200" dirty="0" err="1" smtClean="0">
                    <a:latin typeface="微软雅黑"/>
                    <a:ea typeface="微软雅黑"/>
                    <a:cs typeface="微软雅黑"/>
                  </a:rPr>
                  <a:t>PostgreSQL</a:t>
                </a:r>
                <a:endParaRPr lang="zh-CN" altLang="en-US" sz="1200" dirty="0">
                  <a:latin typeface="微软雅黑"/>
                  <a:ea typeface="微软雅黑"/>
                  <a:cs typeface="微软雅黑"/>
                </a:endParaRPr>
              </a:p>
            </p:txBody>
          </p:sp>
        </p:grpSp>
        <p:grpSp>
          <p:nvGrpSpPr>
            <p:cNvPr id="102" name="组 101"/>
            <p:cNvGrpSpPr/>
            <p:nvPr/>
          </p:nvGrpSpPr>
          <p:grpSpPr>
            <a:xfrm>
              <a:off x="4833403" y="2311242"/>
              <a:ext cx="1368152" cy="2376264"/>
              <a:chOff x="4932040" y="1419623"/>
              <a:chExt cx="1368152" cy="2376264"/>
            </a:xfrm>
          </p:grpSpPr>
          <p:sp>
            <p:nvSpPr>
              <p:cNvPr id="103" name="矩形 102"/>
              <p:cNvSpPr/>
              <p:nvPr/>
            </p:nvSpPr>
            <p:spPr>
              <a:xfrm>
                <a:off x="4932040" y="1419623"/>
                <a:ext cx="1296144" cy="307777"/>
              </a:xfrm>
              <a:prstGeom prst="rect">
                <a:avLst/>
              </a:prstGeom>
            </p:spPr>
            <p:txBody>
              <a:bodyPr wrap="square">
                <a:spAutoFit/>
              </a:bodyPr>
              <a:lstStyle/>
              <a:p>
                <a:r>
                  <a:rPr lang="zh-CN" altLang="en-US" sz="1400" dirty="0" smtClean="0">
                    <a:latin typeface="微软雅黑"/>
                    <a:ea typeface="微软雅黑"/>
                    <a:cs typeface="微软雅黑"/>
                  </a:rPr>
                  <a:t>分析型数据库</a:t>
                </a:r>
                <a:endParaRPr lang="zh-CN" altLang="en-US" sz="1400" dirty="0">
                  <a:latin typeface="微软雅黑"/>
                  <a:ea typeface="微软雅黑"/>
                  <a:cs typeface="微软雅黑"/>
                </a:endParaRPr>
              </a:p>
            </p:txBody>
          </p:sp>
          <p:sp>
            <p:nvSpPr>
              <p:cNvPr id="104" name="矩形 103"/>
              <p:cNvSpPr/>
              <p:nvPr/>
            </p:nvSpPr>
            <p:spPr>
              <a:xfrm>
                <a:off x="4932040" y="3518888"/>
                <a:ext cx="1368152" cy="276999"/>
              </a:xfrm>
              <a:prstGeom prst="rect">
                <a:avLst/>
              </a:prstGeom>
            </p:spPr>
            <p:txBody>
              <a:bodyPr wrap="square">
                <a:spAutoFit/>
              </a:bodyPr>
              <a:lstStyle/>
              <a:p>
                <a:r>
                  <a:rPr lang="zh-CN" altLang="en-US" sz="1200" dirty="0" smtClean="0">
                    <a:latin typeface="微软雅黑"/>
                    <a:ea typeface="微软雅黑"/>
                    <a:cs typeface="微软雅黑"/>
                  </a:rPr>
                  <a:t>列存</a:t>
                </a:r>
                <a:r>
                  <a:rPr lang="en-US" altLang="zh-CN" sz="1200" dirty="0" smtClean="0">
                    <a:latin typeface="微软雅黑"/>
                    <a:ea typeface="微软雅黑"/>
                    <a:cs typeface="微软雅黑"/>
                  </a:rPr>
                  <a:t>+</a:t>
                </a:r>
                <a:r>
                  <a:rPr lang="zh-CN" altLang="en-US" sz="1200" dirty="0" smtClean="0">
                    <a:latin typeface="微软雅黑"/>
                    <a:ea typeface="微软雅黑"/>
                    <a:cs typeface="微软雅黑"/>
                  </a:rPr>
                  <a:t>内存存储</a:t>
                </a:r>
                <a:endParaRPr lang="zh-CN" altLang="en-US" sz="1200" dirty="0">
                  <a:latin typeface="微软雅黑"/>
                  <a:ea typeface="微软雅黑"/>
                  <a:cs typeface="微软雅黑"/>
                </a:endParaRPr>
              </a:p>
            </p:txBody>
          </p:sp>
          <p:sp>
            <p:nvSpPr>
              <p:cNvPr id="105" name="矩形 104"/>
              <p:cNvSpPr/>
              <p:nvPr/>
            </p:nvSpPr>
            <p:spPr>
              <a:xfrm>
                <a:off x="4932040" y="1862704"/>
                <a:ext cx="1152128" cy="276999"/>
              </a:xfrm>
              <a:prstGeom prst="rect">
                <a:avLst/>
              </a:prstGeom>
            </p:spPr>
            <p:txBody>
              <a:bodyPr wrap="square">
                <a:spAutoFit/>
              </a:bodyPr>
              <a:lstStyle/>
              <a:p>
                <a:r>
                  <a:rPr lang="en-US" altLang="zh-CN" sz="1200" dirty="0" smtClean="0">
                    <a:latin typeface="微软雅黑"/>
                    <a:ea typeface="微软雅黑"/>
                    <a:cs typeface="微软雅黑"/>
                  </a:rPr>
                  <a:t>R</a:t>
                </a:r>
                <a:r>
                  <a:rPr lang="zh-CN" altLang="en-US" sz="1200" dirty="0">
                    <a:latin typeface="微软雅黑"/>
                    <a:ea typeface="微软雅黑"/>
                    <a:cs typeface="微软雅黑"/>
                  </a:rPr>
                  <a:t>-</a:t>
                </a:r>
                <a:r>
                  <a:rPr lang="en-US" altLang="zh-CN" sz="1200" dirty="0" smtClean="0">
                    <a:latin typeface="微软雅黑"/>
                    <a:ea typeface="微软雅黑"/>
                    <a:cs typeface="微软雅黑"/>
                  </a:rPr>
                  <a:t>OLAP</a:t>
                </a:r>
                <a:r>
                  <a:rPr lang="zh-CN" altLang="en-US" sz="1200" dirty="0" smtClean="0">
                    <a:latin typeface="微软雅黑"/>
                    <a:ea typeface="微软雅黑"/>
                    <a:cs typeface="微软雅黑"/>
                  </a:rPr>
                  <a:t> 模型</a:t>
                </a:r>
                <a:endParaRPr lang="zh-CN" altLang="en-US" sz="1200" dirty="0">
                  <a:latin typeface="微软雅黑"/>
                  <a:ea typeface="微软雅黑"/>
                  <a:cs typeface="微软雅黑"/>
                </a:endParaRPr>
              </a:p>
            </p:txBody>
          </p:sp>
          <p:sp>
            <p:nvSpPr>
              <p:cNvPr id="106" name="矩形 105"/>
              <p:cNvSpPr/>
              <p:nvPr/>
            </p:nvSpPr>
            <p:spPr>
              <a:xfrm>
                <a:off x="4932040" y="2078728"/>
                <a:ext cx="1152128" cy="276999"/>
              </a:xfrm>
              <a:prstGeom prst="rect">
                <a:avLst/>
              </a:prstGeom>
            </p:spPr>
            <p:txBody>
              <a:bodyPr wrap="square">
                <a:spAutoFit/>
              </a:bodyPr>
              <a:lstStyle/>
              <a:p>
                <a:r>
                  <a:rPr lang="en-US" altLang="zh-CN" sz="1200" dirty="0" smtClean="0">
                    <a:latin typeface="微软雅黑"/>
                    <a:ea typeface="微软雅黑"/>
                    <a:cs typeface="微软雅黑"/>
                  </a:rPr>
                  <a:t>M</a:t>
                </a:r>
                <a:r>
                  <a:rPr lang="zh-CN" altLang="en-US" sz="1200" dirty="0" smtClean="0">
                    <a:latin typeface="微软雅黑"/>
                    <a:ea typeface="微软雅黑"/>
                    <a:cs typeface="微软雅黑"/>
                  </a:rPr>
                  <a:t>-</a:t>
                </a:r>
                <a:r>
                  <a:rPr lang="en-US" altLang="zh-CN" sz="1200" dirty="0" smtClean="0">
                    <a:latin typeface="微软雅黑"/>
                    <a:ea typeface="微软雅黑"/>
                    <a:cs typeface="微软雅黑"/>
                  </a:rPr>
                  <a:t>OLAP</a:t>
                </a:r>
                <a:r>
                  <a:rPr lang="zh-CN" altLang="en-US" sz="1200" dirty="0" smtClean="0">
                    <a:latin typeface="微软雅黑"/>
                    <a:ea typeface="微软雅黑"/>
                    <a:cs typeface="微软雅黑"/>
                  </a:rPr>
                  <a:t> 模型</a:t>
                </a:r>
                <a:endParaRPr lang="zh-CN" altLang="en-US" sz="1200" dirty="0">
                  <a:latin typeface="微软雅黑"/>
                  <a:ea typeface="微软雅黑"/>
                  <a:cs typeface="微软雅黑"/>
                </a:endParaRPr>
              </a:p>
            </p:txBody>
          </p:sp>
          <p:sp>
            <p:nvSpPr>
              <p:cNvPr id="107" name="矩形 106"/>
              <p:cNvSpPr/>
              <p:nvPr/>
            </p:nvSpPr>
            <p:spPr>
              <a:xfrm>
                <a:off x="4932040" y="2571751"/>
                <a:ext cx="1152128" cy="276999"/>
              </a:xfrm>
              <a:prstGeom prst="rect">
                <a:avLst/>
              </a:prstGeom>
            </p:spPr>
            <p:txBody>
              <a:bodyPr wrap="square">
                <a:spAutoFit/>
              </a:bodyPr>
              <a:lstStyle/>
              <a:p>
                <a:r>
                  <a:rPr lang="en-US" altLang="zh-CN" sz="1200" dirty="0" smtClean="0">
                    <a:latin typeface="微软雅黑"/>
                    <a:ea typeface="微软雅黑"/>
                    <a:cs typeface="微软雅黑"/>
                  </a:rPr>
                  <a:t>Oracle</a:t>
                </a:r>
                <a:endParaRPr lang="zh-CN" altLang="en-US" sz="1200" dirty="0">
                  <a:latin typeface="微软雅黑"/>
                  <a:ea typeface="微软雅黑"/>
                  <a:cs typeface="微软雅黑"/>
                </a:endParaRPr>
              </a:p>
            </p:txBody>
          </p:sp>
          <p:sp>
            <p:nvSpPr>
              <p:cNvPr id="108" name="矩形 107"/>
              <p:cNvSpPr/>
              <p:nvPr/>
            </p:nvSpPr>
            <p:spPr>
              <a:xfrm>
                <a:off x="4932040" y="2294752"/>
                <a:ext cx="1152128" cy="276999"/>
              </a:xfrm>
              <a:prstGeom prst="rect">
                <a:avLst/>
              </a:prstGeom>
            </p:spPr>
            <p:txBody>
              <a:bodyPr wrap="square">
                <a:spAutoFit/>
              </a:bodyPr>
              <a:lstStyle/>
              <a:p>
                <a:r>
                  <a:rPr lang="en-US" altLang="zh-CN" sz="1200" dirty="0" smtClean="0">
                    <a:latin typeface="微软雅黑"/>
                    <a:ea typeface="微软雅黑"/>
                    <a:cs typeface="微软雅黑"/>
                  </a:rPr>
                  <a:t>H</a:t>
                </a:r>
                <a:r>
                  <a:rPr lang="zh-CN" altLang="en-US" sz="1200" dirty="0" smtClean="0">
                    <a:latin typeface="微软雅黑"/>
                    <a:ea typeface="微软雅黑"/>
                    <a:cs typeface="微软雅黑"/>
                  </a:rPr>
                  <a:t>-</a:t>
                </a:r>
                <a:r>
                  <a:rPr lang="en-US" altLang="zh-CN" sz="1200" dirty="0" smtClean="0">
                    <a:latin typeface="微软雅黑"/>
                    <a:ea typeface="微软雅黑"/>
                    <a:cs typeface="微软雅黑"/>
                  </a:rPr>
                  <a:t>OLAP</a:t>
                </a:r>
                <a:r>
                  <a:rPr lang="zh-CN" altLang="en-US" sz="1200" dirty="0" smtClean="0">
                    <a:latin typeface="微软雅黑"/>
                    <a:ea typeface="微软雅黑"/>
                    <a:cs typeface="微软雅黑"/>
                  </a:rPr>
                  <a:t> 模型</a:t>
                </a:r>
                <a:endParaRPr lang="zh-CN" altLang="en-US" sz="1200" dirty="0">
                  <a:latin typeface="微软雅黑"/>
                  <a:ea typeface="微软雅黑"/>
                  <a:cs typeface="微软雅黑"/>
                </a:endParaRPr>
              </a:p>
            </p:txBody>
          </p:sp>
          <p:sp>
            <p:nvSpPr>
              <p:cNvPr id="109" name="矩形 108"/>
              <p:cNvSpPr/>
              <p:nvPr/>
            </p:nvSpPr>
            <p:spPr>
              <a:xfrm>
                <a:off x="4932040" y="2787775"/>
                <a:ext cx="1152128" cy="276999"/>
              </a:xfrm>
              <a:prstGeom prst="rect">
                <a:avLst/>
              </a:prstGeom>
            </p:spPr>
            <p:txBody>
              <a:bodyPr wrap="square">
                <a:spAutoFit/>
              </a:bodyPr>
              <a:lstStyle/>
              <a:p>
                <a:r>
                  <a:rPr lang="en-US" altLang="zh-CN" sz="1200" dirty="0" smtClean="0">
                    <a:latin typeface="微软雅黑"/>
                    <a:ea typeface="微软雅黑"/>
                    <a:cs typeface="微软雅黑"/>
                  </a:rPr>
                  <a:t>DB2</a:t>
                </a:r>
                <a:endParaRPr lang="zh-CN" altLang="en-US" sz="1200" dirty="0">
                  <a:latin typeface="微软雅黑"/>
                  <a:ea typeface="微软雅黑"/>
                  <a:cs typeface="微软雅黑"/>
                </a:endParaRPr>
              </a:p>
            </p:txBody>
          </p:sp>
          <p:sp>
            <p:nvSpPr>
              <p:cNvPr id="110" name="矩形 109"/>
              <p:cNvSpPr/>
              <p:nvPr/>
            </p:nvSpPr>
            <p:spPr>
              <a:xfrm>
                <a:off x="4932040" y="3014832"/>
                <a:ext cx="1152128" cy="276999"/>
              </a:xfrm>
              <a:prstGeom prst="rect">
                <a:avLst/>
              </a:prstGeom>
            </p:spPr>
            <p:txBody>
              <a:bodyPr wrap="square">
                <a:spAutoFit/>
              </a:bodyPr>
              <a:lstStyle/>
              <a:p>
                <a:r>
                  <a:rPr lang="en-US" altLang="zh-CN" sz="1200" dirty="0" smtClean="0">
                    <a:latin typeface="微软雅黑"/>
                    <a:ea typeface="微软雅黑"/>
                    <a:cs typeface="微软雅黑"/>
                  </a:rPr>
                  <a:t>SAP</a:t>
                </a:r>
                <a:r>
                  <a:rPr lang="zh-CN" altLang="en-US" sz="1200" dirty="0" smtClean="0">
                    <a:latin typeface="微软雅黑"/>
                    <a:ea typeface="微软雅黑"/>
                    <a:cs typeface="微软雅黑"/>
                  </a:rPr>
                  <a:t> </a:t>
                </a:r>
                <a:r>
                  <a:rPr lang="en-US" altLang="zh-CN" sz="1200" dirty="0" smtClean="0">
                    <a:latin typeface="微软雅黑"/>
                    <a:ea typeface="微软雅黑"/>
                    <a:cs typeface="微软雅黑"/>
                  </a:rPr>
                  <a:t>HANA</a:t>
                </a:r>
                <a:endParaRPr lang="zh-CN" altLang="en-US" sz="1200" dirty="0">
                  <a:latin typeface="微软雅黑"/>
                  <a:ea typeface="微软雅黑"/>
                  <a:cs typeface="微软雅黑"/>
                </a:endParaRPr>
              </a:p>
            </p:txBody>
          </p:sp>
          <p:sp>
            <p:nvSpPr>
              <p:cNvPr id="111" name="矩形 110"/>
              <p:cNvSpPr/>
              <p:nvPr/>
            </p:nvSpPr>
            <p:spPr>
              <a:xfrm>
                <a:off x="4932040" y="3238586"/>
                <a:ext cx="1152128" cy="276999"/>
              </a:xfrm>
              <a:prstGeom prst="rect">
                <a:avLst/>
              </a:prstGeom>
            </p:spPr>
            <p:txBody>
              <a:bodyPr wrap="square">
                <a:spAutoFit/>
              </a:bodyPr>
              <a:lstStyle/>
              <a:p>
                <a:r>
                  <a:rPr lang="en-US" altLang="zh-CN" sz="1200" dirty="0" err="1" smtClean="0">
                    <a:latin typeface="微软雅黑"/>
                    <a:ea typeface="微软雅黑"/>
                    <a:cs typeface="微软雅黑"/>
                  </a:rPr>
                  <a:t>GreenPlum</a:t>
                </a:r>
                <a:endParaRPr lang="zh-CN" altLang="en-US" sz="1200" dirty="0">
                  <a:latin typeface="微软雅黑"/>
                  <a:ea typeface="微软雅黑"/>
                  <a:cs typeface="微软雅黑"/>
                </a:endParaRPr>
              </a:p>
            </p:txBody>
          </p:sp>
        </p:grpSp>
        <p:grpSp>
          <p:nvGrpSpPr>
            <p:cNvPr id="112" name="组 111"/>
            <p:cNvGrpSpPr/>
            <p:nvPr/>
          </p:nvGrpSpPr>
          <p:grpSpPr>
            <a:xfrm>
              <a:off x="6777620" y="2311242"/>
              <a:ext cx="1584176" cy="2005191"/>
              <a:chOff x="6876257" y="1419623"/>
              <a:chExt cx="1584176" cy="2005191"/>
            </a:xfrm>
          </p:grpSpPr>
          <p:sp>
            <p:nvSpPr>
              <p:cNvPr id="113" name="矩形 112"/>
              <p:cNvSpPr/>
              <p:nvPr/>
            </p:nvSpPr>
            <p:spPr>
              <a:xfrm>
                <a:off x="6876257" y="1419623"/>
                <a:ext cx="1368152" cy="307777"/>
              </a:xfrm>
              <a:prstGeom prst="rect">
                <a:avLst/>
              </a:prstGeom>
            </p:spPr>
            <p:txBody>
              <a:bodyPr wrap="square">
                <a:spAutoFit/>
              </a:bodyPr>
              <a:lstStyle/>
              <a:p>
                <a:r>
                  <a:rPr lang="en-US" altLang="zh-CN" sz="1400" dirty="0" smtClean="0">
                    <a:latin typeface="微软雅黑"/>
                    <a:ea typeface="微软雅黑"/>
                    <a:cs typeface="微软雅黑"/>
                  </a:rPr>
                  <a:t>NOSQL</a:t>
                </a:r>
                <a:r>
                  <a:rPr lang="zh-CN" altLang="en-US" sz="1400" dirty="0" smtClean="0">
                    <a:latin typeface="微软雅黑"/>
                    <a:ea typeface="微软雅黑"/>
                    <a:cs typeface="微软雅黑"/>
                  </a:rPr>
                  <a:t>数据库</a:t>
                </a:r>
                <a:endParaRPr lang="zh-CN" altLang="en-US" sz="1400" dirty="0">
                  <a:latin typeface="微软雅黑"/>
                  <a:ea typeface="微软雅黑"/>
                  <a:cs typeface="微软雅黑"/>
                </a:endParaRPr>
              </a:p>
            </p:txBody>
          </p:sp>
          <p:sp>
            <p:nvSpPr>
              <p:cNvPr id="114" name="矩形 113"/>
              <p:cNvSpPr/>
              <p:nvPr/>
            </p:nvSpPr>
            <p:spPr>
              <a:xfrm>
                <a:off x="6876257" y="1923679"/>
                <a:ext cx="1584176" cy="461665"/>
              </a:xfrm>
              <a:prstGeom prst="rect">
                <a:avLst/>
              </a:prstGeom>
            </p:spPr>
            <p:txBody>
              <a:bodyPr wrap="square">
                <a:spAutoFit/>
              </a:bodyPr>
              <a:lstStyle/>
              <a:p>
                <a:r>
                  <a:rPr lang="en-US" altLang="zh-CN" sz="1200" dirty="0" smtClean="0">
                    <a:latin typeface="微软雅黑"/>
                    <a:ea typeface="微软雅黑"/>
                    <a:cs typeface="微软雅黑"/>
                  </a:rPr>
                  <a:t>JSON</a:t>
                </a:r>
                <a:r>
                  <a:rPr lang="zh-CN" altLang="en-US" sz="1200" dirty="0" smtClean="0">
                    <a:latin typeface="微软雅黑"/>
                    <a:ea typeface="微软雅黑"/>
                    <a:cs typeface="微软雅黑"/>
                  </a:rPr>
                  <a:t> 模型</a:t>
                </a:r>
                <a:endParaRPr lang="en-US" altLang="zh-CN" sz="1200" dirty="0" smtClean="0">
                  <a:latin typeface="微软雅黑"/>
                  <a:ea typeface="微软雅黑"/>
                  <a:cs typeface="微软雅黑"/>
                </a:endParaRPr>
              </a:p>
              <a:p>
                <a:r>
                  <a:rPr lang="en-US" altLang="zh-CN" sz="1200" dirty="0" smtClean="0">
                    <a:latin typeface="微软雅黑"/>
                    <a:ea typeface="微软雅黑"/>
                    <a:cs typeface="微软雅黑"/>
                  </a:rPr>
                  <a:t>Key-Value</a:t>
                </a:r>
                <a:r>
                  <a:rPr lang="zh-CN" altLang="en-US" sz="1200" dirty="0" smtClean="0">
                    <a:latin typeface="微软雅黑"/>
                    <a:ea typeface="微软雅黑"/>
                    <a:cs typeface="微软雅黑"/>
                  </a:rPr>
                  <a:t> </a:t>
                </a:r>
                <a:r>
                  <a:rPr lang="zh-CN" altLang="zh-CN" sz="1200" dirty="0" smtClean="0">
                    <a:latin typeface="微软雅黑"/>
                    <a:ea typeface="微软雅黑"/>
                    <a:cs typeface="微软雅黑"/>
                  </a:rPr>
                  <a:t>+</a:t>
                </a:r>
                <a:r>
                  <a:rPr lang="zh-CN" altLang="en-US" sz="1200" dirty="0" smtClean="0">
                    <a:latin typeface="微软雅黑"/>
                    <a:ea typeface="微软雅黑"/>
                    <a:cs typeface="微软雅黑"/>
                  </a:rPr>
                  <a:t> 分布式</a:t>
                </a:r>
                <a:endParaRPr lang="zh-CN" altLang="en-US" sz="1200" dirty="0">
                  <a:latin typeface="微软雅黑"/>
                  <a:ea typeface="微软雅黑"/>
                  <a:cs typeface="微软雅黑"/>
                </a:endParaRPr>
              </a:p>
            </p:txBody>
          </p:sp>
          <p:sp>
            <p:nvSpPr>
              <p:cNvPr id="115" name="矩形 114"/>
              <p:cNvSpPr/>
              <p:nvPr/>
            </p:nvSpPr>
            <p:spPr>
              <a:xfrm>
                <a:off x="6876257" y="2654792"/>
                <a:ext cx="1152128" cy="276999"/>
              </a:xfrm>
              <a:prstGeom prst="rect">
                <a:avLst/>
              </a:prstGeom>
            </p:spPr>
            <p:txBody>
              <a:bodyPr wrap="square">
                <a:spAutoFit/>
              </a:bodyPr>
              <a:lstStyle/>
              <a:p>
                <a:r>
                  <a:rPr lang="en-US" altLang="zh-CN" sz="1200" dirty="0" smtClean="0">
                    <a:latin typeface="微软雅黑"/>
                    <a:ea typeface="微软雅黑"/>
                    <a:cs typeface="微软雅黑"/>
                  </a:rPr>
                  <a:t>Cassandra</a:t>
                </a:r>
                <a:endParaRPr lang="zh-CN" altLang="en-US" sz="1200" dirty="0">
                  <a:latin typeface="微软雅黑"/>
                  <a:ea typeface="微软雅黑"/>
                  <a:cs typeface="微软雅黑"/>
                </a:endParaRPr>
              </a:p>
            </p:txBody>
          </p:sp>
          <p:sp>
            <p:nvSpPr>
              <p:cNvPr id="116" name="矩形 115"/>
              <p:cNvSpPr/>
              <p:nvPr/>
            </p:nvSpPr>
            <p:spPr>
              <a:xfrm>
                <a:off x="6876257" y="2891141"/>
                <a:ext cx="1152128" cy="276999"/>
              </a:xfrm>
              <a:prstGeom prst="rect">
                <a:avLst/>
              </a:prstGeom>
            </p:spPr>
            <p:txBody>
              <a:bodyPr wrap="square">
                <a:spAutoFit/>
              </a:bodyPr>
              <a:lstStyle/>
              <a:p>
                <a:r>
                  <a:rPr lang="en-US" altLang="zh-CN" sz="1200" dirty="0" err="1" smtClean="0">
                    <a:latin typeface="微软雅黑"/>
                    <a:ea typeface="微软雅黑"/>
                    <a:cs typeface="微软雅黑"/>
                  </a:rPr>
                  <a:t>MongoDB</a:t>
                </a:r>
                <a:endParaRPr lang="zh-CN" altLang="en-US" sz="1200" dirty="0">
                  <a:latin typeface="微软雅黑"/>
                  <a:ea typeface="微软雅黑"/>
                  <a:cs typeface="微软雅黑"/>
                </a:endParaRPr>
              </a:p>
            </p:txBody>
          </p:sp>
          <p:sp>
            <p:nvSpPr>
              <p:cNvPr id="117" name="矩形 116"/>
              <p:cNvSpPr/>
              <p:nvPr/>
            </p:nvSpPr>
            <p:spPr>
              <a:xfrm>
                <a:off x="6876257" y="3147815"/>
                <a:ext cx="1152128" cy="276999"/>
              </a:xfrm>
              <a:prstGeom prst="rect">
                <a:avLst/>
              </a:prstGeom>
            </p:spPr>
            <p:txBody>
              <a:bodyPr wrap="square">
                <a:spAutoFit/>
              </a:bodyPr>
              <a:lstStyle/>
              <a:p>
                <a:r>
                  <a:rPr lang="en-US" altLang="zh-CN" sz="1200" dirty="0" err="1" smtClean="0">
                    <a:latin typeface="微软雅黑"/>
                    <a:ea typeface="微软雅黑"/>
                    <a:cs typeface="微软雅黑"/>
                  </a:rPr>
                  <a:t>Redis</a:t>
                </a:r>
                <a:endParaRPr lang="zh-CN" altLang="en-US" sz="1200" dirty="0">
                  <a:latin typeface="微软雅黑"/>
                  <a:ea typeface="微软雅黑"/>
                  <a:cs typeface="微软雅黑"/>
                </a:endParaRPr>
              </a:p>
            </p:txBody>
          </p:sp>
          <p:sp>
            <p:nvSpPr>
              <p:cNvPr id="118" name="矩形 117"/>
              <p:cNvSpPr/>
              <p:nvPr/>
            </p:nvSpPr>
            <p:spPr>
              <a:xfrm>
                <a:off x="6876257" y="2427735"/>
                <a:ext cx="1440160" cy="276999"/>
              </a:xfrm>
              <a:prstGeom prst="rect">
                <a:avLst/>
              </a:prstGeom>
            </p:spPr>
            <p:txBody>
              <a:bodyPr wrap="square">
                <a:spAutoFit/>
              </a:bodyPr>
              <a:lstStyle/>
              <a:p>
                <a:r>
                  <a:rPr lang="en-US" altLang="zh-CN" sz="1200" dirty="0" smtClean="0">
                    <a:latin typeface="微软雅黑"/>
                    <a:ea typeface="微软雅黑"/>
                    <a:cs typeface="微软雅黑"/>
                  </a:rPr>
                  <a:t>2009</a:t>
                </a:r>
                <a:r>
                  <a:rPr lang="zh-CN" altLang="en-US" sz="1200" dirty="0" smtClean="0">
                    <a:latin typeface="微软雅黑"/>
                    <a:ea typeface="微软雅黑"/>
                    <a:cs typeface="微软雅黑"/>
                  </a:rPr>
                  <a:t>年  </a:t>
                </a:r>
                <a:r>
                  <a:rPr lang="en-US" altLang="zh-CN" sz="1200" dirty="0" smtClean="0">
                    <a:latin typeface="微软雅黑"/>
                    <a:ea typeface="微软雅黑"/>
                    <a:cs typeface="微软雅黑"/>
                  </a:rPr>
                  <a:t>NOSQL</a:t>
                </a:r>
                <a:endParaRPr lang="zh-CN" altLang="en-US" sz="1200" dirty="0">
                  <a:latin typeface="微软雅黑"/>
                  <a:ea typeface="微软雅黑"/>
                  <a:cs typeface="微软雅黑"/>
                </a:endParaRPr>
              </a:p>
            </p:txBody>
          </p:sp>
        </p:grpSp>
      </p:grpSp>
    </p:spTree>
    <p:extLst>
      <p:ext uri="{BB962C8B-B14F-4D97-AF65-F5344CB8AC3E}">
        <p14:creationId xmlns:p14="http://schemas.microsoft.com/office/powerpoint/2010/main" val="38537462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299998" y="1664414"/>
            <a:ext cx="6844002" cy="3543940"/>
          </a:xfrm>
          <a:prstGeom prst="rect">
            <a:avLst/>
          </a:prstGeom>
        </p:spPr>
      </p:pic>
      <p:sp>
        <p:nvSpPr>
          <p:cNvPr id="9" name="TextBox 1"/>
          <p:cNvSpPr txBox="1"/>
          <p:nvPr/>
        </p:nvSpPr>
        <p:spPr>
          <a:xfrm>
            <a:off x="430555" y="901757"/>
            <a:ext cx="2088232"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最新的格局</a:t>
            </a:r>
            <a:endParaRPr lang="en-US" altLang="zh-CN" sz="2400" b="1" dirty="0" smtClean="0">
              <a:latin typeface="微软雅黑" panose="020B0503020204020204" pitchFamily="34" charset="-122"/>
              <a:ea typeface="微软雅黑" panose="020B0503020204020204" pitchFamily="34" charset="-122"/>
            </a:endParaRPr>
          </a:p>
        </p:txBody>
      </p:sp>
      <p:sp>
        <p:nvSpPr>
          <p:cNvPr id="10" name="TextBox 1"/>
          <p:cNvSpPr txBox="1"/>
          <p:nvPr/>
        </p:nvSpPr>
        <p:spPr>
          <a:xfrm>
            <a:off x="899592" y="1988842"/>
            <a:ext cx="1440160" cy="461665"/>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RDBMS</a:t>
            </a:r>
          </a:p>
        </p:txBody>
      </p:sp>
      <p:sp>
        <p:nvSpPr>
          <p:cNvPr id="14" name="TextBox 1"/>
          <p:cNvSpPr txBox="1"/>
          <p:nvPr/>
        </p:nvSpPr>
        <p:spPr>
          <a:xfrm>
            <a:off x="1259632" y="2468893"/>
            <a:ext cx="1224136"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KV</a:t>
            </a:r>
            <a:r>
              <a:rPr lang="zh-CN" altLang="en-US" sz="2000" b="1" dirty="0" smtClean="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Store</a:t>
            </a:r>
          </a:p>
        </p:txBody>
      </p:sp>
      <p:sp>
        <p:nvSpPr>
          <p:cNvPr id="19" name="TextBox 1"/>
          <p:cNvSpPr txBox="1"/>
          <p:nvPr/>
        </p:nvSpPr>
        <p:spPr>
          <a:xfrm>
            <a:off x="1691680" y="2948949"/>
            <a:ext cx="1080120" cy="307777"/>
          </a:xfrm>
          <a:prstGeom prst="rect">
            <a:avLst/>
          </a:prstGeom>
          <a:noFill/>
        </p:spPr>
        <p:txBody>
          <a:bodyPr wrap="square" rtlCol="0">
            <a:spAutoFit/>
          </a:bodyPr>
          <a:lstStyle/>
          <a:p>
            <a:r>
              <a:rPr lang="en-US" altLang="zh-CN" sz="1400" b="1" dirty="0" smtClean="0">
                <a:latin typeface="微软雅黑" panose="020B0503020204020204" pitchFamily="34" charset="-122"/>
                <a:ea typeface="微软雅黑" panose="020B0503020204020204" pitchFamily="34" charset="-122"/>
              </a:rPr>
              <a:t>DOC</a:t>
            </a:r>
            <a:r>
              <a:rPr lang="zh-CN" altLang="en-US" sz="1400" b="1" dirty="0" smtClean="0">
                <a:latin typeface="微软雅黑" panose="020B0503020204020204" pitchFamily="34" charset="-122"/>
                <a:ea typeface="微软雅黑" panose="020B0503020204020204" pitchFamily="34" charset="-122"/>
              </a:rPr>
              <a:t> </a:t>
            </a:r>
            <a:r>
              <a:rPr lang="en-US" altLang="zh-CN" sz="1400" b="1" dirty="0" smtClean="0">
                <a:latin typeface="微软雅黑" panose="020B0503020204020204" pitchFamily="34" charset="-122"/>
                <a:ea typeface="微软雅黑" panose="020B0503020204020204" pitchFamily="34" charset="-122"/>
              </a:rPr>
              <a:t>Store</a:t>
            </a:r>
          </a:p>
        </p:txBody>
      </p:sp>
      <p:sp>
        <p:nvSpPr>
          <p:cNvPr id="20" name="TextBox 1"/>
          <p:cNvSpPr txBox="1"/>
          <p:nvPr/>
        </p:nvSpPr>
        <p:spPr>
          <a:xfrm>
            <a:off x="1151620" y="3332992"/>
            <a:ext cx="1332148" cy="307777"/>
          </a:xfrm>
          <a:prstGeom prst="rect">
            <a:avLst/>
          </a:prstGeom>
          <a:noFill/>
        </p:spPr>
        <p:txBody>
          <a:bodyPr wrap="square" rtlCol="0">
            <a:spAutoFit/>
          </a:bodyPr>
          <a:lstStyle/>
          <a:p>
            <a:r>
              <a:rPr lang="en-US" altLang="zh-CN" sz="1400" b="1" dirty="0" smtClean="0">
                <a:latin typeface="微软雅黑" panose="020B0503020204020204" pitchFamily="34" charset="-122"/>
                <a:ea typeface="微软雅黑" panose="020B0503020204020204" pitchFamily="34" charset="-122"/>
              </a:rPr>
              <a:t>Graph</a:t>
            </a:r>
            <a:r>
              <a:rPr lang="zh-CN" altLang="en-US" sz="1400" b="1" dirty="0" smtClean="0">
                <a:latin typeface="微软雅黑" panose="020B0503020204020204" pitchFamily="34" charset="-122"/>
                <a:ea typeface="微软雅黑" panose="020B0503020204020204" pitchFamily="34" charset="-122"/>
              </a:rPr>
              <a:t> </a:t>
            </a:r>
            <a:r>
              <a:rPr lang="en-US" altLang="zh-CN" sz="1400" b="1" dirty="0" err="1" smtClean="0">
                <a:latin typeface="微软雅黑" panose="020B0503020204020204" pitchFamily="34" charset="-122"/>
                <a:ea typeface="微软雅黑" panose="020B0503020204020204" pitchFamily="34" charset="-122"/>
              </a:rPr>
              <a:t>dbms</a:t>
            </a:r>
            <a:endParaRPr lang="en-US" altLang="zh-CN" sz="1400" b="1" dirty="0" smtClean="0">
              <a:latin typeface="微软雅黑" panose="020B0503020204020204" pitchFamily="34" charset="-122"/>
              <a:ea typeface="微软雅黑" panose="020B0503020204020204" pitchFamily="34" charset="-122"/>
            </a:endParaRPr>
          </a:p>
        </p:txBody>
      </p:sp>
      <p:sp>
        <p:nvSpPr>
          <p:cNvPr id="21" name="TextBox 1"/>
          <p:cNvSpPr txBox="1"/>
          <p:nvPr/>
        </p:nvSpPr>
        <p:spPr>
          <a:xfrm>
            <a:off x="899592" y="3717034"/>
            <a:ext cx="1440160" cy="307777"/>
          </a:xfrm>
          <a:prstGeom prst="rect">
            <a:avLst/>
          </a:prstGeom>
          <a:noFill/>
        </p:spPr>
        <p:txBody>
          <a:bodyPr wrap="square" rtlCol="0">
            <a:spAutoFit/>
          </a:bodyPr>
          <a:lstStyle/>
          <a:p>
            <a:r>
              <a:rPr lang="en-US" altLang="zh-CN" sz="1400" b="1" dirty="0" smtClean="0">
                <a:latin typeface="微软雅黑" panose="020B0503020204020204" pitchFamily="34" charset="-122"/>
                <a:ea typeface="微软雅黑" panose="020B0503020204020204" pitchFamily="34" charset="-122"/>
              </a:rPr>
              <a:t>Time</a:t>
            </a:r>
            <a:r>
              <a:rPr lang="zh-CN" altLang="en-US" sz="1400" b="1" dirty="0" smtClean="0">
                <a:latin typeface="微软雅黑" panose="020B0503020204020204" pitchFamily="34" charset="-122"/>
                <a:ea typeface="微软雅黑" panose="020B0503020204020204" pitchFamily="34" charset="-122"/>
              </a:rPr>
              <a:t> </a:t>
            </a:r>
            <a:r>
              <a:rPr lang="en-US" altLang="zh-CN" sz="1400" b="1" dirty="0" smtClean="0">
                <a:latin typeface="微软雅黑" panose="020B0503020204020204" pitchFamily="34" charset="-122"/>
                <a:ea typeface="微软雅黑" panose="020B0503020204020204" pitchFamily="34" charset="-122"/>
              </a:rPr>
              <a:t>series</a:t>
            </a:r>
            <a:r>
              <a:rPr lang="zh-CN" altLang="en-US" sz="1400" b="1" dirty="0" smtClean="0">
                <a:latin typeface="微软雅黑" panose="020B0503020204020204" pitchFamily="34" charset="-122"/>
                <a:ea typeface="微软雅黑" panose="020B0503020204020204" pitchFamily="34" charset="-122"/>
              </a:rPr>
              <a:t> </a:t>
            </a:r>
            <a:r>
              <a:rPr lang="en-US" altLang="zh-CN" sz="1400" b="1" dirty="0" err="1" smtClean="0">
                <a:latin typeface="微软雅黑" panose="020B0503020204020204" pitchFamily="34" charset="-122"/>
                <a:ea typeface="微软雅黑" panose="020B0503020204020204" pitchFamily="34" charset="-122"/>
              </a:rPr>
              <a:t>db</a:t>
            </a:r>
            <a:endParaRPr lang="en-US" altLang="zh-CN" sz="1400" b="1" dirty="0" smtClean="0">
              <a:latin typeface="微软雅黑" panose="020B0503020204020204" pitchFamily="34" charset="-122"/>
              <a:ea typeface="微软雅黑" panose="020B0503020204020204" pitchFamily="34" charset="-122"/>
            </a:endParaRPr>
          </a:p>
        </p:txBody>
      </p:sp>
      <p:sp>
        <p:nvSpPr>
          <p:cNvPr id="22" name="TextBox 1"/>
          <p:cNvSpPr txBox="1"/>
          <p:nvPr/>
        </p:nvSpPr>
        <p:spPr>
          <a:xfrm>
            <a:off x="683568" y="4074750"/>
            <a:ext cx="1512168" cy="307777"/>
          </a:xfrm>
          <a:prstGeom prst="rect">
            <a:avLst/>
          </a:prstGeom>
          <a:noFill/>
        </p:spPr>
        <p:txBody>
          <a:bodyPr wrap="square" rtlCol="0">
            <a:spAutoFit/>
          </a:bodyPr>
          <a:lstStyle/>
          <a:p>
            <a:r>
              <a:rPr lang="en-US" altLang="zh-CN" sz="1400" b="1" dirty="0" smtClean="0">
                <a:latin typeface="微软雅黑" panose="020B0503020204020204" pitchFamily="34" charset="-122"/>
                <a:ea typeface="微软雅黑" panose="020B0503020204020204" pitchFamily="34" charset="-122"/>
              </a:rPr>
              <a:t>Search</a:t>
            </a:r>
            <a:r>
              <a:rPr lang="zh-CN" altLang="en-US" sz="1400" b="1" dirty="0" smtClean="0">
                <a:latin typeface="微软雅黑" panose="020B0503020204020204" pitchFamily="34" charset="-122"/>
                <a:ea typeface="微软雅黑" panose="020B0503020204020204" pitchFamily="34" charset="-122"/>
              </a:rPr>
              <a:t> </a:t>
            </a:r>
            <a:r>
              <a:rPr lang="en-US" altLang="zh-CN" sz="1400" b="1" dirty="0" smtClean="0">
                <a:latin typeface="微软雅黑" panose="020B0503020204020204" pitchFamily="34" charset="-122"/>
                <a:ea typeface="微软雅黑" panose="020B0503020204020204" pitchFamily="34" charset="-122"/>
              </a:rPr>
              <a:t>engines</a:t>
            </a:r>
          </a:p>
        </p:txBody>
      </p:sp>
      <p:cxnSp>
        <p:nvCxnSpPr>
          <p:cNvPr id="4" name="直线连接符 3"/>
          <p:cNvCxnSpPr/>
          <p:nvPr/>
        </p:nvCxnSpPr>
        <p:spPr>
          <a:xfrm>
            <a:off x="467544" y="1988840"/>
            <a:ext cx="864096" cy="1152128"/>
          </a:xfrm>
          <a:prstGeom prst="line">
            <a:avLst/>
          </a:prstGeom>
          <a:ln>
            <a:solidFill>
              <a:schemeClr val="bg1">
                <a:lumMod val="7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15" name="直线连接符 14"/>
          <p:cNvCxnSpPr/>
          <p:nvPr/>
        </p:nvCxnSpPr>
        <p:spPr>
          <a:xfrm>
            <a:off x="2051720" y="1988840"/>
            <a:ext cx="864096" cy="1152128"/>
          </a:xfrm>
          <a:prstGeom prst="line">
            <a:avLst/>
          </a:prstGeom>
          <a:ln>
            <a:solidFill>
              <a:schemeClr val="bg1">
                <a:lumMod val="7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16" name="直线连接符 15"/>
          <p:cNvCxnSpPr/>
          <p:nvPr/>
        </p:nvCxnSpPr>
        <p:spPr>
          <a:xfrm flipV="1">
            <a:off x="2051720" y="3140968"/>
            <a:ext cx="864096" cy="1440160"/>
          </a:xfrm>
          <a:prstGeom prst="line">
            <a:avLst/>
          </a:prstGeom>
          <a:ln>
            <a:solidFill>
              <a:schemeClr val="bg1">
                <a:lumMod val="7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18" name="直线连接符 17"/>
          <p:cNvCxnSpPr/>
          <p:nvPr/>
        </p:nvCxnSpPr>
        <p:spPr>
          <a:xfrm flipV="1">
            <a:off x="467544" y="3140968"/>
            <a:ext cx="864096" cy="1440160"/>
          </a:xfrm>
          <a:prstGeom prst="line">
            <a:avLst/>
          </a:prstGeom>
          <a:ln>
            <a:solidFill>
              <a:schemeClr val="bg1">
                <a:lumMod val="7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7" name="矩形 16"/>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858303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3" y="830405"/>
            <a:ext cx="3619467" cy="461665"/>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DB-Engines</a:t>
            </a:r>
            <a:r>
              <a:rPr lang="zh-CN" altLang="en-US" sz="2400" b="1" dirty="0" smtClean="0">
                <a:latin typeface="微软雅黑" panose="020B0503020204020204" pitchFamily="34" charset="-122"/>
                <a:ea typeface="微软雅黑" panose="020B0503020204020204" pitchFamily="34" charset="-122"/>
              </a:rPr>
              <a:t> </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 综合排名</a:t>
            </a:r>
            <a:endParaRPr lang="en-US" altLang="zh-CN" sz="2400" b="1" dirty="0" smtClean="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258924" y="1697121"/>
            <a:ext cx="8260887" cy="4543201"/>
          </a:xfrm>
          <a:prstGeom prst="rect">
            <a:avLst/>
          </a:prstGeom>
        </p:spPr>
      </p:pic>
      <p:sp>
        <p:nvSpPr>
          <p:cNvPr id="4" name="矩形 3"/>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0907988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063" y="904379"/>
            <a:ext cx="4339547" cy="461665"/>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DB-Engines</a:t>
            </a:r>
            <a:r>
              <a:rPr lang="zh-CN" altLang="en-US" sz="2400" b="1" dirty="0" smtClean="0">
                <a:latin typeface="微软雅黑" panose="020B0503020204020204" pitchFamily="34" charset="-122"/>
                <a:ea typeface="微软雅黑" panose="020B0503020204020204" pitchFamily="34" charset="-122"/>
              </a:rPr>
              <a:t> </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 关系型</a:t>
            </a:r>
            <a:r>
              <a:rPr lang="en-US" altLang="zh-CN" sz="2400" b="1" dirty="0" smtClean="0">
                <a:latin typeface="微软雅黑" panose="020B0503020204020204" pitchFamily="34" charset="-122"/>
                <a:ea typeface="微软雅黑" panose="020B0503020204020204" pitchFamily="34" charset="-122"/>
              </a:rPr>
              <a:t>DBMS</a:t>
            </a:r>
          </a:p>
        </p:txBody>
      </p:sp>
      <p:pic>
        <p:nvPicPr>
          <p:cNvPr id="8" name="图片 7"/>
          <p:cNvPicPr>
            <a:picLocks noChangeAspect="1"/>
          </p:cNvPicPr>
          <p:nvPr/>
        </p:nvPicPr>
        <p:blipFill>
          <a:blip r:embed="rId3"/>
          <a:stretch>
            <a:fillRect/>
          </a:stretch>
        </p:blipFill>
        <p:spPr>
          <a:xfrm>
            <a:off x="320571" y="1849282"/>
            <a:ext cx="8660695" cy="4438780"/>
          </a:xfrm>
          <a:prstGeom prst="rect">
            <a:avLst/>
          </a:prstGeom>
        </p:spPr>
      </p:pic>
      <p:sp>
        <p:nvSpPr>
          <p:cNvPr id="4" name="矩形 3"/>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1215361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187" y="812833"/>
            <a:ext cx="2592288"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流行数据库一览：</a:t>
            </a:r>
            <a:endParaRPr lang="en-US" altLang="zh-CN" sz="2400" b="1" dirty="0" smtClean="0">
              <a:latin typeface="微软雅黑" panose="020B0503020204020204" pitchFamily="34" charset="-122"/>
              <a:ea typeface="微软雅黑" panose="020B0503020204020204" pitchFamily="34" charset="-122"/>
            </a:endParaRPr>
          </a:p>
        </p:txBody>
      </p:sp>
      <p:grpSp>
        <p:nvGrpSpPr>
          <p:cNvPr id="3" name="组 2"/>
          <p:cNvGrpSpPr/>
          <p:nvPr/>
        </p:nvGrpSpPr>
        <p:grpSpPr>
          <a:xfrm>
            <a:off x="395536" y="1316768"/>
            <a:ext cx="8568952" cy="4659032"/>
            <a:chOff x="395536" y="1316768"/>
            <a:chExt cx="8568952" cy="4659032"/>
          </a:xfrm>
        </p:grpSpPr>
        <p:sp>
          <p:nvSpPr>
            <p:cNvPr id="5" name="TextBox 1"/>
            <p:cNvSpPr txBox="1"/>
            <p:nvPr/>
          </p:nvSpPr>
          <p:spPr>
            <a:xfrm>
              <a:off x="3203848" y="3044957"/>
              <a:ext cx="1584176" cy="523220"/>
            </a:xfrm>
            <a:prstGeom prst="rect">
              <a:avLst/>
            </a:prstGeom>
            <a:noFill/>
          </p:spPr>
          <p:txBody>
            <a:bodyPr wrap="square" rtlCol="0">
              <a:spAutoFit/>
            </a:bodyPr>
            <a:lstStyle/>
            <a:p>
              <a:r>
                <a:rPr lang="en-US" altLang="zh-CN" sz="2800" b="1" dirty="0" smtClean="0">
                  <a:latin typeface="微软雅黑" panose="020B0503020204020204" pitchFamily="34" charset="-122"/>
                  <a:ea typeface="微软雅黑" panose="020B0503020204020204" pitchFamily="34" charset="-122"/>
                </a:rPr>
                <a:t>MySQL</a:t>
              </a:r>
            </a:p>
          </p:txBody>
        </p:sp>
        <p:sp>
          <p:nvSpPr>
            <p:cNvPr id="7" name="TextBox 1"/>
            <p:cNvSpPr txBox="1"/>
            <p:nvPr/>
          </p:nvSpPr>
          <p:spPr>
            <a:xfrm>
              <a:off x="1259632" y="4197085"/>
              <a:ext cx="1584176"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SQLite</a:t>
              </a:r>
            </a:p>
          </p:txBody>
        </p:sp>
        <p:sp>
          <p:nvSpPr>
            <p:cNvPr id="8" name="TextBox 1"/>
            <p:cNvSpPr txBox="1"/>
            <p:nvPr/>
          </p:nvSpPr>
          <p:spPr>
            <a:xfrm>
              <a:off x="539552" y="3044957"/>
              <a:ext cx="2448272" cy="400110"/>
            </a:xfrm>
            <a:prstGeom prst="rect">
              <a:avLst/>
            </a:prstGeom>
            <a:noFill/>
          </p:spPr>
          <p:txBody>
            <a:bodyPr wrap="square" rtlCol="0">
              <a:spAutoFit/>
            </a:bodyPr>
            <a:lstStyle/>
            <a:p>
              <a:r>
                <a:rPr lang="en-US" altLang="zh-CN" sz="2000" b="1" dirty="0" err="1" smtClean="0">
                  <a:latin typeface="微软雅黑" panose="020B0503020204020204" pitchFamily="34" charset="-122"/>
                  <a:ea typeface="微软雅黑" panose="020B0503020204020204" pitchFamily="34" charset="-122"/>
                </a:rPr>
                <a:t>Memcached</a:t>
              </a:r>
              <a:endParaRPr lang="en-US" altLang="zh-CN" sz="2000" b="1" dirty="0" smtClean="0">
                <a:latin typeface="微软雅黑" panose="020B0503020204020204" pitchFamily="34" charset="-122"/>
                <a:ea typeface="微软雅黑" panose="020B0503020204020204" pitchFamily="34" charset="-122"/>
              </a:endParaRPr>
            </a:p>
          </p:txBody>
        </p:sp>
        <p:sp>
          <p:nvSpPr>
            <p:cNvPr id="14" name="TextBox 1"/>
            <p:cNvSpPr txBox="1"/>
            <p:nvPr/>
          </p:nvSpPr>
          <p:spPr>
            <a:xfrm>
              <a:off x="5462457" y="4990723"/>
              <a:ext cx="1584176" cy="400110"/>
            </a:xfrm>
            <a:prstGeom prst="rect">
              <a:avLst/>
            </a:prstGeom>
            <a:noFill/>
          </p:spPr>
          <p:txBody>
            <a:bodyPr wrap="square" rtlCol="0">
              <a:spAutoFit/>
            </a:bodyPr>
            <a:lstStyle/>
            <a:p>
              <a:r>
                <a:rPr lang="en-US" altLang="zh-CN" sz="2000" b="1" dirty="0" err="1" smtClean="0">
                  <a:latin typeface="微软雅黑" panose="020B0503020204020204" pitchFamily="34" charset="-122"/>
                  <a:ea typeface="微软雅黑" panose="020B0503020204020204" pitchFamily="34" charset="-122"/>
                </a:rPr>
                <a:t>Hbase</a:t>
              </a:r>
              <a:endParaRPr lang="en-US" altLang="zh-CN" sz="2000" b="1" dirty="0" smtClean="0">
                <a:latin typeface="微软雅黑" panose="020B0503020204020204" pitchFamily="34" charset="-122"/>
                <a:ea typeface="微软雅黑" panose="020B0503020204020204" pitchFamily="34" charset="-122"/>
              </a:endParaRPr>
            </a:p>
          </p:txBody>
        </p:sp>
        <p:sp>
          <p:nvSpPr>
            <p:cNvPr id="15" name="TextBox 1"/>
            <p:cNvSpPr txBox="1"/>
            <p:nvPr/>
          </p:nvSpPr>
          <p:spPr>
            <a:xfrm>
              <a:off x="6228184" y="3525011"/>
              <a:ext cx="1836712" cy="338554"/>
            </a:xfrm>
            <a:prstGeom prst="rect">
              <a:avLst/>
            </a:prstGeom>
            <a:noFill/>
          </p:spPr>
          <p:txBody>
            <a:bodyPr wrap="square" rtlCol="0">
              <a:spAutoFit/>
            </a:bodyPr>
            <a:lstStyle/>
            <a:p>
              <a:r>
                <a:rPr lang="en-US" altLang="zh-CN" sz="1600" b="1" dirty="0" err="1" smtClean="0">
                  <a:latin typeface="微软雅黑" panose="020B0503020204020204" pitchFamily="34" charset="-122"/>
                  <a:ea typeface="微软雅黑" panose="020B0503020204020204" pitchFamily="34" charset="-122"/>
                </a:rPr>
                <a:t>EnterpriseDB</a:t>
              </a:r>
              <a:endParaRPr lang="en-US" altLang="zh-CN" sz="1600" b="1" dirty="0" smtClean="0">
                <a:latin typeface="微软雅黑" panose="020B0503020204020204" pitchFamily="34" charset="-122"/>
                <a:ea typeface="微软雅黑" panose="020B0503020204020204" pitchFamily="34" charset="-122"/>
              </a:endParaRPr>
            </a:p>
          </p:txBody>
        </p:sp>
        <p:sp>
          <p:nvSpPr>
            <p:cNvPr id="16" name="TextBox 1"/>
            <p:cNvSpPr txBox="1"/>
            <p:nvPr/>
          </p:nvSpPr>
          <p:spPr>
            <a:xfrm>
              <a:off x="1115616" y="3621020"/>
              <a:ext cx="1296144" cy="400110"/>
            </a:xfrm>
            <a:prstGeom prst="rect">
              <a:avLst/>
            </a:prstGeom>
            <a:noFill/>
          </p:spPr>
          <p:txBody>
            <a:bodyPr wrap="square" rtlCol="0">
              <a:spAutoFit/>
            </a:bodyPr>
            <a:lstStyle/>
            <a:p>
              <a:r>
                <a:rPr lang="en-US" altLang="zh-CN" sz="2000" b="1" dirty="0" err="1" smtClean="0">
                  <a:latin typeface="微软雅黑" panose="020B0503020204020204" pitchFamily="34" charset="-122"/>
                  <a:ea typeface="微软雅黑" panose="020B0503020204020204" pitchFamily="34" charset="-122"/>
                </a:rPr>
                <a:t>Redis</a:t>
              </a:r>
              <a:endParaRPr lang="en-US" altLang="zh-CN" sz="2000" b="1" dirty="0" smtClean="0">
                <a:latin typeface="微软雅黑" panose="020B0503020204020204" pitchFamily="34" charset="-122"/>
                <a:ea typeface="微软雅黑" panose="020B0503020204020204" pitchFamily="34" charset="-122"/>
              </a:endParaRPr>
            </a:p>
          </p:txBody>
        </p:sp>
        <p:sp>
          <p:nvSpPr>
            <p:cNvPr id="17" name="TextBox 1"/>
            <p:cNvSpPr txBox="1"/>
            <p:nvPr/>
          </p:nvSpPr>
          <p:spPr>
            <a:xfrm>
              <a:off x="5796136" y="3044960"/>
              <a:ext cx="2376264" cy="461665"/>
            </a:xfrm>
            <a:prstGeom prst="rect">
              <a:avLst/>
            </a:prstGeom>
            <a:noFill/>
          </p:spPr>
          <p:txBody>
            <a:bodyPr wrap="square" rtlCol="0">
              <a:spAutoFit/>
            </a:bodyPr>
            <a:lstStyle/>
            <a:p>
              <a:r>
                <a:rPr lang="en-US" altLang="zh-CN" sz="2400" b="1" dirty="0" err="1" smtClean="0">
                  <a:latin typeface="微软雅黑" panose="020B0503020204020204" pitchFamily="34" charset="-122"/>
                  <a:ea typeface="微软雅黑" panose="020B0503020204020204" pitchFamily="34" charset="-122"/>
                </a:rPr>
                <a:t>PostgreSQL</a:t>
              </a:r>
              <a:endParaRPr lang="en-US" altLang="zh-CN" sz="2400" b="1" dirty="0" smtClean="0">
                <a:latin typeface="微软雅黑" panose="020B0503020204020204" pitchFamily="34" charset="-122"/>
                <a:ea typeface="微软雅黑" panose="020B0503020204020204" pitchFamily="34" charset="-122"/>
              </a:endParaRPr>
            </a:p>
          </p:txBody>
        </p:sp>
        <p:sp>
          <p:nvSpPr>
            <p:cNvPr id="18" name="TextBox 1"/>
            <p:cNvSpPr txBox="1"/>
            <p:nvPr/>
          </p:nvSpPr>
          <p:spPr>
            <a:xfrm>
              <a:off x="467544" y="1316768"/>
              <a:ext cx="3024336" cy="461665"/>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MS</a:t>
              </a:r>
              <a:r>
                <a:rPr lang="zh-CN" altLang="en-US" sz="2400" b="1" dirty="0" smtClean="0">
                  <a:latin typeface="微软雅黑" panose="020B0503020204020204" pitchFamily="34" charset="-122"/>
                  <a:ea typeface="微软雅黑" panose="020B0503020204020204" pitchFamily="34" charset="-122"/>
                </a:rPr>
                <a:t> </a:t>
              </a:r>
              <a:r>
                <a:rPr lang="en-US" altLang="zh-CN" sz="2400" b="1" dirty="0" smtClean="0">
                  <a:latin typeface="微软雅黑" panose="020B0503020204020204" pitchFamily="34" charset="-122"/>
                  <a:ea typeface="微软雅黑" panose="020B0503020204020204" pitchFamily="34" charset="-122"/>
                </a:rPr>
                <a:t>SQL Server</a:t>
              </a:r>
            </a:p>
          </p:txBody>
        </p:sp>
        <p:sp>
          <p:nvSpPr>
            <p:cNvPr id="19" name="TextBox 1"/>
            <p:cNvSpPr txBox="1"/>
            <p:nvPr/>
          </p:nvSpPr>
          <p:spPr>
            <a:xfrm>
              <a:off x="3779912" y="4005064"/>
              <a:ext cx="1296144" cy="338554"/>
            </a:xfrm>
            <a:prstGeom prst="rect">
              <a:avLst/>
            </a:prstGeom>
            <a:noFill/>
          </p:spPr>
          <p:txBody>
            <a:bodyPr wrap="square" rtlCol="0">
              <a:spAutoFit/>
            </a:bodyPr>
            <a:lstStyle/>
            <a:p>
              <a:r>
                <a:rPr lang="en-US" altLang="zh-CN" sz="1600" b="1" dirty="0" err="1" smtClean="0">
                  <a:latin typeface="微软雅黑" panose="020B0503020204020204" pitchFamily="34" charset="-122"/>
                  <a:ea typeface="微软雅黑" panose="020B0503020204020204" pitchFamily="34" charset="-122"/>
                </a:rPr>
                <a:t>PerconaDB</a:t>
              </a:r>
              <a:endParaRPr lang="en-US" altLang="zh-CN" sz="1600" b="1" dirty="0" smtClean="0">
                <a:latin typeface="微软雅黑" panose="020B0503020204020204" pitchFamily="34" charset="-122"/>
                <a:ea typeface="微软雅黑" panose="020B0503020204020204" pitchFamily="34" charset="-122"/>
              </a:endParaRPr>
            </a:p>
          </p:txBody>
        </p:sp>
        <p:sp>
          <p:nvSpPr>
            <p:cNvPr id="20" name="TextBox 1"/>
            <p:cNvSpPr txBox="1"/>
            <p:nvPr/>
          </p:nvSpPr>
          <p:spPr>
            <a:xfrm>
              <a:off x="3635896" y="3621022"/>
              <a:ext cx="1872208" cy="338554"/>
            </a:xfrm>
            <a:prstGeom prst="rect">
              <a:avLst/>
            </a:prstGeom>
            <a:noFill/>
          </p:spPr>
          <p:txBody>
            <a:bodyPr wrap="square" rtlCol="0">
              <a:spAutoFit/>
            </a:bodyPr>
            <a:lstStyle/>
            <a:p>
              <a:r>
                <a:rPr lang="en-US" altLang="zh-CN" sz="1600" b="1" dirty="0" err="1" smtClean="0">
                  <a:latin typeface="微软雅黑" panose="020B0503020204020204" pitchFamily="34" charset="-122"/>
                  <a:ea typeface="微软雅黑" panose="020B0503020204020204" pitchFamily="34" charset="-122"/>
                </a:rPr>
                <a:t>MariaDB</a:t>
              </a:r>
              <a:endParaRPr lang="en-US" altLang="zh-CN" sz="1600" b="1" dirty="0" smtClean="0">
                <a:latin typeface="微软雅黑" panose="020B0503020204020204" pitchFamily="34" charset="-122"/>
                <a:ea typeface="微软雅黑" panose="020B0503020204020204" pitchFamily="34" charset="-122"/>
              </a:endParaRPr>
            </a:p>
          </p:txBody>
        </p:sp>
        <p:sp>
          <p:nvSpPr>
            <p:cNvPr id="21" name="TextBox 1"/>
            <p:cNvSpPr txBox="1"/>
            <p:nvPr/>
          </p:nvSpPr>
          <p:spPr>
            <a:xfrm>
              <a:off x="611560" y="1796819"/>
              <a:ext cx="3024336"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MS</a:t>
              </a:r>
              <a:r>
                <a:rPr lang="zh-CN" altLang="en-US" sz="2000" b="1" dirty="0" smtClean="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Access</a:t>
              </a:r>
            </a:p>
          </p:txBody>
        </p:sp>
        <p:sp>
          <p:nvSpPr>
            <p:cNvPr id="22" name="TextBox 1"/>
            <p:cNvSpPr txBox="1"/>
            <p:nvPr/>
          </p:nvSpPr>
          <p:spPr>
            <a:xfrm>
              <a:off x="755576" y="2276872"/>
              <a:ext cx="3024336"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MS</a:t>
              </a:r>
              <a:r>
                <a:rPr lang="zh-CN" altLang="en-US" sz="2000" b="1" dirty="0" smtClean="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Excel</a:t>
              </a:r>
            </a:p>
          </p:txBody>
        </p:sp>
        <p:sp>
          <p:nvSpPr>
            <p:cNvPr id="23" name="TextBox 1"/>
            <p:cNvSpPr txBox="1"/>
            <p:nvPr/>
          </p:nvSpPr>
          <p:spPr>
            <a:xfrm>
              <a:off x="3275856" y="4965171"/>
              <a:ext cx="1584176" cy="707886"/>
            </a:xfrm>
            <a:prstGeom prst="rect">
              <a:avLst/>
            </a:prstGeom>
            <a:noFill/>
          </p:spPr>
          <p:txBody>
            <a:bodyPr wrap="square" rtlCol="0">
              <a:spAutoFit/>
            </a:bodyPr>
            <a:lstStyle/>
            <a:p>
              <a:r>
                <a:rPr lang="en-US" altLang="zh-CN" sz="2000" b="1" dirty="0" err="1" smtClean="0">
                  <a:latin typeface="微软雅黑" panose="020B0503020204020204" pitchFamily="34" charset="-122"/>
                  <a:ea typeface="微软雅黑" panose="020B0503020204020204" pitchFamily="34" charset="-122"/>
                </a:rPr>
                <a:t>Bigtable</a:t>
              </a:r>
              <a:endParaRPr lang="en-US" altLang="zh-CN" sz="2000" b="1" dirty="0" smtClean="0">
                <a:latin typeface="微软雅黑" panose="020B0503020204020204" pitchFamily="34" charset="-122"/>
                <a:ea typeface="微软雅黑" panose="020B0503020204020204" pitchFamily="34" charset="-122"/>
              </a:endParaRPr>
            </a:p>
            <a:p>
              <a:r>
                <a:rPr lang="en-US" altLang="zh-CN" sz="2000" b="1" dirty="0" smtClean="0">
                  <a:latin typeface="微软雅黑" panose="020B0503020204020204" pitchFamily="34" charset="-122"/>
                  <a:ea typeface="微软雅黑" panose="020B0503020204020204" pitchFamily="34" charset="-122"/>
                </a:rPr>
                <a:t>Spanner</a:t>
              </a:r>
            </a:p>
          </p:txBody>
        </p:sp>
        <p:sp>
          <p:nvSpPr>
            <p:cNvPr id="25" name="TextBox 1"/>
            <p:cNvSpPr txBox="1"/>
            <p:nvPr/>
          </p:nvSpPr>
          <p:spPr>
            <a:xfrm>
              <a:off x="611560" y="4965171"/>
              <a:ext cx="2160240" cy="523220"/>
            </a:xfrm>
            <a:prstGeom prst="rect">
              <a:avLst/>
            </a:prstGeom>
            <a:noFill/>
          </p:spPr>
          <p:txBody>
            <a:bodyPr wrap="square" rtlCol="0">
              <a:spAutoFit/>
            </a:bodyPr>
            <a:lstStyle/>
            <a:p>
              <a:r>
                <a:rPr lang="en-US" altLang="zh-CN" sz="2800" b="1" dirty="0" err="1" smtClean="0">
                  <a:latin typeface="微软雅黑" panose="020B0503020204020204" pitchFamily="34" charset="-122"/>
                  <a:ea typeface="微软雅黑" panose="020B0503020204020204" pitchFamily="34" charset="-122"/>
                </a:rPr>
                <a:t>MongoDB</a:t>
              </a:r>
              <a:endParaRPr lang="en-US" altLang="zh-CN" sz="2800" b="1" dirty="0" smtClean="0">
                <a:latin typeface="微软雅黑" panose="020B0503020204020204" pitchFamily="34" charset="-122"/>
                <a:ea typeface="微软雅黑" panose="020B0503020204020204" pitchFamily="34" charset="-122"/>
              </a:endParaRPr>
            </a:p>
          </p:txBody>
        </p:sp>
        <p:sp>
          <p:nvSpPr>
            <p:cNvPr id="27" name="TextBox 1"/>
            <p:cNvSpPr txBox="1"/>
            <p:nvPr/>
          </p:nvSpPr>
          <p:spPr>
            <a:xfrm>
              <a:off x="827584" y="5637246"/>
              <a:ext cx="1512168" cy="338554"/>
            </a:xfrm>
            <a:prstGeom prst="rect">
              <a:avLst/>
            </a:prstGeom>
            <a:noFill/>
          </p:spPr>
          <p:txBody>
            <a:bodyPr wrap="square" rtlCol="0">
              <a:spAutoFit/>
            </a:bodyPr>
            <a:lstStyle/>
            <a:p>
              <a:r>
                <a:rPr lang="en-US" altLang="zh-CN" sz="1600" b="1" dirty="0" err="1" smtClean="0">
                  <a:latin typeface="微软雅黑" panose="020B0503020204020204" pitchFamily="34" charset="-122"/>
                  <a:ea typeface="微软雅黑" panose="020B0503020204020204" pitchFamily="34" charset="-122"/>
                </a:rPr>
                <a:t>SequoiaDB</a:t>
              </a:r>
              <a:endParaRPr lang="en-US" altLang="zh-CN" sz="1600" b="1" dirty="0" smtClean="0">
                <a:latin typeface="微软雅黑" panose="020B0503020204020204" pitchFamily="34" charset="-122"/>
                <a:ea typeface="微软雅黑" panose="020B0503020204020204" pitchFamily="34" charset="-122"/>
              </a:endParaRPr>
            </a:p>
          </p:txBody>
        </p:sp>
        <p:sp>
          <p:nvSpPr>
            <p:cNvPr id="28" name="TextBox 1"/>
            <p:cNvSpPr txBox="1"/>
            <p:nvPr/>
          </p:nvSpPr>
          <p:spPr>
            <a:xfrm>
              <a:off x="5364088" y="2084851"/>
              <a:ext cx="1008112"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DB2</a:t>
              </a:r>
            </a:p>
          </p:txBody>
        </p:sp>
        <p:sp>
          <p:nvSpPr>
            <p:cNvPr id="29" name="TextBox 1"/>
            <p:cNvSpPr txBox="1"/>
            <p:nvPr/>
          </p:nvSpPr>
          <p:spPr>
            <a:xfrm>
              <a:off x="5364088" y="1551371"/>
              <a:ext cx="1368152"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Informix</a:t>
              </a:r>
            </a:p>
          </p:txBody>
        </p:sp>
        <p:sp>
          <p:nvSpPr>
            <p:cNvPr id="30" name="TextBox 1"/>
            <p:cNvSpPr txBox="1"/>
            <p:nvPr/>
          </p:nvSpPr>
          <p:spPr>
            <a:xfrm>
              <a:off x="7020272" y="1508787"/>
              <a:ext cx="1152128"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Sybase</a:t>
              </a:r>
            </a:p>
          </p:txBody>
        </p:sp>
        <p:sp>
          <p:nvSpPr>
            <p:cNvPr id="31" name="TextBox 1"/>
            <p:cNvSpPr txBox="1"/>
            <p:nvPr/>
          </p:nvSpPr>
          <p:spPr>
            <a:xfrm>
              <a:off x="7020272" y="2084851"/>
              <a:ext cx="1944216"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Hana</a:t>
              </a:r>
            </a:p>
          </p:txBody>
        </p:sp>
        <p:sp>
          <p:nvSpPr>
            <p:cNvPr id="32" name="TextBox 1"/>
            <p:cNvSpPr txBox="1"/>
            <p:nvPr/>
          </p:nvSpPr>
          <p:spPr>
            <a:xfrm>
              <a:off x="6228184" y="3957059"/>
              <a:ext cx="1692696" cy="338554"/>
            </a:xfrm>
            <a:prstGeom prst="rect">
              <a:avLst/>
            </a:prstGeom>
            <a:noFill/>
          </p:spPr>
          <p:txBody>
            <a:bodyPr wrap="square" rtlCol="0">
              <a:spAutoFit/>
            </a:bodyPr>
            <a:lstStyle/>
            <a:p>
              <a:r>
                <a:rPr lang="en-US" altLang="zh-CN" sz="1600" b="1" dirty="0" err="1" smtClean="0">
                  <a:latin typeface="微软雅黑" panose="020B0503020204020204" pitchFamily="34" charset="-122"/>
                  <a:ea typeface="微软雅黑" panose="020B0503020204020204" pitchFamily="34" charset="-122"/>
                </a:rPr>
                <a:t>GreenPlum</a:t>
              </a:r>
              <a:endParaRPr lang="en-US" altLang="zh-CN" sz="1600" b="1" dirty="0" smtClean="0">
                <a:latin typeface="微软雅黑" panose="020B0503020204020204" pitchFamily="34" charset="-122"/>
                <a:ea typeface="微软雅黑" panose="020B0503020204020204" pitchFamily="34" charset="-122"/>
              </a:endParaRPr>
            </a:p>
          </p:txBody>
        </p:sp>
        <p:sp>
          <p:nvSpPr>
            <p:cNvPr id="33" name="TextBox 1"/>
            <p:cNvSpPr txBox="1"/>
            <p:nvPr/>
          </p:nvSpPr>
          <p:spPr>
            <a:xfrm>
              <a:off x="6228184" y="4389107"/>
              <a:ext cx="1764704" cy="338554"/>
            </a:xfrm>
            <a:prstGeom prst="rect">
              <a:avLst/>
            </a:prstGeom>
            <a:noFill/>
          </p:spPr>
          <p:txBody>
            <a:bodyPr wrap="square" rtlCol="0">
              <a:spAutoFit/>
            </a:bodyPr>
            <a:lstStyle/>
            <a:p>
              <a:r>
                <a:rPr lang="en-US" altLang="zh-CN" sz="1600" b="1" dirty="0" err="1" smtClean="0">
                  <a:latin typeface="微软雅黑" panose="020B0503020204020204" pitchFamily="34" charset="-122"/>
                  <a:ea typeface="微软雅黑" panose="020B0503020204020204" pitchFamily="34" charset="-122"/>
                </a:rPr>
                <a:t>DeepGreen</a:t>
              </a:r>
              <a:endParaRPr lang="en-US" altLang="zh-CN" sz="1600" b="1" dirty="0" smtClean="0">
                <a:latin typeface="微软雅黑" panose="020B0503020204020204" pitchFamily="34" charset="-122"/>
                <a:ea typeface="微软雅黑" panose="020B0503020204020204" pitchFamily="34" charset="-122"/>
              </a:endParaRPr>
            </a:p>
          </p:txBody>
        </p:sp>
        <p:sp>
          <p:nvSpPr>
            <p:cNvPr id="35" name="TextBox 1"/>
            <p:cNvSpPr txBox="1"/>
            <p:nvPr/>
          </p:nvSpPr>
          <p:spPr>
            <a:xfrm>
              <a:off x="3563888" y="2180862"/>
              <a:ext cx="1296144" cy="338554"/>
            </a:xfrm>
            <a:prstGeom prst="rect">
              <a:avLst/>
            </a:prstGeom>
            <a:noFill/>
          </p:spPr>
          <p:txBody>
            <a:bodyPr wrap="square" rtlCol="0">
              <a:spAutoFit/>
            </a:bodyPr>
            <a:lstStyle/>
            <a:p>
              <a:r>
                <a:rPr lang="en-US" altLang="zh-CN" sz="1600" b="1" dirty="0" err="1" smtClean="0">
                  <a:latin typeface="微软雅黑" panose="020B0503020204020204" pitchFamily="34" charset="-122"/>
                  <a:ea typeface="微软雅黑" panose="020B0503020204020204" pitchFamily="34" charset="-122"/>
                </a:rPr>
                <a:t>Extradata</a:t>
              </a:r>
              <a:endParaRPr lang="en-US" altLang="zh-CN" sz="1600" b="1" dirty="0" smtClean="0">
                <a:latin typeface="微软雅黑" panose="020B0503020204020204" pitchFamily="34" charset="-122"/>
                <a:ea typeface="微软雅黑" panose="020B0503020204020204" pitchFamily="34" charset="-122"/>
              </a:endParaRPr>
            </a:p>
          </p:txBody>
        </p:sp>
        <p:sp>
          <p:nvSpPr>
            <p:cNvPr id="36" name="TextBox 1"/>
            <p:cNvSpPr txBox="1"/>
            <p:nvPr/>
          </p:nvSpPr>
          <p:spPr>
            <a:xfrm>
              <a:off x="7020272" y="5061181"/>
              <a:ext cx="1584176"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Aurora</a:t>
              </a:r>
            </a:p>
          </p:txBody>
        </p:sp>
        <p:sp>
          <p:nvSpPr>
            <p:cNvPr id="38" name="TextBox 1"/>
            <p:cNvSpPr txBox="1"/>
            <p:nvPr/>
          </p:nvSpPr>
          <p:spPr>
            <a:xfrm>
              <a:off x="7118641" y="5541235"/>
              <a:ext cx="1224136"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Azure</a:t>
              </a:r>
            </a:p>
          </p:txBody>
        </p:sp>
        <p:cxnSp>
          <p:nvCxnSpPr>
            <p:cNvPr id="4" name="直线连接符 3"/>
            <p:cNvCxnSpPr/>
            <p:nvPr/>
          </p:nvCxnSpPr>
          <p:spPr>
            <a:xfrm>
              <a:off x="467544" y="2852936"/>
              <a:ext cx="82089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直线连接符 36"/>
            <p:cNvCxnSpPr/>
            <p:nvPr/>
          </p:nvCxnSpPr>
          <p:spPr>
            <a:xfrm>
              <a:off x="395536" y="4869160"/>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39" name="Picture 2"/>
            <p:cNvPicPr>
              <a:picLocks noChangeAspect="1" noChangeArrowheads="1"/>
            </p:cNvPicPr>
            <p:nvPr/>
          </p:nvPicPr>
          <p:blipFill>
            <a:blip r:embed="rId3" cstate="print"/>
            <a:srcRect/>
            <a:stretch>
              <a:fillRect/>
            </a:stretch>
          </p:blipFill>
          <p:spPr bwMode="auto">
            <a:xfrm>
              <a:off x="3275859" y="1604797"/>
              <a:ext cx="1827347" cy="576064"/>
            </a:xfrm>
            <a:prstGeom prst="rect">
              <a:avLst/>
            </a:prstGeom>
            <a:noFill/>
            <a:ln w="9525">
              <a:noFill/>
              <a:miter lim="800000"/>
              <a:headEnd/>
              <a:tailEnd/>
            </a:ln>
          </p:spPr>
        </p:pic>
      </p:grpSp>
      <p:grpSp>
        <p:nvGrpSpPr>
          <p:cNvPr id="40" name="组 39"/>
          <p:cNvGrpSpPr/>
          <p:nvPr/>
        </p:nvGrpSpPr>
        <p:grpSpPr>
          <a:xfrm>
            <a:off x="406879" y="2812952"/>
            <a:ext cx="8174580" cy="914621"/>
            <a:chOff x="1331641" y="1923680"/>
            <a:chExt cx="6336706" cy="685968"/>
          </a:xfrm>
        </p:grpSpPr>
        <p:sp>
          <p:nvSpPr>
            <p:cNvPr id="41" name="矩形 40"/>
            <p:cNvSpPr/>
            <p:nvPr/>
          </p:nvSpPr>
          <p:spPr>
            <a:xfrm>
              <a:off x="1331641" y="2123167"/>
              <a:ext cx="3168352" cy="24910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2" name="矩形 41"/>
            <p:cNvSpPr/>
            <p:nvPr/>
          </p:nvSpPr>
          <p:spPr>
            <a:xfrm>
              <a:off x="4499994" y="2123167"/>
              <a:ext cx="1512168" cy="24910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3" name="矩形 42"/>
            <p:cNvSpPr/>
            <p:nvPr/>
          </p:nvSpPr>
          <p:spPr>
            <a:xfrm>
              <a:off x="6012162" y="2123167"/>
              <a:ext cx="792088" cy="24910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4" name="矩形 43"/>
            <p:cNvSpPr/>
            <p:nvPr/>
          </p:nvSpPr>
          <p:spPr>
            <a:xfrm>
              <a:off x="6804250" y="2123167"/>
              <a:ext cx="792088" cy="24910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
          <p:nvSpPr>
            <p:cNvPr id="45" name="TextBox 1"/>
            <p:cNvSpPr txBox="1"/>
            <p:nvPr/>
          </p:nvSpPr>
          <p:spPr>
            <a:xfrm>
              <a:off x="2411761" y="1923683"/>
              <a:ext cx="1080120" cy="346250"/>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47.4%</a:t>
              </a:r>
            </a:p>
          </p:txBody>
        </p:sp>
        <p:sp>
          <p:nvSpPr>
            <p:cNvPr id="46" name="TextBox 1"/>
            <p:cNvSpPr txBox="1"/>
            <p:nvPr/>
          </p:nvSpPr>
          <p:spPr>
            <a:xfrm>
              <a:off x="4788025" y="1923683"/>
              <a:ext cx="864096" cy="346250"/>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19%</a:t>
              </a:r>
            </a:p>
          </p:txBody>
        </p:sp>
        <p:sp>
          <p:nvSpPr>
            <p:cNvPr id="47" name="TextBox 1"/>
            <p:cNvSpPr txBox="1"/>
            <p:nvPr/>
          </p:nvSpPr>
          <p:spPr>
            <a:xfrm>
              <a:off x="4716017" y="2355732"/>
              <a:ext cx="1224136" cy="253916"/>
            </a:xfrm>
            <a:prstGeom prst="rect">
              <a:avLst/>
            </a:prstGeom>
            <a:noFill/>
          </p:spPr>
          <p:txBody>
            <a:bodyPr wrap="square" rtlCol="0">
              <a:spAutoFit/>
            </a:bodyPr>
            <a:lstStyle/>
            <a:p>
              <a:r>
                <a:rPr lang="en-US" altLang="zh-CN" sz="1600" b="1" dirty="0" smtClean="0">
                  <a:latin typeface="微软雅黑" panose="020B0503020204020204" pitchFamily="34" charset="-122"/>
                  <a:ea typeface="微软雅黑" panose="020B0503020204020204" pitchFamily="34" charset="-122"/>
                </a:rPr>
                <a:t>Microsoft</a:t>
              </a:r>
            </a:p>
          </p:txBody>
        </p:sp>
        <p:sp>
          <p:nvSpPr>
            <p:cNvPr id="48" name="TextBox 1"/>
            <p:cNvSpPr txBox="1"/>
            <p:nvPr/>
          </p:nvSpPr>
          <p:spPr>
            <a:xfrm>
              <a:off x="2483769" y="2355731"/>
              <a:ext cx="1008112" cy="253916"/>
            </a:xfrm>
            <a:prstGeom prst="rect">
              <a:avLst/>
            </a:prstGeom>
            <a:noFill/>
          </p:spPr>
          <p:txBody>
            <a:bodyPr wrap="square" rtlCol="0">
              <a:spAutoFit/>
            </a:bodyPr>
            <a:lstStyle/>
            <a:p>
              <a:r>
                <a:rPr lang="en-US" altLang="zh-CN" sz="1600" b="1" dirty="0" smtClean="0">
                  <a:latin typeface="微软雅黑" panose="020B0503020204020204" pitchFamily="34" charset="-122"/>
                  <a:ea typeface="微软雅黑" panose="020B0503020204020204" pitchFamily="34" charset="-122"/>
                </a:rPr>
                <a:t>ORACLE</a:t>
              </a:r>
            </a:p>
          </p:txBody>
        </p:sp>
        <p:sp>
          <p:nvSpPr>
            <p:cNvPr id="49" name="TextBox 1"/>
            <p:cNvSpPr txBox="1"/>
            <p:nvPr/>
          </p:nvSpPr>
          <p:spPr>
            <a:xfrm>
              <a:off x="6012160" y="1923682"/>
              <a:ext cx="864096" cy="346250"/>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17%</a:t>
              </a:r>
            </a:p>
          </p:txBody>
        </p:sp>
        <p:sp>
          <p:nvSpPr>
            <p:cNvPr id="50" name="TextBox 1"/>
            <p:cNvSpPr txBox="1"/>
            <p:nvPr/>
          </p:nvSpPr>
          <p:spPr>
            <a:xfrm>
              <a:off x="6156178" y="2355730"/>
              <a:ext cx="648072" cy="253916"/>
            </a:xfrm>
            <a:prstGeom prst="rect">
              <a:avLst/>
            </a:prstGeom>
            <a:noFill/>
          </p:spPr>
          <p:txBody>
            <a:bodyPr wrap="square" rtlCol="0">
              <a:spAutoFit/>
            </a:bodyPr>
            <a:lstStyle/>
            <a:p>
              <a:r>
                <a:rPr lang="en-US" altLang="zh-CN" sz="1600" b="1" dirty="0" smtClean="0">
                  <a:latin typeface="微软雅黑" panose="020B0503020204020204" pitchFamily="34" charset="-122"/>
                  <a:ea typeface="微软雅黑" panose="020B0503020204020204" pitchFamily="34" charset="-122"/>
                </a:rPr>
                <a:t>IBM</a:t>
              </a:r>
            </a:p>
          </p:txBody>
        </p:sp>
        <p:sp>
          <p:nvSpPr>
            <p:cNvPr id="51" name="TextBox 1"/>
            <p:cNvSpPr txBox="1"/>
            <p:nvPr/>
          </p:nvSpPr>
          <p:spPr>
            <a:xfrm>
              <a:off x="6804251" y="1923680"/>
              <a:ext cx="864096" cy="346249"/>
            </a:xfrm>
            <a:prstGeom prst="rect">
              <a:avLst/>
            </a:prstGeom>
            <a:noFill/>
          </p:spPr>
          <p:txBody>
            <a:bodyPr wrap="square" rtlCol="0">
              <a:spAutoFit/>
            </a:bodyPr>
            <a:lstStyle/>
            <a:p>
              <a:r>
                <a:rPr lang="en-US" altLang="zh-CN" sz="2400" b="1" dirty="0" smtClean="0">
                  <a:latin typeface="微软雅黑" panose="020B0503020204020204" pitchFamily="34" charset="-122"/>
                  <a:ea typeface="微软雅黑" panose="020B0503020204020204" pitchFamily="34" charset="-122"/>
                </a:rPr>
                <a:t>7%</a:t>
              </a:r>
            </a:p>
          </p:txBody>
        </p:sp>
        <p:sp>
          <p:nvSpPr>
            <p:cNvPr id="52" name="TextBox 1"/>
            <p:cNvSpPr txBox="1"/>
            <p:nvPr/>
          </p:nvSpPr>
          <p:spPr>
            <a:xfrm>
              <a:off x="6876256" y="2355726"/>
              <a:ext cx="792088" cy="253916"/>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 </a:t>
              </a:r>
              <a:r>
                <a:rPr lang="en-US" altLang="zh-CN" sz="1600" b="1" dirty="0" smtClean="0">
                  <a:latin typeface="微软雅黑" panose="020B0503020204020204" pitchFamily="34" charset="-122"/>
                  <a:ea typeface="微软雅黑" panose="020B0503020204020204" pitchFamily="34" charset="-122"/>
                </a:rPr>
                <a:t>SAP</a:t>
              </a:r>
            </a:p>
          </p:txBody>
        </p:sp>
      </p:grpSp>
      <p:sp>
        <p:nvSpPr>
          <p:cNvPr id="53" name="矩形 52"/>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571694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810212"/>
            <a:ext cx="2736304"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国产数据库一览：</a:t>
            </a:r>
            <a:endParaRPr lang="en-US" altLang="zh-CN" sz="2400" b="1" dirty="0" smtClean="0">
              <a:latin typeface="微软雅黑" panose="020B0503020204020204" pitchFamily="34" charset="-122"/>
              <a:ea typeface="微软雅黑" panose="020B0503020204020204" pitchFamily="34" charset="-122"/>
            </a:endParaRPr>
          </a:p>
        </p:txBody>
      </p:sp>
      <p:sp>
        <p:nvSpPr>
          <p:cNvPr id="12" name="TextBox 1"/>
          <p:cNvSpPr txBox="1"/>
          <p:nvPr/>
        </p:nvSpPr>
        <p:spPr>
          <a:xfrm>
            <a:off x="971600" y="1796821"/>
            <a:ext cx="2880320" cy="224676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达梦</a:t>
            </a:r>
            <a:r>
              <a:rPr lang="en-US" altLang="zh-CN" sz="2000" b="1" dirty="0" smtClean="0">
                <a:latin typeface="微软雅黑" panose="020B0503020204020204" pitchFamily="34" charset="-122"/>
                <a:ea typeface="微软雅黑" panose="020B0503020204020204" pitchFamily="34" charset="-122"/>
              </a:rPr>
              <a:t> DM7</a:t>
            </a:r>
          </a:p>
          <a:p>
            <a:r>
              <a:rPr lang="zh-CN" altLang="en-US" sz="2000" b="1" dirty="0" smtClean="0">
                <a:latin typeface="微软雅黑" panose="020B0503020204020204" pitchFamily="34" charset="-122"/>
                <a:ea typeface="微软雅黑" panose="020B0503020204020204" pitchFamily="34" charset="-122"/>
              </a:rPr>
              <a:t>人</a:t>
            </a:r>
            <a:r>
              <a:rPr lang="zh-CN" altLang="en-US" sz="2000" b="1" dirty="0">
                <a:latin typeface="微软雅黑" panose="020B0503020204020204" pitchFamily="34" charset="-122"/>
                <a:ea typeface="微软雅黑" panose="020B0503020204020204" pitchFamily="34" charset="-122"/>
              </a:rPr>
              <a:t>大金仓 </a:t>
            </a:r>
            <a:r>
              <a:rPr lang="en-US" altLang="zh-CN" sz="2000" b="1" dirty="0" err="1" smtClean="0">
                <a:latin typeface="微软雅黑" panose="020B0503020204020204" pitchFamily="34" charset="-122"/>
                <a:ea typeface="微软雅黑" panose="020B0503020204020204" pitchFamily="34" charset="-122"/>
              </a:rPr>
              <a:t>KingBase</a:t>
            </a:r>
            <a:endParaRPr lang="en-US" altLang="zh-CN" sz="2000" b="1" dirty="0" smtClean="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南大通用 </a:t>
            </a:r>
            <a:r>
              <a:rPr lang="en-US" altLang="zh-CN" sz="2000" b="1" dirty="0" err="1" smtClean="0">
                <a:latin typeface="微软雅黑" panose="020B0503020204020204" pitchFamily="34" charset="-122"/>
                <a:ea typeface="微软雅黑" panose="020B0503020204020204" pitchFamily="34" charset="-122"/>
              </a:rPr>
              <a:t>Gbase</a:t>
            </a:r>
            <a:endParaRPr lang="en-US" altLang="zh-CN" sz="2000" b="1" dirty="0" smtClean="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神州 </a:t>
            </a:r>
            <a:r>
              <a:rPr lang="en-US" altLang="zh-CN" sz="2000" b="1" dirty="0" smtClean="0">
                <a:latin typeface="微软雅黑" panose="020B0503020204020204" pitchFamily="34" charset="-122"/>
                <a:ea typeface="微软雅黑" panose="020B0503020204020204" pitchFamily="34" charset="-122"/>
              </a:rPr>
              <a:t>OSCAR</a:t>
            </a:r>
          </a:p>
          <a:p>
            <a:r>
              <a:rPr lang="zh-CN" altLang="en-US" sz="2000" b="1" dirty="0" smtClean="0">
                <a:latin typeface="微软雅黑" panose="020B0503020204020204" pitchFamily="34" charset="-122"/>
                <a:ea typeface="微软雅黑" panose="020B0503020204020204" pitchFamily="34" charset="-122"/>
              </a:rPr>
              <a:t>山东瀚</a:t>
            </a:r>
            <a:r>
              <a:rPr lang="zh-CN" altLang="en-US" sz="2000" b="1" dirty="0">
                <a:latin typeface="微软雅黑" panose="020B0503020204020204" pitchFamily="34" charset="-122"/>
                <a:ea typeface="微软雅黑" panose="020B0503020204020204" pitchFamily="34" charset="-122"/>
              </a:rPr>
              <a:t>高 </a:t>
            </a:r>
            <a:r>
              <a:rPr lang="en-US" altLang="zh-CN" sz="2000" b="1" dirty="0">
                <a:latin typeface="微软雅黑" panose="020B0503020204020204" pitchFamily="34" charset="-122"/>
                <a:ea typeface="微软雅黑" panose="020B0503020204020204" pitchFamily="34" charset="-122"/>
              </a:rPr>
              <a:t>Higo</a:t>
            </a:r>
            <a:r>
              <a:rPr lang="zh-CN" altLang="en-US" sz="2000" b="1" dirty="0">
                <a:latin typeface="微软雅黑" panose="020B0503020204020204" pitchFamily="34" charset="-122"/>
                <a:ea typeface="微软雅黑" panose="020B0503020204020204" pitchFamily="34" charset="-122"/>
              </a:rPr>
              <a:t> </a:t>
            </a:r>
            <a:endParaRPr lang="en-US" altLang="zh-CN" sz="2000" b="1" dirty="0" smtClean="0">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巨杉 </a:t>
            </a:r>
            <a:r>
              <a:rPr lang="en-US" altLang="zh-CN" sz="2000" b="1" dirty="0" err="1" smtClean="0">
                <a:latin typeface="微软雅黑" panose="020B0503020204020204" pitchFamily="34" charset="-122"/>
                <a:ea typeface="微软雅黑" panose="020B0503020204020204" pitchFamily="34" charset="-122"/>
              </a:rPr>
              <a:t>SequoiaDB</a:t>
            </a:r>
            <a:endParaRPr lang="en-US" altLang="zh-CN" sz="2000" b="1" dirty="0">
              <a:latin typeface="微软雅黑" panose="020B0503020204020204" pitchFamily="34" charset="-122"/>
              <a:ea typeface="微软雅黑" panose="020B0503020204020204" pitchFamily="34" charset="-122"/>
            </a:endParaRPr>
          </a:p>
          <a:p>
            <a:endParaRPr lang="en-US" altLang="zh-CN" sz="2000" b="1" dirty="0" smtClean="0">
              <a:latin typeface="微软雅黑" panose="020B0503020204020204" pitchFamily="34" charset="-122"/>
              <a:ea typeface="微软雅黑" panose="020B0503020204020204" pitchFamily="34" charset="-122"/>
            </a:endParaRPr>
          </a:p>
        </p:txBody>
      </p:sp>
      <p:sp>
        <p:nvSpPr>
          <p:cNvPr id="15" name="TextBox 1"/>
          <p:cNvSpPr txBox="1"/>
          <p:nvPr/>
        </p:nvSpPr>
        <p:spPr>
          <a:xfrm>
            <a:off x="4283968" y="1796821"/>
            <a:ext cx="2880320" cy="224676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阿里云数据库</a:t>
            </a:r>
            <a:r>
              <a:rPr lang="en-US" altLang="zh-CN" sz="2000" b="1" dirty="0" smtClean="0">
                <a:latin typeface="微软雅黑" panose="020B0503020204020204" pitchFamily="34" charset="-122"/>
                <a:ea typeface="微软雅黑" panose="020B0503020204020204" pitchFamily="34" charset="-122"/>
              </a:rPr>
              <a:t>:</a:t>
            </a:r>
          </a:p>
          <a:p>
            <a:endParaRPr lang="en-US" altLang="zh-CN" sz="2000" b="1" dirty="0">
              <a:latin typeface="微软雅黑" panose="020B0503020204020204" pitchFamily="34" charset="-122"/>
              <a:ea typeface="微软雅黑" panose="020B0503020204020204" pitchFamily="34" charset="-122"/>
            </a:endParaRPr>
          </a:p>
          <a:p>
            <a:r>
              <a:rPr lang="en-US" altLang="zh-CN" sz="2000" b="1" dirty="0" err="1" smtClean="0">
                <a:latin typeface="微软雅黑" panose="020B0503020204020204" pitchFamily="34" charset="-122"/>
                <a:ea typeface="微软雅黑" panose="020B0503020204020204" pitchFamily="34" charset="-122"/>
              </a:rPr>
              <a:t>PetaData</a:t>
            </a:r>
            <a:endParaRPr lang="en-US" altLang="zh-CN" sz="2000" b="1" dirty="0">
              <a:latin typeface="微软雅黑" panose="020B0503020204020204" pitchFamily="34" charset="-122"/>
              <a:ea typeface="微软雅黑" panose="020B0503020204020204" pitchFamily="34" charset="-122"/>
            </a:endParaRPr>
          </a:p>
          <a:p>
            <a:r>
              <a:rPr lang="en-US" altLang="zh-CN" sz="2000" b="1" dirty="0" err="1">
                <a:latin typeface="微软雅黑" panose="020B0503020204020204" pitchFamily="34" charset="-122"/>
                <a:ea typeface="微软雅黑" panose="020B0503020204020204" pitchFamily="34" charset="-122"/>
              </a:rPr>
              <a:t>OceanBase</a:t>
            </a:r>
            <a:endParaRPr lang="en-US" altLang="zh-CN" sz="2000" b="1" dirty="0">
              <a:latin typeface="微软雅黑" panose="020B0503020204020204" pitchFamily="34" charset="-122"/>
              <a:ea typeface="微软雅黑" panose="020B0503020204020204" pitchFamily="34" charset="-122"/>
            </a:endParaRPr>
          </a:p>
          <a:p>
            <a:r>
              <a:rPr lang="en-US" altLang="zh-CN" sz="2000" b="1" dirty="0" smtClean="0">
                <a:latin typeface="微软雅黑" panose="020B0503020204020204" pitchFamily="34" charset="-122"/>
                <a:ea typeface="微软雅黑" panose="020B0503020204020204" pitchFamily="34" charset="-122"/>
              </a:rPr>
              <a:t>ADS</a:t>
            </a:r>
            <a:r>
              <a:rPr lang="zh-CN" altLang="en-US" sz="2000" b="1" dirty="0" smtClean="0">
                <a:latin typeface="微软雅黑" panose="020B0503020204020204" pitchFamily="34" charset="-122"/>
                <a:ea typeface="微软雅黑" panose="020B0503020204020204" pitchFamily="34" charset="-122"/>
              </a:rPr>
              <a:t>-实时分析</a:t>
            </a:r>
            <a:endParaRPr lang="en-US" altLang="zh-CN" sz="2000" b="1" dirty="0" smtClean="0">
              <a:latin typeface="微软雅黑" panose="020B0503020204020204" pitchFamily="34" charset="-122"/>
              <a:ea typeface="微软雅黑" panose="020B0503020204020204" pitchFamily="34" charset="-122"/>
            </a:endParaRPr>
          </a:p>
          <a:p>
            <a:r>
              <a:rPr lang="en-US" altLang="zh-CN" sz="2000" b="1" dirty="0">
                <a:latin typeface="微软雅黑" panose="020B0503020204020204" pitchFamily="34" charset="-122"/>
                <a:ea typeface="微软雅黑" panose="020B0503020204020204" pitchFamily="34" charset="-122"/>
              </a:rPr>
              <a:t>ODPS</a:t>
            </a:r>
            <a:r>
              <a:rPr lang="zh-CN" altLang="en-US" sz="2000" b="1" dirty="0">
                <a:latin typeface="微软雅黑" panose="020B0503020204020204" pitchFamily="34" charset="-122"/>
                <a:ea typeface="微软雅黑" panose="020B0503020204020204" pitchFamily="34" charset="-122"/>
              </a:rPr>
              <a:t>-大数据计算平台</a:t>
            </a:r>
            <a:endParaRPr lang="en-US" altLang="zh-CN" sz="2000" b="1" dirty="0">
              <a:latin typeface="微软雅黑" panose="020B0503020204020204" pitchFamily="34" charset="-122"/>
              <a:ea typeface="微软雅黑" panose="020B0503020204020204" pitchFamily="34" charset="-122"/>
            </a:endParaRPr>
          </a:p>
          <a:p>
            <a:endParaRPr lang="en-US" altLang="zh-CN" sz="2000" b="1" dirty="0">
              <a:latin typeface="微软雅黑" panose="020B0503020204020204" pitchFamily="34" charset="-122"/>
              <a:ea typeface="微软雅黑" panose="020B0503020204020204" pitchFamily="34" charset="-122"/>
            </a:endParaRPr>
          </a:p>
        </p:txBody>
      </p:sp>
      <p:sp>
        <p:nvSpPr>
          <p:cNvPr id="5" name="矩形 4"/>
          <p:cNvSpPr/>
          <p:nvPr/>
        </p:nvSpPr>
        <p:spPr>
          <a:xfrm>
            <a:off x="8100395" y="6311265"/>
            <a:ext cx="900095" cy="332142"/>
          </a:xfrm>
          <a:prstGeom prst="rect">
            <a:avLst/>
          </a:prstGeom>
          <a:solidFill>
            <a:schemeClr val="bg1"/>
          </a:solidFill>
        </p:spPr>
        <p:txBody>
          <a:bodyPr wrap="square" rtlCol="0" anchor="ctr">
            <a:spAutoFit/>
          </a:bodyPr>
          <a:lstStyle/>
          <a:p>
            <a:pPr algn="ctr">
              <a:lnSpc>
                <a:spcPct val="150000"/>
              </a:lnSpc>
            </a:pPr>
            <a:endParaRPr kumimoji="1"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175195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663</TotalTime>
  <Words>2291</Words>
  <Application>Microsoft Macintosh PowerPoint</Application>
  <PresentationFormat>全屏显示(4:3)</PresentationFormat>
  <Paragraphs>507</Paragraphs>
  <Slides>34</Slides>
  <Notes>26</Notes>
  <HiddenSlides>0</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人工智能辅助决策 </vt:lpstr>
      <vt:lpstr>工作流代替人肉运维操作</vt:lpstr>
      <vt:lpstr>用规模效应削峰填谷</vt:lpstr>
      <vt:lpstr>PowerPoint 演示文稿</vt:lpstr>
      <vt:lpstr>PowerPoint 演示文稿</vt:lpstr>
    </vt:vector>
  </TitlesOfParts>
  <Company>Alibaba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瓯桑</dc:creator>
  <cp:lastModifiedBy>Yu Feng</cp:lastModifiedBy>
  <cp:revision>56</cp:revision>
  <dcterms:created xsi:type="dcterms:W3CDTF">2016-03-31T02:50:57Z</dcterms:created>
  <dcterms:modified xsi:type="dcterms:W3CDTF">2016-04-29T01:50:17Z</dcterms:modified>
</cp:coreProperties>
</file>