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439" r:id="rId3"/>
    <p:sldId id="473" r:id="rId4"/>
    <p:sldId id="475" r:id="rId5"/>
    <p:sldId id="476" r:id="rId6"/>
    <p:sldId id="477" r:id="rId7"/>
    <p:sldId id="478" r:id="rId8"/>
    <p:sldId id="479" r:id="rId9"/>
    <p:sldId id="480" r:id="rId10"/>
    <p:sldId id="482" r:id="rId11"/>
    <p:sldId id="483" r:id="rId12"/>
    <p:sldId id="494" r:id="rId13"/>
    <p:sldId id="487" r:id="rId14"/>
    <p:sldId id="495" r:id="rId15"/>
    <p:sldId id="485" r:id="rId16"/>
    <p:sldId id="484" r:id="rId17"/>
    <p:sldId id="488" r:id="rId18"/>
    <p:sldId id="489" r:id="rId19"/>
    <p:sldId id="486" r:id="rId20"/>
    <p:sldId id="490" r:id="rId21"/>
    <p:sldId id="491" r:id="rId22"/>
    <p:sldId id="496" r:id="rId23"/>
    <p:sldId id="497" r:id="rId24"/>
    <p:sldId id="492" r:id="rId25"/>
    <p:sldId id="493" r:id="rId26"/>
    <p:sldId id="472" r:id="rId27"/>
  </p:sldIdLst>
  <p:sldSz cx="9144000" cy="6858000" type="screen4x3"/>
  <p:notesSz cx="6858000" cy="9144000"/>
  <p:custDataLst>
    <p:tags r:id="rId3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99CC00"/>
    <a:srgbClr val="0033CC"/>
    <a:srgbClr val="FF9933"/>
    <a:srgbClr val="A4FAAC"/>
    <a:srgbClr val="99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379" autoAdjust="0"/>
  </p:normalViewPr>
  <p:slideViewPr>
    <p:cSldViewPr>
      <p:cViewPr>
        <p:scale>
          <a:sx n="60" d="100"/>
          <a:sy n="60" d="100"/>
        </p:scale>
        <p:origin x="-280" y="-1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184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tags" Target="tags/tag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6EFF521-650A-49CF-9310-5C2096C53399}" type="datetimeFigureOut">
              <a:rPr lang="zh-CN" altLang="en-US"/>
              <a:pPr>
                <a:defRPr/>
              </a:pPr>
              <a:t>5/6/13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D529037-AE71-45AF-AEA5-5CEAB37DACE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82632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29037-AE71-45AF-AEA5-5CEAB37DACE0}" type="slidenum">
              <a:rPr lang="zh-CN" altLang="en-US" smtClean="0"/>
              <a:pPr>
                <a:defRPr/>
              </a:pPr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2405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922E0-73D5-4913-ABE0-BD8D8AD28DC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19758-890E-40A9-B11D-AF92D82969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50789-8920-4682-9238-9A45C3F5D8C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F2BE9-0CA1-4A66-BCA8-B30B18AABFC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2C66C-42A5-4DF3-823A-935D93407AE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961EE-138B-44E7-8484-C8338877F76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4DAED-6952-4741-98D4-B31D55B8D3B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9FD30-D00B-411F-85FF-7B717A04BEC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561CC-2121-4AF5-850E-1C01F856E67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40DFD-E388-469A-B339-DE55DD28F79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34B63-B05D-4655-B772-A883FB09530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43108" y="274638"/>
            <a:ext cx="6543692" cy="725470"/>
          </a:xfrm>
          <a:prstGeom prst="rect">
            <a:avLst/>
          </a:prstGeom>
          <a:noFill/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华文细黑" pitchFamily="2" charset="-122"/>
                <a:ea typeface="华文细黑" pitchFamily="2" charset="-122"/>
              </a:defRPr>
            </a:lvl1pPr>
            <a:lvl2pPr>
              <a:defRPr sz="2400">
                <a:latin typeface="华文细黑" pitchFamily="2" charset="-122"/>
                <a:ea typeface="华文细黑" pitchFamily="2" charset="-122"/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C4644-D6E2-441C-8373-2852685CA24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6D1B0-C66E-495D-9E6C-A3209EA3D3B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72D8E-A01C-4C1E-931D-A9B507886F9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A8C96-9900-4841-9192-CBFEAACF7E2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33CA2-EDE1-40EE-9653-BD75E328B21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F0D38-1E8E-4532-BF6C-7F132DC3438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245E8-8F90-432E-8BFD-3C89D0E4F86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5AAF2-1BBD-4A9D-B7EB-2816E3E8E77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F05E0-FAF6-4217-8F94-9EC56370EA9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6E290-1984-4A3B-BAF3-EE2BFA31E28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947B2-F830-415E-B031-FCCAE00CA9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99B3712D-C926-44F2-B5D4-31C17D84E86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2" name="Picture 7" descr="111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7" name="标题占位符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黑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黑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黑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黑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1016EE4D-DCF9-4311-A9B3-53BE1EF8244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2053" name="Picture 6" descr="22222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AutoShape 7"/>
          <p:cNvSpPr>
            <a:spLocks noChangeAspect="1" noChangeArrowheads="1" noTextEdit="1"/>
          </p:cNvSpPr>
          <p:nvPr/>
        </p:nvSpPr>
        <p:spPr bwMode="auto">
          <a:xfrm>
            <a:off x="3727450" y="3079750"/>
            <a:ext cx="16891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2987675" y="2492375"/>
            <a:ext cx="32385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>
                <a:solidFill>
                  <a:srgbClr val="25221E"/>
                </a:solidFill>
                <a:latin typeface="AvantGarde Bk BT" pitchFamily="34" charset="0"/>
                <a:ea typeface="+mn-ea"/>
              </a:rPr>
              <a:t>PPT NAME</a:t>
            </a:r>
            <a:endParaRPr lang="en-US" altLang="zh-CN" sz="6000">
              <a:latin typeface="+mn-lt"/>
              <a:ea typeface="+mn-ea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3851275" y="3429000"/>
            <a:ext cx="1600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>
                <a:solidFill>
                  <a:srgbClr val="25221E"/>
                </a:solidFill>
                <a:latin typeface="黑体" pitchFamily="2" charset="-122"/>
                <a:ea typeface="黑体" pitchFamily="2" charset="-122"/>
              </a:rPr>
              <a:t>2007</a:t>
            </a:r>
            <a:r>
              <a:rPr lang="zh-CN" altLang="en-US">
                <a:solidFill>
                  <a:srgbClr val="25221E"/>
                </a:solidFill>
                <a:latin typeface="黑体" pitchFamily="2" charset="-122"/>
                <a:ea typeface="黑体" pitchFamily="2" charset="-122"/>
              </a:rPr>
              <a:t>年</a:t>
            </a:r>
            <a:r>
              <a:rPr lang="en-US" altLang="zh-CN">
                <a:solidFill>
                  <a:srgbClr val="25221E"/>
                </a:solidFill>
                <a:latin typeface="黑体" pitchFamily="2" charset="-122"/>
                <a:ea typeface="黑体" pitchFamily="2" charset="-122"/>
              </a:rPr>
              <a:t>01</a:t>
            </a:r>
            <a:r>
              <a:rPr lang="zh-CN" altLang="en-US">
                <a:solidFill>
                  <a:srgbClr val="25221E"/>
                </a:solidFill>
                <a:latin typeface="黑体" pitchFamily="2" charset="-122"/>
                <a:ea typeface="黑体" pitchFamily="2" charset="-122"/>
              </a:rPr>
              <a:t>月</a:t>
            </a:r>
            <a:r>
              <a:rPr lang="en-US" altLang="zh-CN">
                <a:solidFill>
                  <a:srgbClr val="25221E"/>
                </a:solidFill>
                <a:latin typeface="黑体" pitchFamily="2" charset="-122"/>
                <a:ea typeface="黑体" pitchFamily="2" charset="-122"/>
              </a:rPr>
              <a:t>01</a:t>
            </a:r>
            <a:r>
              <a:rPr lang="zh-CN" altLang="en-US">
                <a:solidFill>
                  <a:srgbClr val="25221E"/>
                </a:solidFill>
                <a:latin typeface="黑体" pitchFamily="2" charset="-122"/>
                <a:ea typeface="黑体" pitchFamily="2" charset="-122"/>
              </a:rPr>
              <a:t>日</a:t>
            </a:r>
            <a:endParaRPr lang="zh-CN" altLang="en-US">
              <a:latin typeface="+mn-lt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831975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CPU</a:t>
            </a:r>
            <a:r>
              <a:rPr lang="zh-CN" altLang="en-US" dirty="0" smtClean="0"/>
              <a:t>高效编程技术</a:t>
            </a:r>
            <a:endParaRPr lang="zh-CN" altLang="en-US" dirty="0"/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核心系统数据库组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 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褚霸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(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余锋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)</a:t>
            </a:r>
          </a:p>
          <a:p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http://blog.yufeng.info</a:t>
            </a:r>
          </a:p>
          <a:p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2013-5-7</a:t>
            </a:r>
            <a:endParaRPr lang="zh-CN" altLang="en-US" dirty="0">
              <a:latin typeface="华文细黑"/>
              <a:ea typeface="华文细黑"/>
              <a:cs typeface="华文细黑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指令优化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/>
              <a:t>长流水线 </a:t>
            </a:r>
            <a:r>
              <a:rPr lang="en-US" altLang="zh-CN" sz="3200" dirty="0"/>
              <a:t>&gt;= 15</a:t>
            </a:r>
            <a:r>
              <a:rPr lang="zh-CN" altLang="en-US" sz="3200" dirty="0" smtClean="0"/>
              <a:t>级</a:t>
            </a:r>
            <a:endParaRPr lang="en-US" altLang="zh-CN" sz="3200" dirty="0" smtClean="0"/>
          </a:p>
          <a:p>
            <a:pPr lvl="1"/>
            <a:r>
              <a:rPr lang="en-US" altLang="zh-CN" sz="2000" dirty="0" smtClean="0"/>
              <a:t>Branch </a:t>
            </a:r>
            <a:r>
              <a:rPr lang="en-US" altLang="zh-CN" sz="2000" dirty="0"/>
              <a:t>prediction miss</a:t>
            </a:r>
            <a:r>
              <a:rPr lang="zh-CN" altLang="en-US" sz="2000" dirty="0"/>
              <a:t>性能损耗</a:t>
            </a:r>
            <a:r>
              <a:rPr lang="zh-CN" altLang="en-US" sz="2000" dirty="0" smtClean="0"/>
              <a:t>大</a:t>
            </a:r>
            <a:endParaRPr lang="en-US" altLang="zh-CN" sz="2000" dirty="0"/>
          </a:p>
          <a:p>
            <a:pPr lvl="2"/>
            <a:r>
              <a:rPr lang="zh-CN" altLang="en-US" sz="2000" dirty="0" smtClean="0"/>
              <a:t>减少</a:t>
            </a:r>
            <a:r>
              <a:rPr lang="en-US" altLang="zh-CN" sz="2000" dirty="0" smtClean="0"/>
              <a:t>Branch prediction miss</a:t>
            </a:r>
            <a:r>
              <a:rPr lang="zh-CN" altLang="en-US" sz="2000" dirty="0" smtClean="0"/>
              <a:t>率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减少</a:t>
            </a:r>
            <a:r>
              <a:rPr lang="en-US" altLang="zh-CN" sz="2000" dirty="0" smtClean="0"/>
              <a:t>/</a:t>
            </a:r>
            <a:r>
              <a:rPr lang="zh-CN" altLang="en-US" sz="2000" dirty="0" smtClean="0"/>
              <a:t>消除</a:t>
            </a:r>
            <a:r>
              <a:rPr lang="en-US" altLang="zh-CN" sz="2000" dirty="0" smtClean="0"/>
              <a:t>conditional branch</a:t>
            </a:r>
            <a:endParaRPr lang="en-US" altLang="zh-CN" sz="2000" dirty="0"/>
          </a:p>
          <a:p>
            <a:pPr lvl="2"/>
            <a:r>
              <a:rPr lang="en-US" altLang="zh-CN" sz="2000" dirty="0" smtClean="0"/>
              <a:t>Bit</a:t>
            </a:r>
            <a:r>
              <a:rPr lang="zh-CN" altLang="en-US" sz="2000" dirty="0" smtClean="0"/>
              <a:t>运算代替比较</a:t>
            </a:r>
            <a:endParaRPr lang="en-US" altLang="zh-CN" sz="2000" dirty="0" smtClean="0"/>
          </a:p>
          <a:p>
            <a:pPr lvl="2"/>
            <a:r>
              <a:rPr lang="en-US" altLang="zh-CN" sz="2000" dirty="0" err="1" smtClean="0"/>
              <a:t>Comvg</a:t>
            </a:r>
            <a:r>
              <a:rPr lang="zh-CN" altLang="en-US" sz="2000" dirty="0" smtClean="0"/>
              <a:t>指令代替比较</a:t>
            </a:r>
            <a:endParaRPr lang="en-US" altLang="zh-CN" sz="2000" dirty="0" smtClean="0"/>
          </a:p>
          <a:p>
            <a:r>
              <a:rPr lang="zh-CN" altLang="en-US" sz="2800" dirty="0" smtClean="0"/>
              <a:t>充分发挥</a:t>
            </a:r>
            <a:r>
              <a:rPr lang="en-US" altLang="zh-CN" sz="2800" dirty="0" smtClean="0"/>
              <a:t>Intel</a:t>
            </a:r>
            <a:r>
              <a:rPr lang="zh-CN" altLang="en-US" sz="2800" dirty="0" smtClean="0"/>
              <a:t>处理器乱序执行的能力</a:t>
            </a:r>
            <a:endParaRPr lang="en-US" altLang="zh-CN" sz="2800" dirty="0" smtClean="0"/>
          </a:p>
          <a:p>
            <a:pPr lvl="1"/>
            <a:r>
              <a:rPr lang="zh-CN" altLang="en-US" sz="2000" dirty="0" smtClean="0"/>
              <a:t>避免指令间存在</a:t>
            </a:r>
            <a:r>
              <a:rPr lang="en-US" altLang="zh-CN" sz="2000" dirty="0" smtClean="0"/>
              <a:t>long dependency chain</a:t>
            </a:r>
            <a:endParaRPr lang="en-US" altLang="zh-CN" sz="2000" dirty="0"/>
          </a:p>
          <a:p>
            <a:pPr lvl="1"/>
            <a:r>
              <a:rPr lang="zh-CN" altLang="en-US" sz="2000" dirty="0" smtClean="0"/>
              <a:t>避免指令间隐性的依赖关系，例如对</a:t>
            </a:r>
            <a:r>
              <a:rPr lang="en-US" altLang="zh-CN" sz="2000" dirty="0" err="1" smtClean="0"/>
              <a:t>eflags</a:t>
            </a:r>
            <a:r>
              <a:rPr lang="zh-CN" altLang="en-US" sz="2000" dirty="0" smtClean="0"/>
              <a:t>的依赖</a:t>
            </a:r>
            <a:endParaRPr lang="en-US" altLang="zh-CN" sz="2000" dirty="0" smtClean="0"/>
          </a:p>
        </p:txBody>
      </p:sp>
    </p:spTree>
    <p:extLst>
      <p:ext uri="{BB962C8B-B14F-4D97-AF65-F5344CB8AC3E}">
        <p14:creationId xmlns:p14="http://schemas.microsoft.com/office/powerpoint/2010/main" val="3906684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</a:t>
            </a:r>
            <a:r>
              <a:rPr lang="zh-CN" altLang="en-US" dirty="0" smtClean="0"/>
              <a:t>内部各部件访问速度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  <p:pic>
        <p:nvPicPr>
          <p:cNvPr id="5" name="Content Placeholder 4" descr="Picture 56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79820" y="1341438"/>
            <a:ext cx="7184359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充分利用寄存器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dirty="0" smtClean="0"/>
              <a:t># define LZ4_COPYSTEP(</a:t>
            </a:r>
            <a:r>
              <a:rPr lang="en-US" altLang="zh-CN" dirty="0" err="1" smtClean="0"/>
              <a:t>s,d</a:t>
            </a:r>
            <a:r>
              <a:rPr lang="en-US" altLang="zh-CN" dirty="0" smtClean="0"/>
              <a:t>) A64(d) = A64(s); d+=8; s+=8;</a:t>
            </a:r>
          </a:p>
          <a:p>
            <a:pPr>
              <a:buNone/>
            </a:pPr>
            <a:r>
              <a:rPr lang="en-US" altLang="zh-CN" dirty="0" smtClean="0"/>
              <a:t># define LZ4_COPYPACKET(</a:t>
            </a:r>
            <a:r>
              <a:rPr lang="en-US" altLang="zh-CN" dirty="0" err="1" smtClean="0"/>
              <a:t>s,d</a:t>
            </a:r>
            <a:r>
              <a:rPr lang="en-US" altLang="zh-CN" dirty="0" smtClean="0"/>
              <a:t>) LZ4_COPYSTEP(</a:t>
            </a:r>
            <a:r>
              <a:rPr lang="en-US" altLang="zh-CN" dirty="0" err="1" smtClean="0"/>
              <a:t>s,d</a:t>
            </a:r>
            <a:r>
              <a:rPr lang="en-US" altLang="zh-CN" dirty="0" smtClean="0"/>
              <a:t>)</a:t>
            </a:r>
          </a:p>
          <a:p>
            <a:pPr>
              <a:buNone/>
            </a:pPr>
            <a:r>
              <a:rPr lang="en-US" altLang="zh-CN" dirty="0" smtClean="0"/>
              <a:t>#define LZ4_WILDCOPY(</a:t>
            </a:r>
            <a:r>
              <a:rPr lang="en-US" altLang="zh-CN" dirty="0" err="1" smtClean="0"/>
              <a:t>s,d,e</a:t>
            </a:r>
            <a:r>
              <a:rPr lang="en-US" altLang="zh-CN" dirty="0" smtClean="0"/>
              <a:t>) do { LZ4_COPYPACKET(</a:t>
            </a:r>
            <a:r>
              <a:rPr lang="en-US" altLang="zh-CN" dirty="0" err="1" smtClean="0"/>
              <a:t>s,d</a:t>
            </a:r>
            <a:r>
              <a:rPr lang="en-US" altLang="zh-CN" dirty="0" smtClean="0"/>
              <a:t>) } while (d&lt;e);</a:t>
            </a:r>
          </a:p>
          <a:p>
            <a:pPr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位运算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dirty="0" err="1" smtClean="0"/>
              <a:t>int</a:t>
            </a:r>
            <a:r>
              <a:rPr lang="en-US" altLang="zh-CN" dirty="0" smtClean="0"/>
              <a:t> r;</a:t>
            </a:r>
          </a:p>
          <a:p>
            <a:pPr>
              <a:buNone/>
            </a:pPr>
            <a:r>
              <a:rPr lang="en-US" altLang="zh-CN" dirty="0" smtClean="0"/>
              <a:t>if (!(</a:t>
            </a:r>
            <a:r>
              <a:rPr lang="en-US" altLang="zh-CN" dirty="0" err="1" smtClean="0"/>
              <a:t>val</a:t>
            </a:r>
            <a:r>
              <a:rPr lang="en-US" altLang="zh-CN" dirty="0" smtClean="0"/>
              <a:t>&gt;&gt;32)) { r=4; } else { r=0; </a:t>
            </a:r>
            <a:r>
              <a:rPr lang="en-US" altLang="zh-CN" dirty="0" err="1" smtClean="0"/>
              <a:t>val</a:t>
            </a:r>
            <a:r>
              <a:rPr lang="en-US" altLang="zh-CN" dirty="0" smtClean="0"/>
              <a:t>&gt;&gt;=32; }</a:t>
            </a:r>
          </a:p>
          <a:p>
            <a:pPr>
              <a:buNone/>
            </a:pPr>
            <a:r>
              <a:rPr lang="en-US" altLang="zh-CN" dirty="0" smtClean="0"/>
              <a:t>if (!(</a:t>
            </a:r>
            <a:r>
              <a:rPr lang="en-US" altLang="zh-CN" dirty="0" err="1" smtClean="0"/>
              <a:t>val</a:t>
            </a:r>
            <a:r>
              <a:rPr lang="en-US" altLang="zh-CN" dirty="0" smtClean="0"/>
              <a:t>&gt;&gt;16)) { r+=2; </a:t>
            </a:r>
            <a:r>
              <a:rPr lang="en-US" altLang="zh-CN" dirty="0" err="1" smtClean="0"/>
              <a:t>val</a:t>
            </a:r>
            <a:r>
              <a:rPr lang="en-US" altLang="zh-CN" dirty="0" smtClean="0"/>
              <a:t>&gt;&gt;=8; } else { </a:t>
            </a:r>
            <a:r>
              <a:rPr lang="en-US" altLang="zh-CN" dirty="0" err="1" smtClean="0"/>
              <a:t>val</a:t>
            </a:r>
            <a:r>
              <a:rPr lang="en-US" altLang="zh-CN" dirty="0" smtClean="0"/>
              <a:t>&gt;&gt;=24; }</a:t>
            </a:r>
          </a:p>
          <a:p>
            <a:pPr>
              <a:buNone/>
            </a:pPr>
            <a:r>
              <a:rPr lang="en-US" altLang="zh-CN" dirty="0" smtClean="0"/>
              <a:t>r += (!</a:t>
            </a:r>
            <a:r>
              <a:rPr lang="en-US" altLang="zh-CN" dirty="0" err="1" smtClean="0"/>
              <a:t>val</a:t>
            </a:r>
            <a:r>
              <a:rPr lang="en-US" altLang="zh-CN" dirty="0" smtClean="0"/>
              <a:t>);</a:t>
            </a:r>
          </a:p>
          <a:p>
            <a:pPr>
              <a:buNone/>
            </a:pPr>
            <a:r>
              <a:rPr lang="en-US" altLang="zh-CN" dirty="0" smtClean="0"/>
              <a:t>return r;</a:t>
            </a:r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并行执行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altLang="zh-CN" dirty="0" smtClean="0"/>
              <a:t>*op++ = *ref++;</a:t>
            </a:r>
          </a:p>
          <a:p>
            <a:pPr>
              <a:buNone/>
            </a:pPr>
            <a:r>
              <a:rPr lang="nl-NL" altLang="zh-CN" dirty="0" smtClean="0"/>
              <a:t>*op++ = *ref++;</a:t>
            </a:r>
          </a:p>
          <a:p>
            <a:pPr>
              <a:buNone/>
            </a:pPr>
            <a:r>
              <a:rPr lang="nl-NL" altLang="zh-CN" dirty="0" smtClean="0"/>
              <a:t>*op++ = *ref++;</a:t>
            </a:r>
          </a:p>
          <a:p>
            <a:pPr>
              <a:buNone/>
            </a:pPr>
            <a:r>
              <a:rPr lang="nl-NL" altLang="zh-CN" dirty="0" smtClean="0"/>
              <a:t>*op++ = *ref++;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消除</a:t>
            </a:r>
            <a:r>
              <a:rPr lang="en-US" altLang="zh-CN" dirty="0" smtClean="0"/>
              <a:t>Conditional Branch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3322712" cy="4525963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如何消除这个</a:t>
            </a:r>
            <a:r>
              <a:rPr lang="en-US" altLang="zh-CN" dirty="0" smtClean="0"/>
              <a:t>if</a:t>
            </a:r>
            <a:r>
              <a:rPr lang="zh-CN" altLang="en-US" dirty="0" smtClean="0"/>
              <a:t>语句</a:t>
            </a:r>
            <a:endParaRPr lang="en-US" altLang="zh-CN" dirty="0" smtClean="0"/>
          </a:p>
          <a:p>
            <a:pPr marL="800100" lvl="2" indent="0">
              <a:buNone/>
            </a:pPr>
            <a:r>
              <a:rPr lang="en-US" altLang="zh-CN" sz="2400" dirty="0" smtClean="0"/>
              <a:t>if (a &lt; b) {</a:t>
            </a:r>
          </a:p>
          <a:p>
            <a:pPr marL="800100" lvl="2" indent="0">
              <a:buNone/>
            </a:pPr>
            <a:r>
              <a:rPr lang="en-US" altLang="zh-CN" sz="2400" dirty="0" smtClean="0"/>
              <a:t>  r = c;</a:t>
            </a:r>
          </a:p>
          <a:p>
            <a:pPr marL="800100" lvl="2" indent="0">
              <a:buNone/>
            </a:pPr>
            <a:r>
              <a:rPr lang="en-US" altLang="zh-CN" sz="2400" dirty="0" smtClean="0"/>
              <a:t>} else {</a:t>
            </a:r>
          </a:p>
          <a:p>
            <a:pPr marL="800100" lvl="2" indent="0">
              <a:buNone/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 r = d;</a:t>
            </a:r>
          </a:p>
          <a:p>
            <a:pPr marL="800100" lvl="2" indent="0">
              <a:buNone/>
            </a:pPr>
            <a:r>
              <a:rPr lang="en-US" altLang="zh-CN" sz="2400" dirty="0" smtClean="0"/>
              <a:t>}</a:t>
            </a:r>
            <a:endParaRPr lang="en-US" altLang="zh-CN" sz="2400" dirty="0"/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4067944" y="1628800"/>
            <a:ext cx="4536504" cy="4680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Bit</a:t>
            </a:r>
            <a:r>
              <a:rPr lang="zh-CN" altLang="en-US" dirty="0" smtClean="0"/>
              <a:t>运算版本</a:t>
            </a:r>
            <a:r>
              <a:rPr lang="en-US" altLang="zh-CN" dirty="0" smtClean="0"/>
              <a:t>1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 err="1" smtClean="0"/>
              <a:t>int</a:t>
            </a:r>
            <a:r>
              <a:rPr lang="en-US" altLang="zh-CN" dirty="0" smtClean="0"/>
              <a:t> mask = (a-b) &gt;&gt; 31;</a:t>
            </a:r>
          </a:p>
          <a:p>
            <a:pPr marL="0" indent="0">
              <a:buNone/>
            </a:pPr>
            <a:r>
              <a:rPr lang="en-US" altLang="zh-CN" dirty="0" smtClean="0"/>
              <a:t>r = (mask &amp; c) | (~mask &amp; d);</a:t>
            </a:r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 smtClean="0"/>
              <a:t>Bit</a:t>
            </a:r>
            <a:r>
              <a:rPr lang="zh-CN" altLang="en-US" dirty="0" smtClean="0"/>
              <a:t>运算版本</a:t>
            </a:r>
            <a:r>
              <a:rPr lang="en-US" altLang="zh-CN" dirty="0" smtClean="0"/>
              <a:t>2</a:t>
            </a:r>
          </a:p>
          <a:p>
            <a:pPr marL="0" indent="0">
              <a:buNone/>
            </a:pPr>
            <a:r>
              <a:rPr lang="en-US" altLang="zh-CN" dirty="0" err="1"/>
              <a:t>int</a:t>
            </a:r>
            <a:r>
              <a:rPr lang="en-US" altLang="zh-CN" dirty="0"/>
              <a:t> mask = (a-b) &gt;&gt; 31;</a:t>
            </a:r>
          </a:p>
          <a:p>
            <a:pPr marL="0" indent="0">
              <a:buNone/>
            </a:pPr>
            <a:r>
              <a:rPr lang="en-US" altLang="zh-CN" dirty="0"/>
              <a:t>r = d</a:t>
            </a:r>
            <a:r>
              <a:rPr lang="en-US" altLang="zh-CN" dirty="0" smtClean="0"/>
              <a:t> + mask </a:t>
            </a:r>
            <a:r>
              <a:rPr lang="en-US" altLang="zh-CN" dirty="0"/>
              <a:t>&amp; </a:t>
            </a:r>
            <a:r>
              <a:rPr lang="en-US" altLang="zh-CN" dirty="0" smtClean="0"/>
              <a:t>(c-d);</a:t>
            </a:r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 err="1"/>
              <a:t>cmovg</a:t>
            </a:r>
            <a:r>
              <a:rPr lang="zh-CN" altLang="en-US" dirty="0"/>
              <a:t>版本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r = (a &lt; b) </a:t>
            </a:r>
            <a:r>
              <a:rPr lang="zh-CN" altLang="en-US" dirty="0"/>
              <a:t>？</a:t>
            </a:r>
            <a:r>
              <a:rPr lang="en-US" altLang="zh-CN" dirty="0"/>
              <a:t>c : d;</a:t>
            </a:r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4211960" y="5013176"/>
            <a:ext cx="3816424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4288908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分支可能性提示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dirty="0" smtClean="0"/>
              <a:t>#define likely(</a:t>
            </a:r>
            <a:r>
              <a:rPr lang="en-US" altLang="zh-CN" dirty="0" err="1" smtClean="0"/>
              <a:t>expr</a:t>
            </a:r>
            <a:r>
              <a:rPr lang="en-US" altLang="zh-CN" dirty="0" smtClean="0"/>
              <a:t>) expect((</a:t>
            </a:r>
            <a:r>
              <a:rPr lang="en-US" altLang="zh-CN" dirty="0" err="1" smtClean="0"/>
              <a:t>expr</a:t>
            </a:r>
            <a:r>
              <a:rPr lang="en-US" altLang="zh-CN" dirty="0" smtClean="0"/>
              <a:t>) != 0, 1)</a:t>
            </a:r>
          </a:p>
          <a:p>
            <a:pPr>
              <a:buNone/>
            </a:pPr>
            <a:r>
              <a:rPr lang="en-US" altLang="zh-CN" dirty="0" smtClean="0"/>
              <a:t>#define unlikely(</a:t>
            </a:r>
            <a:r>
              <a:rPr lang="en-US" altLang="zh-CN" dirty="0" err="1" smtClean="0"/>
              <a:t>expr</a:t>
            </a:r>
            <a:r>
              <a:rPr lang="en-US" altLang="zh-CN" dirty="0" smtClean="0"/>
              <a:t>) expect((</a:t>
            </a:r>
            <a:r>
              <a:rPr lang="en-US" altLang="zh-CN" dirty="0" err="1" smtClean="0"/>
              <a:t>expr</a:t>
            </a:r>
            <a:r>
              <a:rPr lang="en-US" altLang="zh-CN" dirty="0" smtClean="0"/>
              <a:t>) != 0, 0)</a:t>
            </a:r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while likely(</a:t>
            </a:r>
            <a:r>
              <a:rPr lang="en-US" altLang="zh-CN" dirty="0" err="1" smtClean="0"/>
              <a:t>ip</a:t>
            </a:r>
            <a:r>
              <a:rPr lang="en-US" altLang="zh-CN" dirty="0" smtClean="0"/>
              <a:t>&lt;</a:t>
            </a:r>
            <a:r>
              <a:rPr lang="en-US" altLang="zh-CN" dirty="0" err="1" smtClean="0"/>
              <a:t>matchlimit</a:t>
            </a:r>
            <a:r>
              <a:rPr lang="en-US" altLang="zh-CN" dirty="0" smtClean="0"/>
              <a:t>-(STEPSIZE-1))</a:t>
            </a:r>
          </a:p>
          <a:p>
            <a:pPr>
              <a:buNone/>
            </a:pPr>
            <a:r>
              <a:rPr lang="en-US" altLang="zh-CN" dirty="0" smtClean="0"/>
              <a:t>{</a:t>
            </a:r>
          </a:p>
          <a:p>
            <a:pPr>
              <a:buNone/>
            </a:pPr>
            <a:r>
              <a:rPr lang="en-US" altLang="zh-CN" dirty="0" smtClean="0"/>
              <a:t>…</a:t>
            </a:r>
          </a:p>
          <a:p>
            <a:pPr>
              <a:buNone/>
            </a:pPr>
            <a:r>
              <a:rPr lang="en-US" altLang="zh-CN" dirty="0" smtClean="0"/>
              <a:t>}</a:t>
            </a:r>
          </a:p>
          <a:p>
            <a:pPr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 Blocking Technique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1412776"/>
            <a:ext cx="7488832" cy="4847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 Blocking Technique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// Increasing memory usage improves compression ratio</a:t>
            </a:r>
          </a:p>
          <a:p>
            <a:pPr>
              <a:buNone/>
            </a:pPr>
            <a:r>
              <a:rPr lang="en-US" sz="2000" dirty="0" smtClean="0"/>
              <a:t>// Reduced memory usage can improve speed, due to cache effect</a:t>
            </a:r>
          </a:p>
          <a:p>
            <a:pPr>
              <a:buNone/>
            </a:pPr>
            <a:r>
              <a:rPr lang="en-US" sz="2000" dirty="0" smtClean="0"/>
              <a:t>// Default value is 14, for 16KB, which nicely fits into Intel x86 L1 cache</a:t>
            </a:r>
          </a:p>
          <a:p>
            <a:pPr>
              <a:buNone/>
            </a:pPr>
            <a:r>
              <a:rPr lang="en-US" sz="2000" dirty="0" smtClean="0"/>
              <a:t>#define MEMORY_USAGE 14</a:t>
            </a:r>
          </a:p>
          <a:p>
            <a:pPr>
              <a:buNone/>
            </a:pPr>
            <a:r>
              <a:rPr lang="en-US" sz="2000" dirty="0" smtClean="0"/>
              <a:t>#define HASH_LOG (MEMORY_USAGE-2)</a:t>
            </a:r>
          </a:p>
          <a:p>
            <a:pPr>
              <a:buNone/>
            </a:pPr>
            <a:r>
              <a:rPr lang="en-US" sz="2000" dirty="0" smtClean="0"/>
              <a:t>#define HASHTABLESIZE (1 &lt;&lt; HASH_LOG)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struct</a:t>
            </a:r>
            <a:r>
              <a:rPr lang="en-US" sz="2000" dirty="0" smtClean="0"/>
              <a:t> </a:t>
            </a:r>
            <a:r>
              <a:rPr lang="en-US" sz="2000" dirty="0" err="1" smtClean="0"/>
              <a:t>refTables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{</a:t>
            </a:r>
          </a:p>
          <a:p>
            <a:pPr>
              <a:buNone/>
            </a:pPr>
            <a:r>
              <a:rPr lang="en-US" sz="2000" dirty="0" smtClean="0"/>
              <a:t>HTYPE </a:t>
            </a:r>
            <a:r>
              <a:rPr lang="en-US" sz="2000" dirty="0" err="1" smtClean="0"/>
              <a:t>hashTable</a:t>
            </a:r>
            <a:r>
              <a:rPr lang="en-US" sz="2000" dirty="0" smtClean="0"/>
              <a:t>[HASHTABLESIZE];</a:t>
            </a:r>
          </a:p>
          <a:p>
            <a:pPr>
              <a:buNone/>
            </a:pPr>
            <a:r>
              <a:rPr lang="en-US" sz="2000" dirty="0" smtClean="0"/>
              <a:t>};</a:t>
            </a:r>
          </a:p>
          <a:p>
            <a:pPr>
              <a:buNone/>
            </a:pPr>
            <a:endParaRPr lang="en-US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memchr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pPr>
              <a:buNone/>
            </a:pPr>
            <a:r>
              <a:rPr lang="en-US" altLang="zh-CN" sz="1800" dirty="0" err="1" smtClean="0"/>
              <a:t>magic_bits</a:t>
            </a:r>
            <a:r>
              <a:rPr lang="en-US" altLang="zh-CN" sz="1800" dirty="0" smtClean="0"/>
              <a:t> = ((unsigned long </a:t>
            </a:r>
            <a:r>
              <a:rPr lang="en-US" altLang="zh-CN" sz="1800" dirty="0" err="1" smtClean="0"/>
              <a:t>int</a:t>
            </a:r>
            <a:r>
              <a:rPr lang="en-US" altLang="zh-CN" sz="1800" dirty="0" smtClean="0"/>
              <a:t>) 0x7efefefe &lt;&lt; 32) | 0xfefefeff;</a:t>
            </a:r>
          </a:p>
          <a:p>
            <a:pPr>
              <a:buNone/>
            </a:pPr>
            <a:r>
              <a:rPr lang="en-US" altLang="zh-CN" sz="1800" dirty="0" smtClean="0"/>
              <a:t>/* Set up a </a:t>
            </a:r>
            <a:r>
              <a:rPr lang="en-US" altLang="zh-CN" sz="1800" dirty="0" err="1" smtClean="0"/>
              <a:t>longword</a:t>
            </a:r>
            <a:r>
              <a:rPr lang="en-US" altLang="zh-CN" sz="1800" dirty="0" smtClean="0"/>
              <a:t>, each of whose bytes is C.  */</a:t>
            </a:r>
          </a:p>
          <a:p>
            <a:pPr>
              <a:buNone/>
            </a:pPr>
            <a:r>
              <a:rPr lang="en-US" altLang="zh-CN" sz="1800" dirty="0" err="1" smtClean="0"/>
              <a:t>charmask</a:t>
            </a:r>
            <a:r>
              <a:rPr lang="en-US" altLang="zh-CN" sz="1800" dirty="0" smtClean="0"/>
              <a:t> = c | (c &lt;&lt; 8); </a:t>
            </a:r>
            <a:r>
              <a:rPr lang="en-US" altLang="zh-CN" sz="1800" dirty="0" err="1" smtClean="0"/>
              <a:t>charmask</a:t>
            </a:r>
            <a:r>
              <a:rPr lang="en-US" altLang="zh-CN" sz="1800" dirty="0" smtClean="0"/>
              <a:t> |= </a:t>
            </a:r>
            <a:r>
              <a:rPr lang="en-US" altLang="zh-CN" sz="1800" dirty="0" err="1" smtClean="0"/>
              <a:t>charmask</a:t>
            </a:r>
            <a:r>
              <a:rPr lang="en-US" altLang="zh-CN" sz="1800" dirty="0" smtClean="0"/>
              <a:t> &lt;&lt; 16;  </a:t>
            </a:r>
            <a:r>
              <a:rPr lang="en-US" altLang="zh-CN" sz="1800" dirty="0" err="1" smtClean="0"/>
              <a:t>charmask</a:t>
            </a:r>
            <a:r>
              <a:rPr lang="en-US" altLang="zh-CN" sz="1800" dirty="0" smtClean="0"/>
              <a:t> |= </a:t>
            </a:r>
            <a:r>
              <a:rPr lang="en-US" altLang="zh-CN" sz="1800" dirty="0" err="1" smtClean="0"/>
              <a:t>charmask</a:t>
            </a:r>
            <a:r>
              <a:rPr lang="en-US" altLang="zh-CN" sz="1800" dirty="0" smtClean="0"/>
              <a:t> &lt;&lt; 32;</a:t>
            </a:r>
          </a:p>
          <a:p>
            <a:pPr>
              <a:buNone/>
            </a:pPr>
            <a:r>
              <a:rPr lang="en-US" altLang="zh-CN" sz="1800" dirty="0" smtClean="0"/>
              <a:t>  /* Instead of the traditional loop which tests each character,                                                          </a:t>
            </a:r>
          </a:p>
          <a:p>
            <a:pPr>
              <a:buNone/>
            </a:pPr>
            <a:r>
              <a:rPr lang="en-US" altLang="zh-CN" sz="1800" dirty="0" smtClean="0"/>
              <a:t>     we will test a </a:t>
            </a:r>
            <a:r>
              <a:rPr lang="en-US" altLang="zh-CN" sz="1800" dirty="0" err="1" smtClean="0"/>
              <a:t>longword</a:t>
            </a:r>
            <a:r>
              <a:rPr lang="en-US" altLang="zh-CN" sz="1800" dirty="0" smtClean="0"/>
              <a:t> at a time.  The tricky part is testing                                                       </a:t>
            </a:r>
          </a:p>
          <a:p>
            <a:pPr>
              <a:buNone/>
            </a:pPr>
            <a:r>
              <a:rPr lang="en-US" altLang="zh-CN" sz="1800" dirty="0" smtClean="0"/>
              <a:t>     if *any of the four* bytes in the </a:t>
            </a:r>
            <a:r>
              <a:rPr lang="en-US" altLang="zh-CN" sz="1800" dirty="0" err="1" smtClean="0"/>
              <a:t>longword</a:t>
            </a:r>
            <a:r>
              <a:rPr lang="en-US" altLang="zh-CN" sz="1800" dirty="0" smtClean="0"/>
              <a:t> in question are zero.  */</a:t>
            </a:r>
          </a:p>
          <a:p>
            <a:pPr>
              <a:buNone/>
            </a:pPr>
            <a:r>
              <a:rPr lang="en-US" altLang="zh-CN" sz="1800" dirty="0" smtClean="0"/>
              <a:t>  while (n &gt;= </a:t>
            </a:r>
            <a:r>
              <a:rPr lang="en-US" altLang="zh-CN" sz="1800" dirty="0" err="1" smtClean="0"/>
              <a:t>sizeof</a:t>
            </a:r>
            <a:r>
              <a:rPr lang="en-US" altLang="zh-CN" sz="1800" dirty="0" smtClean="0"/>
              <a:t> (</a:t>
            </a:r>
            <a:r>
              <a:rPr lang="en-US" altLang="zh-CN" sz="1800" dirty="0" err="1" smtClean="0"/>
              <a:t>longword</a:t>
            </a:r>
            <a:r>
              <a:rPr lang="en-US" altLang="zh-CN" sz="1800" dirty="0" smtClean="0"/>
              <a:t>))</a:t>
            </a:r>
          </a:p>
          <a:p>
            <a:pPr>
              <a:buNone/>
            </a:pPr>
            <a:r>
              <a:rPr lang="en-US" altLang="zh-CN" sz="1800" dirty="0" smtClean="0"/>
              <a:t>    {</a:t>
            </a:r>
          </a:p>
          <a:p>
            <a:pPr>
              <a:buNone/>
            </a:pPr>
            <a:r>
              <a:rPr lang="en-US" altLang="zh-CN" sz="1800" dirty="0" smtClean="0"/>
              <a:t>      </a:t>
            </a:r>
            <a:r>
              <a:rPr lang="en-US" altLang="zh-CN" sz="1800" dirty="0" err="1" smtClean="0"/>
              <a:t>longword</a:t>
            </a:r>
            <a:r>
              <a:rPr lang="en-US" altLang="zh-CN" sz="1800" dirty="0" smtClean="0"/>
              <a:t> = *</a:t>
            </a:r>
            <a:r>
              <a:rPr lang="en-US" altLang="zh-CN" sz="1800" dirty="0" err="1" smtClean="0"/>
              <a:t>longword_ptr</a:t>
            </a:r>
            <a:r>
              <a:rPr lang="en-US" altLang="zh-CN" sz="1800" dirty="0" smtClean="0"/>
              <a:t>++ ^ </a:t>
            </a:r>
            <a:r>
              <a:rPr lang="en-US" altLang="zh-CN" sz="1800" dirty="0" err="1" smtClean="0"/>
              <a:t>charmask</a:t>
            </a:r>
            <a:r>
              <a:rPr lang="en-US" altLang="zh-CN" sz="1800" dirty="0" smtClean="0"/>
              <a:t>;</a:t>
            </a:r>
          </a:p>
          <a:p>
            <a:pPr>
              <a:buNone/>
            </a:pPr>
            <a:r>
              <a:rPr lang="en-US" altLang="zh-CN" sz="1800" dirty="0" smtClean="0"/>
              <a:t>      if ((((</a:t>
            </a:r>
            <a:r>
              <a:rPr lang="en-US" altLang="zh-CN" sz="1800" dirty="0" err="1" smtClean="0"/>
              <a:t>longword</a:t>
            </a:r>
            <a:r>
              <a:rPr lang="en-US" altLang="zh-CN" sz="1800" dirty="0" smtClean="0"/>
              <a:t> + </a:t>
            </a:r>
            <a:r>
              <a:rPr lang="en-US" altLang="zh-CN" sz="1800" dirty="0" err="1" smtClean="0"/>
              <a:t>magic_bits</a:t>
            </a:r>
            <a:r>
              <a:rPr lang="en-US" altLang="zh-CN" sz="1800" dirty="0" smtClean="0"/>
              <a:t>)</a:t>
            </a:r>
          </a:p>
          <a:p>
            <a:pPr>
              <a:buNone/>
            </a:pPr>
            <a:r>
              <a:rPr lang="en-US" altLang="zh-CN" sz="1800" dirty="0" smtClean="0"/>
              <a:t>           &amp; ~</a:t>
            </a:r>
            <a:r>
              <a:rPr lang="en-US" altLang="zh-CN" sz="1800" dirty="0" err="1" smtClean="0"/>
              <a:t>magic_bits</a:t>
            </a:r>
            <a:r>
              <a:rPr lang="en-US" altLang="zh-CN" sz="1800" dirty="0" smtClean="0"/>
              <a:t>) != 0)</a:t>
            </a:r>
          </a:p>
          <a:p>
            <a:pPr>
              <a:buNone/>
            </a:pPr>
            <a:r>
              <a:rPr lang="en-US" altLang="zh-CN" sz="1800" dirty="0" smtClean="0"/>
              <a:t>        {</a:t>
            </a:r>
          </a:p>
          <a:p>
            <a:pPr>
              <a:buNone/>
            </a:pPr>
            <a:r>
              <a:rPr lang="en-US" altLang="zh-CN" sz="1800" dirty="0" smtClean="0"/>
              <a:t>         …</a:t>
            </a:r>
          </a:p>
          <a:p>
            <a:pPr>
              <a:buNone/>
            </a:pPr>
            <a:r>
              <a:rPr lang="en-US" altLang="zh-CN" sz="1800" dirty="0" smtClean="0"/>
              <a:t>         }</a:t>
            </a:r>
          </a:p>
          <a:p>
            <a:pPr>
              <a:buNone/>
            </a:pPr>
            <a:r>
              <a:rPr lang="en-US" altLang="zh-CN" sz="1800" dirty="0" smtClean="0"/>
              <a:t>}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19</a:t>
            </a:fld>
            <a:endParaRPr lang="zh-CN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微处理器的核心技术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流水线处理</a:t>
            </a:r>
          </a:p>
          <a:p>
            <a:r>
              <a:rPr lang="zh-CN" altLang="en-US" dirty="0" smtClean="0"/>
              <a:t>运算器高速化</a:t>
            </a:r>
          </a:p>
          <a:p>
            <a:r>
              <a:rPr lang="en-US" altLang="zh-CN" dirty="0" smtClean="0"/>
              <a:t>RISC</a:t>
            </a:r>
            <a:r>
              <a:rPr lang="zh-CN" altLang="en-US" dirty="0" smtClean="0"/>
              <a:t>和</a:t>
            </a:r>
            <a:r>
              <a:rPr lang="en-US" altLang="zh-CN" dirty="0" smtClean="0"/>
              <a:t>CISC</a:t>
            </a:r>
          </a:p>
          <a:p>
            <a:r>
              <a:rPr lang="zh-CN" altLang="en-US" dirty="0" smtClean="0"/>
              <a:t>超标量执行</a:t>
            </a:r>
          </a:p>
          <a:p>
            <a:r>
              <a:rPr lang="zh-CN" altLang="en-US" dirty="0" smtClean="0"/>
              <a:t>乱序执行</a:t>
            </a:r>
          </a:p>
          <a:p>
            <a:r>
              <a:rPr lang="zh-CN" altLang="en-US" dirty="0" smtClean="0"/>
              <a:t>分支预测</a:t>
            </a:r>
          </a:p>
          <a:p>
            <a:r>
              <a:rPr lang="zh-CN" altLang="en-US" dirty="0" smtClean="0"/>
              <a:t>缓存</a:t>
            </a:r>
          </a:p>
          <a:p>
            <a:r>
              <a:rPr lang="zh-CN" altLang="en-US" dirty="0" smtClean="0"/>
              <a:t>多核心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0072" y="1484784"/>
            <a:ext cx="305752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memchr</a:t>
            </a:r>
            <a:r>
              <a:rPr lang="zh-CN" altLang="en-US" dirty="0" smtClean="0"/>
              <a:t>续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sz="1800" dirty="0" smtClean="0"/>
              <a:t>{        </a:t>
            </a:r>
          </a:p>
          <a:p>
            <a:pPr>
              <a:buNone/>
            </a:pPr>
            <a:r>
              <a:rPr lang="en-US" altLang="zh-CN" sz="1800" dirty="0" smtClean="0"/>
              <a:t>         const unsigned char *cp = (const unsigned char *) (</a:t>
            </a:r>
            <a:r>
              <a:rPr lang="en-US" altLang="zh-CN" sz="1800" dirty="0" err="1" smtClean="0"/>
              <a:t>longword_ptr</a:t>
            </a:r>
            <a:r>
              <a:rPr lang="en-US" altLang="zh-CN" sz="1800" dirty="0" smtClean="0"/>
              <a:t> - 1);</a:t>
            </a:r>
          </a:p>
          <a:p>
            <a:pPr>
              <a:buNone/>
            </a:pPr>
            <a:r>
              <a:rPr lang="en-US" altLang="zh-CN" sz="1800" dirty="0" smtClean="0"/>
              <a:t>          if (cp[0] == c)</a:t>
            </a:r>
          </a:p>
          <a:p>
            <a:pPr>
              <a:buNone/>
            </a:pPr>
            <a:r>
              <a:rPr lang="en-US" altLang="zh-CN" sz="1800" dirty="0" smtClean="0"/>
              <a:t>            return (__</a:t>
            </a:r>
            <a:r>
              <a:rPr lang="en-US" altLang="zh-CN" sz="1800" dirty="0" err="1" smtClean="0"/>
              <a:t>ptr_t</a:t>
            </a:r>
            <a:r>
              <a:rPr lang="en-US" altLang="zh-CN" sz="1800" dirty="0" smtClean="0"/>
              <a:t>) cp;</a:t>
            </a:r>
          </a:p>
          <a:p>
            <a:pPr>
              <a:buNone/>
            </a:pPr>
            <a:r>
              <a:rPr lang="en-US" altLang="zh-CN" sz="1800" dirty="0" smtClean="0"/>
              <a:t>   	  ...</a:t>
            </a:r>
          </a:p>
          <a:p>
            <a:pPr>
              <a:buNone/>
            </a:pPr>
            <a:r>
              <a:rPr lang="en-US" altLang="zh-CN" sz="1800" dirty="0" smtClean="0"/>
              <a:t> 	  if (cp[7] == c)</a:t>
            </a:r>
          </a:p>
          <a:p>
            <a:pPr>
              <a:buNone/>
            </a:pPr>
            <a:r>
              <a:rPr lang="en-US" altLang="zh-CN" sz="1800" dirty="0" smtClean="0"/>
              <a:t>            return (__</a:t>
            </a:r>
            <a:r>
              <a:rPr lang="en-US" altLang="zh-CN" sz="1800" dirty="0" err="1" smtClean="0"/>
              <a:t>ptr_t</a:t>
            </a:r>
            <a:r>
              <a:rPr lang="en-US" altLang="zh-CN" sz="1800" dirty="0" smtClean="0"/>
              <a:t>) &amp;cp[7];</a:t>
            </a:r>
          </a:p>
          <a:p>
            <a:pPr>
              <a:buNone/>
            </a:pPr>
            <a:r>
              <a:rPr lang="en-US" altLang="zh-CN" sz="1800" dirty="0" smtClean="0"/>
              <a:t>        }</a:t>
            </a:r>
          </a:p>
          <a:p>
            <a:pPr>
              <a:buNone/>
            </a:pPr>
            <a:r>
              <a:rPr lang="en-US" altLang="zh-CN" sz="1800" dirty="0" smtClean="0"/>
              <a:t>      n -= </a:t>
            </a:r>
            <a:r>
              <a:rPr lang="en-US" altLang="zh-CN" sz="1800" dirty="0" err="1" smtClean="0"/>
              <a:t>sizeof</a:t>
            </a:r>
            <a:r>
              <a:rPr lang="en-US" altLang="zh-CN" sz="1800" dirty="0" smtClean="0"/>
              <a:t> (</a:t>
            </a:r>
            <a:r>
              <a:rPr lang="en-US" altLang="zh-CN" sz="1800" dirty="0" err="1" smtClean="0"/>
              <a:t>longword</a:t>
            </a:r>
            <a:r>
              <a:rPr lang="en-US" altLang="zh-CN" sz="1800" dirty="0" smtClean="0"/>
              <a:t>);</a:t>
            </a:r>
          </a:p>
          <a:p>
            <a:pPr>
              <a:buNone/>
            </a:pPr>
            <a:r>
              <a:rPr lang="en-US" altLang="zh-CN" sz="1800" dirty="0" smtClean="0"/>
              <a:t>}</a:t>
            </a:r>
          </a:p>
          <a:p>
            <a:endParaRPr lang="zh-CN" altLang="en-US" sz="1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20</a:t>
            </a:fld>
            <a:endParaRPr lang="zh-CN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False sharing</a:t>
            </a:r>
            <a:endParaRPr kumimoji="1" lang="zh-CN" altLang="en-US" dirty="0"/>
          </a:p>
        </p:txBody>
      </p:sp>
      <p:pic>
        <p:nvPicPr>
          <p:cNvPr id="5" name="内容占位符 4" descr="5-4-figure-1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999" r="-31999"/>
          <a:stretch>
            <a:fillRect/>
          </a:stretch>
        </p:blipFill>
        <p:spPr/>
      </p:pic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7487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对齐</a:t>
            </a:r>
            <a:r>
              <a:rPr kumimoji="1" lang="en-US" altLang="zh-CN" dirty="0" err="1" smtClean="0"/>
              <a:t>cacheline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zh-CN" sz="2000" dirty="0" err="1"/>
              <a:t>typedef</a:t>
            </a:r>
            <a:r>
              <a:rPr kumimoji="1" lang="en-US" altLang="zh-CN" sz="2000" dirty="0"/>
              <a:t> union {</a:t>
            </a:r>
          </a:p>
          <a:p>
            <a:pPr marL="0" indent="0">
              <a:buNone/>
            </a:pPr>
            <a:r>
              <a:rPr kumimoji="1" lang="en-US" altLang="zh-CN" sz="2000" dirty="0"/>
              <a:t>    </a:t>
            </a:r>
            <a:r>
              <a:rPr kumimoji="1" lang="en-US" altLang="zh-CN" sz="2000" dirty="0" err="1"/>
              <a:t>GFAllctr_t</a:t>
            </a:r>
            <a:r>
              <a:rPr kumimoji="1" lang="en-US" altLang="zh-CN" sz="2000" dirty="0"/>
              <a:t> </a:t>
            </a:r>
            <a:r>
              <a:rPr kumimoji="1" lang="en-US" altLang="zh-CN" sz="2000" dirty="0" err="1"/>
              <a:t>gfa</a:t>
            </a:r>
            <a:r>
              <a:rPr kumimoji="1" lang="en-US" altLang="zh-CN" sz="2000" dirty="0"/>
              <a:t>;</a:t>
            </a:r>
          </a:p>
          <a:p>
            <a:pPr marL="0" indent="0">
              <a:buNone/>
            </a:pPr>
            <a:r>
              <a:rPr kumimoji="1" lang="en-US" altLang="zh-CN" sz="2000" dirty="0"/>
              <a:t>    char </a:t>
            </a:r>
            <a:r>
              <a:rPr kumimoji="1" lang="en-US" altLang="zh-CN" sz="2000" dirty="0" err="1"/>
              <a:t>align_gfa</a:t>
            </a:r>
            <a:r>
              <a:rPr kumimoji="1" lang="en-US" altLang="zh-CN" sz="2000" dirty="0"/>
              <a:t>[</a:t>
            </a:r>
            <a:r>
              <a:rPr kumimoji="1" lang="en-US" altLang="zh-CN" sz="2000" dirty="0">
                <a:solidFill>
                  <a:srgbClr val="FF0000"/>
                </a:solidFill>
              </a:rPr>
              <a:t>ERTS_ALC_CACHE_LINE_ALIGN_SIZE</a:t>
            </a:r>
            <a:r>
              <a:rPr kumimoji="1" lang="en-US" altLang="zh-CN" sz="2000" dirty="0"/>
              <a:t>(</a:t>
            </a:r>
            <a:r>
              <a:rPr kumimoji="1" lang="en-US" altLang="zh-CN" sz="2000" dirty="0" err="1"/>
              <a:t>sizeof</a:t>
            </a:r>
            <a:r>
              <a:rPr kumimoji="1" lang="en-US" altLang="zh-CN" sz="2000" dirty="0"/>
              <a:t>(</a:t>
            </a:r>
            <a:r>
              <a:rPr kumimoji="1" lang="en-US" altLang="zh-CN" sz="2000" dirty="0" err="1"/>
              <a:t>GFAllctr_t</a:t>
            </a:r>
            <a:r>
              <a:rPr kumimoji="1" lang="en-US" altLang="zh-CN" sz="2000" dirty="0"/>
              <a:t>))];</a:t>
            </a:r>
          </a:p>
          <a:p>
            <a:pPr marL="0" indent="0">
              <a:buNone/>
            </a:pPr>
            <a:r>
              <a:rPr kumimoji="1" lang="en-US" altLang="zh-CN" sz="2000" dirty="0" smtClean="0"/>
              <a:t>} </a:t>
            </a:r>
            <a:r>
              <a:rPr kumimoji="1" lang="en-US" altLang="zh-CN" sz="2000" dirty="0" err="1"/>
              <a:t>ErtsAllocatorState_t</a:t>
            </a:r>
            <a:r>
              <a:rPr kumimoji="1" lang="en-US" altLang="zh-CN" sz="2000" dirty="0" smtClean="0"/>
              <a:t>;</a:t>
            </a:r>
          </a:p>
          <a:p>
            <a:pPr marL="0" indent="0">
              <a:buNone/>
            </a:pPr>
            <a:endParaRPr kumimoji="1" lang="en-US" altLang="zh-CN" sz="2000" dirty="0" smtClean="0"/>
          </a:p>
          <a:p>
            <a:pPr marL="0" indent="0">
              <a:buNone/>
            </a:pPr>
            <a:r>
              <a:rPr kumimoji="1" lang="en-US" altLang="zh-CN" sz="2000" dirty="0"/>
              <a:t>char *states = </a:t>
            </a:r>
            <a:r>
              <a:rPr kumimoji="1" lang="en-US" altLang="zh-CN" sz="2000" dirty="0" err="1"/>
              <a:t>erts_sys_alloc</a:t>
            </a:r>
            <a:r>
              <a:rPr kumimoji="1" lang="en-US" altLang="zh-CN" sz="2000" dirty="0"/>
              <a:t>(0</a:t>
            </a:r>
            <a:r>
              <a:rPr kumimoji="1" lang="en-US" altLang="zh-CN" sz="2000" dirty="0" smtClean="0"/>
              <a:t>,</a:t>
            </a:r>
            <a:r>
              <a:rPr kumimoji="1" lang="en-US" altLang="zh-CN" sz="2000" dirty="0"/>
              <a:t>	</a:t>
            </a:r>
            <a:r>
              <a:rPr kumimoji="1" lang="en-US" altLang="zh-CN" sz="2000" dirty="0" smtClean="0"/>
              <a:t> … + ERTS_CACHE_LINE_SIZE </a:t>
            </a:r>
            <a:r>
              <a:rPr kumimoji="1" lang="en-US" altLang="zh-CN" sz="2000" dirty="0"/>
              <a:t>- 1))</a:t>
            </a:r>
            <a:r>
              <a:rPr kumimoji="1" lang="en-US" altLang="zh-CN" sz="2000" dirty="0" smtClean="0"/>
              <a:t>;</a:t>
            </a:r>
            <a:r>
              <a:rPr kumimoji="1" lang="en-US" altLang="zh-CN" sz="2000" dirty="0"/>
              <a:t>			    		</a:t>
            </a:r>
            <a:endParaRPr kumimoji="1" lang="en-US" altLang="zh-CN" sz="2000" dirty="0" smtClean="0"/>
          </a:p>
          <a:p>
            <a:pPr marL="0" indent="0">
              <a:buNone/>
            </a:pPr>
            <a:r>
              <a:rPr kumimoji="1" lang="en-US" altLang="zh-CN" sz="2000" dirty="0" smtClean="0"/>
              <a:t>states </a:t>
            </a:r>
            <a:r>
              <a:rPr kumimoji="1" lang="en-US" altLang="zh-CN" sz="2000" dirty="0"/>
              <a:t>= ((((</a:t>
            </a:r>
            <a:r>
              <a:rPr kumimoji="1" lang="en-US" altLang="zh-CN" sz="2000" dirty="0" err="1"/>
              <a:t>UWord</a:t>
            </a:r>
            <a:r>
              <a:rPr kumimoji="1" lang="en-US" altLang="zh-CN" sz="2000" dirty="0"/>
              <a:t>) states) &amp; </a:t>
            </a:r>
            <a:r>
              <a:rPr kumimoji="1" lang="en-US" altLang="zh-CN" sz="2000" dirty="0">
                <a:solidFill>
                  <a:srgbClr val="FF0000"/>
                </a:solidFill>
              </a:rPr>
              <a:t>ERTS_CACHE_LINE_MASK</a:t>
            </a:r>
            <a:r>
              <a:rPr kumimoji="1" lang="en-US" altLang="zh-CN" sz="2000" dirty="0"/>
              <a:t>)</a:t>
            </a:r>
          </a:p>
          <a:p>
            <a:pPr marL="0" indent="0">
              <a:buNone/>
            </a:pPr>
            <a:r>
              <a:rPr kumimoji="1" lang="en-US" altLang="zh-CN" sz="2000" dirty="0"/>
              <a:t>		  ? (char *) ((((</a:t>
            </a:r>
            <a:r>
              <a:rPr kumimoji="1" lang="en-US" altLang="zh-CN" sz="2000" dirty="0" err="1"/>
              <a:t>UWord</a:t>
            </a:r>
            <a:r>
              <a:rPr kumimoji="1" lang="en-US" altLang="zh-CN" sz="2000" dirty="0"/>
              <a:t>) states) &amp; ~ERTS_CACHE_LINE_MASK)</a:t>
            </a:r>
          </a:p>
          <a:p>
            <a:pPr marL="0" indent="0">
              <a:buNone/>
            </a:pPr>
            <a:r>
              <a:rPr kumimoji="1" lang="en-US" altLang="zh-CN" sz="2000" dirty="0"/>
              <a:t>			      + </a:t>
            </a:r>
            <a:r>
              <a:rPr kumimoji="1" lang="en-US" altLang="zh-CN" sz="2000" dirty="0">
                <a:solidFill>
                  <a:srgbClr val="FF0000"/>
                </a:solidFill>
              </a:rPr>
              <a:t>ERTS_CACHE_LINE_SIZE</a:t>
            </a:r>
            <a:r>
              <a:rPr kumimoji="1" lang="en-US" altLang="zh-CN" sz="2000" dirty="0"/>
              <a:t>)</a:t>
            </a:r>
          </a:p>
          <a:p>
            <a:pPr marL="0" indent="0">
              <a:buNone/>
            </a:pPr>
            <a:r>
              <a:rPr kumimoji="1" lang="en-US" altLang="zh-CN" sz="2000" dirty="0"/>
              <a:t>		  : (char *) states)</a:t>
            </a:r>
            <a:r>
              <a:rPr kumimoji="1" lang="en-US" altLang="zh-CN" sz="2000" dirty="0" smtClean="0"/>
              <a:t>;</a:t>
            </a:r>
            <a:endParaRPr kumimoji="1" lang="zh-CN" altLang="en-US" sz="2000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5019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perf</a:t>
            </a:r>
            <a:r>
              <a:rPr lang="en-US" altLang="zh-CN" dirty="0" smtClean="0"/>
              <a:t> list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/>
          <a:lstStyle/>
          <a:p>
            <a:pPr>
              <a:buNone/>
            </a:pPr>
            <a:r>
              <a:rPr lang="en-US" altLang="zh-CN" sz="2000" dirty="0" smtClean="0"/>
              <a:t>RAW HARDWARE EVENT DESCRIPTOR</a:t>
            </a:r>
          </a:p>
          <a:p>
            <a:pPr>
              <a:buNone/>
            </a:pPr>
            <a:r>
              <a:rPr lang="en-US" altLang="zh-CN" sz="2000" dirty="0" smtClean="0"/>
              <a:t>       Even when an event is not available in a symbolic form within </a:t>
            </a:r>
            <a:r>
              <a:rPr lang="en-US" altLang="zh-CN" sz="2000" dirty="0" err="1" smtClean="0"/>
              <a:t>perf</a:t>
            </a:r>
            <a:r>
              <a:rPr lang="en-US" altLang="zh-CN" sz="2000" dirty="0" smtClean="0"/>
              <a:t> right now, it can be encoded in a</a:t>
            </a:r>
          </a:p>
          <a:p>
            <a:pPr>
              <a:buNone/>
            </a:pPr>
            <a:r>
              <a:rPr lang="en-US" altLang="zh-CN" sz="2000" dirty="0" smtClean="0"/>
              <a:t>       per processor specific way.</a:t>
            </a:r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r>
              <a:rPr lang="en-US" altLang="zh-CN" sz="2000" dirty="0" smtClean="0"/>
              <a:t>       For instance For x86 CPUs NNN represents the raw register encoding with the layout of IA32_PERFEVTSELx</a:t>
            </a:r>
          </a:p>
          <a:p>
            <a:pPr>
              <a:buNone/>
            </a:pPr>
            <a:r>
              <a:rPr lang="en-US" altLang="zh-CN" sz="2000" dirty="0" smtClean="0"/>
              <a:t>       MSRs (see [Intel(R) 64 and IA-32 Architectures Software Developer's Manual Volume 3B: System Programming</a:t>
            </a:r>
          </a:p>
          <a:p>
            <a:pPr>
              <a:buNone/>
            </a:pPr>
            <a:r>
              <a:rPr lang="en-US" altLang="zh-CN" sz="2000" dirty="0" smtClean="0"/>
              <a:t>       Guide] Figure 30-1 Layout of IA32_PERFEVTSELx MSRs) or AMD's </a:t>
            </a:r>
            <a:r>
              <a:rPr lang="en-US" altLang="zh-CN" sz="2000" dirty="0" err="1" smtClean="0"/>
              <a:t>PerfEvtSeln</a:t>
            </a:r>
            <a:r>
              <a:rPr lang="en-US" altLang="zh-CN" sz="2000" dirty="0" smtClean="0"/>
              <a:t> (see [AMD64 Architecture</a:t>
            </a:r>
          </a:p>
          <a:p>
            <a:pPr>
              <a:buNone/>
            </a:pPr>
            <a:r>
              <a:rPr lang="en-US" altLang="zh-CN" sz="2000" dirty="0" smtClean="0"/>
              <a:t>       Programmer's Manual Volume 2: System Programming], Page 344, Figure 13-7 Performance Event-Select</a:t>
            </a:r>
          </a:p>
          <a:p>
            <a:pPr>
              <a:buNone/>
            </a:pPr>
            <a:r>
              <a:rPr lang="en-US" altLang="zh-CN" sz="2000" dirty="0" smtClean="0"/>
              <a:t>       Register (</a:t>
            </a:r>
            <a:r>
              <a:rPr lang="en-US" altLang="zh-CN" sz="2000" dirty="0" err="1" smtClean="0"/>
              <a:t>PerfEvtSeln</a:t>
            </a:r>
            <a:r>
              <a:rPr lang="en-US" altLang="zh-CN" sz="2000" dirty="0" smtClean="0"/>
              <a:t>)).</a:t>
            </a:r>
            <a:endParaRPr lang="zh-CN" altLang="en-US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23</a:t>
            </a:fld>
            <a:endParaRPr lang="zh-CN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致谢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部分图片和代码来自鸣嵩 </a:t>
            </a:r>
            <a:r>
              <a:rPr lang="en-US" altLang="zh-CN" dirty="0" smtClean="0"/>
              <a:t>《</a:t>
            </a:r>
            <a:r>
              <a:rPr lang="en-US" altLang="zh-CN" dirty="0" err="1" smtClean="0"/>
              <a:t>treelink</a:t>
            </a:r>
            <a:r>
              <a:rPr lang="zh-CN" altLang="en-US" dirty="0" smtClean="0"/>
              <a:t>比赛分享</a:t>
            </a:r>
            <a:r>
              <a:rPr lang="en-US" altLang="zh-CN" dirty="0" smtClean="0"/>
              <a:t>》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24</a:t>
            </a:fld>
            <a:endParaRPr lang="zh-CN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zh-CN" altLang="en-US" sz="6000" dirty="0" smtClean="0"/>
              <a:t>多谢大家</a:t>
            </a:r>
            <a:r>
              <a:rPr lang="en-US" altLang="zh-CN" dirty="0" smtClean="0"/>
              <a:t>!</a:t>
            </a:r>
          </a:p>
          <a:p>
            <a:pPr algn="ctr">
              <a:buNone/>
            </a:pPr>
            <a:r>
              <a:rPr lang="en-US" altLang="zh-CN" dirty="0" smtClean="0"/>
              <a:t>Questions</a:t>
            </a:r>
            <a:r>
              <a:rPr lang="zh-CN" altLang="en-US" dirty="0" smtClean="0"/>
              <a:t>？</a:t>
            </a:r>
            <a:endParaRPr lang="en-US" altLang="zh-CN" dirty="0" smtClean="0"/>
          </a:p>
          <a:p>
            <a:pPr algn="ctr">
              <a:buNone/>
            </a:pPr>
            <a:endParaRPr lang="en-US" altLang="zh-CN" dirty="0" smtClean="0"/>
          </a:p>
          <a:p>
            <a:pPr algn="ctr">
              <a:buNone/>
            </a:pPr>
            <a:r>
              <a:rPr lang="en-US" altLang="zh-CN" dirty="0" smtClean="0"/>
              <a:t>QQ:526275</a:t>
            </a:r>
          </a:p>
          <a:p>
            <a:pPr algn="ctr">
              <a:buNone/>
            </a:pPr>
            <a:r>
              <a:rPr lang="zh-CN" altLang="en-US" dirty="0" smtClean="0"/>
              <a:t>新浪微博</a:t>
            </a:r>
            <a:r>
              <a:rPr lang="en-US" altLang="zh-CN" dirty="0" smtClean="0"/>
              <a:t>:@</a:t>
            </a:r>
            <a:r>
              <a:rPr lang="zh-CN" altLang="en-US" dirty="0" smtClean="0"/>
              <a:t>淘宝褚霸</a:t>
            </a:r>
            <a:endParaRPr lang="en-US" altLang="zh-CN" dirty="0" smtClean="0"/>
          </a:p>
          <a:p>
            <a:pPr algn="ctr">
              <a:buNone/>
            </a:pPr>
            <a:r>
              <a:rPr lang="en-US" altLang="zh-CN" dirty="0" err="1" smtClean="0"/>
              <a:t>Gtalk</a:t>
            </a:r>
            <a:r>
              <a:rPr lang="en-US" altLang="zh-CN" dirty="0" smtClean="0"/>
              <a:t>: mryufeng@gmail.com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25</a:t>
            </a:fld>
            <a:endParaRPr lang="zh-CN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了解处理器</a:t>
            </a:r>
            <a:r>
              <a:rPr lang="en-US" altLang="zh-CN" dirty="0" smtClean="0"/>
              <a:t>Nehalem E5620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560" y="1189117"/>
            <a:ext cx="3960440" cy="5257800"/>
          </a:xfrm>
        </p:spPr>
        <p:txBody>
          <a:bodyPr/>
          <a:lstStyle/>
          <a:p>
            <a:r>
              <a:rPr lang="zh-CN" altLang="en-US" dirty="0"/>
              <a:t>长流水线 </a:t>
            </a:r>
            <a:r>
              <a:rPr lang="en-US" altLang="zh-CN" dirty="0"/>
              <a:t>&gt;= 15</a:t>
            </a:r>
            <a:r>
              <a:rPr lang="zh-CN" altLang="en-US" dirty="0" smtClean="0"/>
              <a:t>级</a:t>
            </a:r>
            <a:endParaRPr lang="en-US" altLang="zh-CN" dirty="0" smtClean="0"/>
          </a:p>
          <a:p>
            <a:r>
              <a:rPr lang="en-US" altLang="zh-CN" dirty="0" smtClean="0"/>
              <a:t>X86</a:t>
            </a:r>
            <a:r>
              <a:rPr lang="zh-CN" altLang="en-US" dirty="0" smtClean="0"/>
              <a:t>指令解释为微指令后乱序执行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等待执行的微指令放在</a:t>
            </a:r>
            <a:r>
              <a:rPr lang="en-US" altLang="zh-CN" dirty="0" err="1" smtClean="0"/>
              <a:t>Reserveration</a:t>
            </a:r>
            <a:r>
              <a:rPr lang="en-US" altLang="zh-CN" dirty="0" smtClean="0"/>
              <a:t> Station</a:t>
            </a:r>
          </a:p>
          <a:p>
            <a:pPr lvl="1"/>
            <a:r>
              <a:rPr lang="zh-CN" altLang="en-US" dirty="0" smtClean="0"/>
              <a:t>多个</a:t>
            </a:r>
            <a:r>
              <a:rPr lang="en-US" altLang="zh-CN" dirty="0" smtClean="0"/>
              <a:t>ALU</a:t>
            </a:r>
            <a:r>
              <a:rPr lang="zh-CN" altLang="en-US" dirty="0" smtClean="0"/>
              <a:t>运算单元并发、乱序执行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Reorder </a:t>
            </a:r>
            <a:r>
              <a:rPr lang="en-US" altLang="zh-CN" dirty="0"/>
              <a:t>Buffer</a:t>
            </a:r>
            <a:r>
              <a:rPr lang="zh-CN" altLang="en-US" dirty="0" smtClean="0"/>
              <a:t>中实现串行化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Instruction Retirement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89117"/>
            <a:ext cx="5040560" cy="519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332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Pipeline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示例：</a:t>
            </a:r>
            <a:r>
              <a:rPr lang="en-US" altLang="zh-CN" dirty="0" smtClean="0"/>
              <a:t>4</a:t>
            </a:r>
            <a:r>
              <a:rPr lang="zh-CN" altLang="en-US" dirty="0" smtClean="0"/>
              <a:t>级和</a:t>
            </a:r>
            <a:r>
              <a:rPr lang="en-US" altLang="zh-CN" dirty="0" smtClean="0"/>
              <a:t>8</a:t>
            </a:r>
            <a:r>
              <a:rPr lang="zh-CN" altLang="en-US" dirty="0" smtClean="0"/>
              <a:t>级的流水线</a:t>
            </a:r>
            <a:endParaRPr lang="zh-CN" altLang="en-US" dirty="0"/>
          </a:p>
        </p:txBody>
      </p:sp>
      <p:pic>
        <p:nvPicPr>
          <p:cNvPr id="8194" name="Picture 2" descr="http://archive.arstechnica.com/paedia/p/pipelining-2/pipelining.6.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748690"/>
            <a:ext cx="4364441" cy="320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upload.wikimedia.org/wikipedia/commons/thumb/c/cb/Pipeline,_4_stage.svg/375px-Pipeline,_4_stag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3571875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512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Intel</a:t>
            </a:r>
            <a:r>
              <a:rPr lang="zh-CN" altLang="en-US" dirty="0" smtClean="0"/>
              <a:t>的长流水线</a:t>
            </a:r>
            <a:endParaRPr lang="zh-CN" altLang="en-US" dirty="0"/>
          </a:p>
        </p:txBody>
      </p:sp>
      <p:pic>
        <p:nvPicPr>
          <p:cNvPr id="8196" name="Picture 4" descr="http://images.anandtech.com/reviews/cpu/intel/atom/deepdive/pipel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182" y="1645783"/>
            <a:ext cx="6499842" cy="488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04587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Front End</a:t>
            </a:r>
            <a:endParaRPr lang="zh-CN" alt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571612"/>
            <a:ext cx="855345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6500826" y="1785926"/>
            <a:ext cx="3000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读入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x86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指令，</a:t>
            </a:r>
            <a:endParaRPr lang="en-US" altLang="zh-CN" sz="24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每个时钟周期</a:t>
            </a:r>
            <a:endParaRPr lang="en-US" altLang="zh-CN" sz="24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16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字节</a:t>
            </a:r>
            <a:endParaRPr lang="zh-CN" altLang="en-US" sz="2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00826" y="4286256"/>
            <a:ext cx="235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x86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指令解析为微指令（</a:t>
            </a:r>
            <a:r>
              <a:rPr lang="el-GR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μ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op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）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15008" y="5845750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微指令（</a:t>
            </a:r>
            <a:r>
              <a:rPr lang="el-GR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μ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op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）缓存</a:t>
            </a:r>
          </a:p>
        </p:txBody>
      </p:sp>
    </p:spTree>
    <p:extLst>
      <p:ext uri="{BB962C8B-B14F-4D97-AF65-F5344CB8AC3E}">
        <p14:creationId xmlns:p14="http://schemas.microsoft.com/office/powerpoint/2010/main" val="1588332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乱序执行</a:t>
            </a:r>
            <a:r>
              <a:rPr lang="en-US" altLang="zh-CN" dirty="0" smtClean="0"/>
              <a:t>-1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1571612"/>
            <a:ext cx="7310457" cy="480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-32" y="2038641"/>
            <a:ext cx="2040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寄存器重命名</a:t>
            </a:r>
            <a:endParaRPr lang="zh-CN" altLang="en-US" sz="2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2" y="3286124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微指令进入保留站</a:t>
            </a:r>
            <a:endParaRPr lang="zh-CN" altLang="en-US" sz="2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2" y="261014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分配临时寄存器</a:t>
            </a:r>
            <a:endParaRPr lang="zh-CN" altLang="en-US" sz="2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3438" y="396746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发射指令</a:t>
            </a:r>
            <a:endParaRPr lang="zh-CN" altLang="en-US" sz="2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0298" y="607220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各种运算</a:t>
            </a:r>
            <a:endParaRPr lang="zh-CN" altLang="en-US" sz="2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3643314"/>
            <a:ext cx="272856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6763602" y="6110607"/>
            <a:ext cx="1894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Load/Store</a:t>
            </a:r>
            <a:endParaRPr lang="zh-CN" altLang="en-US" sz="2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 rot="5400000">
            <a:off x="572266" y="3786190"/>
            <a:ext cx="4285486" cy="794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肘形连接符 20"/>
          <p:cNvCxnSpPr/>
          <p:nvPr/>
        </p:nvCxnSpPr>
        <p:spPr>
          <a:xfrm>
            <a:off x="2714612" y="3714752"/>
            <a:ext cx="4357718" cy="2071702"/>
          </a:xfrm>
          <a:prstGeom prst="bentConnector3">
            <a:avLst>
              <a:gd name="adj1" fmla="val 99836"/>
            </a:avLst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000496" y="5181913"/>
            <a:ext cx="599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EU</a:t>
            </a:r>
            <a:endParaRPr lang="zh-CN" altLang="en-US" sz="2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43834" y="5181913"/>
            <a:ext cx="599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EU</a:t>
            </a:r>
            <a:endParaRPr lang="zh-CN" altLang="en-US" sz="2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4348" y="5181913"/>
            <a:ext cx="599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EU</a:t>
            </a:r>
            <a:endParaRPr lang="zh-CN" altLang="en-US" sz="2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乱序执行</a:t>
            </a:r>
            <a:r>
              <a:rPr lang="en-US" altLang="zh-CN" dirty="0" smtClean="0"/>
              <a:t>-2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7310457" cy="480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-32" y="261014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存入临时寄存器</a:t>
            </a:r>
            <a:endParaRPr lang="zh-CN" altLang="en-US" sz="2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6050" y="6072206"/>
            <a:ext cx="2138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EU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中计算结果</a:t>
            </a:r>
            <a:endParaRPr lang="zh-CN" altLang="en-US" sz="2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3643314"/>
            <a:ext cx="272856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6763602" y="6110607"/>
            <a:ext cx="1894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Load/Store</a:t>
            </a:r>
            <a:endParaRPr lang="zh-CN" altLang="en-US" sz="2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5" name="形状 34"/>
          <p:cNvCxnSpPr>
            <a:stCxn id="10" idx="1"/>
          </p:cNvCxnSpPr>
          <p:nvPr/>
        </p:nvCxnSpPr>
        <p:spPr>
          <a:xfrm rot="10800000">
            <a:off x="357158" y="3143249"/>
            <a:ext cx="2428892" cy="3159791"/>
          </a:xfrm>
          <a:prstGeom prst="bentConnector2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/>
          <p:nvPr/>
        </p:nvCxnSpPr>
        <p:spPr>
          <a:xfrm>
            <a:off x="357158" y="3143248"/>
            <a:ext cx="500066" cy="158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 rot="10800000">
            <a:off x="642910" y="6643710"/>
            <a:ext cx="6715172" cy="158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/>
          <p:nvPr/>
        </p:nvCxnSpPr>
        <p:spPr>
          <a:xfrm>
            <a:off x="3857620" y="3071810"/>
            <a:ext cx="1000132" cy="158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286248" y="1714488"/>
            <a:ext cx="3500462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按指令顺序写出结果</a:t>
            </a:r>
            <a:endParaRPr lang="en-US" altLang="zh-CN" sz="24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指令生效，真正写入</a:t>
            </a:r>
            <a:endParaRPr lang="en-US" altLang="zh-CN" sz="24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内存和物理寄存器</a:t>
            </a:r>
            <a:endParaRPr lang="zh-CN" altLang="en-US" sz="2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45" name="直接箭头连接符 44"/>
          <p:cNvCxnSpPr/>
          <p:nvPr/>
        </p:nvCxnSpPr>
        <p:spPr>
          <a:xfrm rot="5400000">
            <a:off x="2894398" y="3536554"/>
            <a:ext cx="641354" cy="794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342586" y="3357562"/>
            <a:ext cx="4158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触发具有数据依赖的指令执行</a:t>
            </a:r>
            <a:endParaRPr lang="zh-CN" altLang="en-US" sz="2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指令量化分析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取指令，每个</a:t>
            </a:r>
            <a:r>
              <a:rPr lang="en-US" altLang="zh-CN" dirty="0" smtClean="0"/>
              <a:t>16</a:t>
            </a:r>
            <a:r>
              <a:rPr lang="zh-CN" altLang="en-US" dirty="0" smtClean="0"/>
              <a:t>字节</a:t>
            </a:r>
            <a:r>
              <a:rPr lang="en-US" altLang="zh-CN" dirty="0" smtClean="0"/>
              <a:t>/cycle</a:t>
            </a:r>
          </a:p>
          <a:p>
            <a:r>
              <a:rPr lang="en-US" altLang="zh-CN" dirty="0" smtClean="0"/>
              <a:t>X86</a:t>
            </a:r>
            <a:r>
              <a:rPr lang="zh-CN" altLang="en-US" dirty="0" smtClean="0"/>
              <a:t>指令解析为微指令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简单指令</a:t>
            </a:r>
            <a:r>
              <a:rPr lang="en-US" altLang="zh-CN" dirty="0" smtClean="0"/>
              <a:t>3</a:t>
            </a:r>
            <a:r>
              <a:rPr lang="zh-CN" altLang="en-US" dirty="0" smtClean="0"/>
              <a:t>条</a:t>
            </a:r>
            <a:r>
              <a:rPr lang="en-US" altLang="zh-CN" dirty="0" smtClean="0"/>
              <a:t>/cycle</a:t>
            </a:r>
          </a:p>
          <a:p>
            <a:pPr lvl="1"/>
            <a:r>
              <a:rPr lang="zh-CN" altLang="en-US" dirty="0" smtClean="0"/>
              <a:t>复杂指令</a:t>
            </a:r>
            <a:r>
              <a:rPr lang="en-US" altLang="zh-CN" dirty="0" smtClean="0"/>
              <a:t>1</a:t>
            </a:r>
            <a:r>
              <a:rPr lang="zh-CN" altLang="en-US" dirty="0" smtClean="0"/>
              <a:t>条</a:t>
            </a:r>
            <a:r>
              <a:rPr lang="en-US" altLang="zh-CN" dirty="0" smtClean="0"/>
              <a:t>/cycle</a:t>
            </a:r>
          </a:p>
          <a:p>
            <a:r>
              <a:rPr lang="zh-CN" altLang="en-US" dirty="0" smtClean="0"/>
              <a:t>保留站到</a:t>
            </a:r>
            <a:r>
              <a:rPr lang="en-US" altLang="zh-CN" dirty="0" smtClean="0"/>
              <a:t>EU</a:t>
            </a:r>
            <a:r>
              <a:rPr lang="zh-CN" altLang="en-US" dirty="0" smtClean="0"/>
              <a:t>的</a:t>
            </a:r>
            <a:r>
              <a:rPr lang="en-US" altLang="zh-CN" dirty="0" smtClean="0"/>
              <a:t>Port</a:t>
            </a:r>
            <a:r>
              <a:rPr lang="zh-CN" altLang="en-US" dirty="0" smtClean="0"/>
              <a:t>，总共</a:t>
            </a:r>
            <a:r>
              <a:rPr lang="en-US" altLang="zh-CN" dirty="0" smtClean="0"/>
              <a:t>6</a:t>
            </a:r>
            <a:r>
              <a:rPr lang="zh-CN" altLang="en-US" dirty="0" smtClean="0"/>
              <a:t>个</a:t>
            </a:r>
            <a:endParaRPr lang="en-US" altLang="zh-CN" dirty="0" smtClean="0"/>
          </a:p>
          <a:p>
            <a:pPr lvl="1"/>
            <a:r>
              <a:rPr lang="en-US" altLang="zh-CN" sz="1400" dirty="0" smtClean="0"/>
              <a:t>P0</a:t>
            </a:r>
            <a:r>
              <a:rPr lang="zh-CN" altLang="en-US" sz="1400" dirty="0" smtClean="0"/>
              <a:t>，</a:t>
            </a:r>
            <a:r>
              <a:rPr lang="en-US" altLang="zh-CN" sz="1400" dirty="0" smtClean="0"/>
              <a:t>P1</a:t>
            </a:r>
            <a:r>
              <a:rPr lang="zh-CN" altLang="en-US" sz="1400" dirty="0" smtClean="0"/>
              <a:t>，</a:t>
            </a:r>
            <a:r>
              <a:rPr lang="en-US" altLang="zh-CN" sz="1400" dirty="0" smtClean="0"/>
              <a:t>P5</a:t>
            </a:r>
            <a:r>
              <a:rPr lang="zh-CN" altLang="en-US" sz="1400" dirty="0" smtClean="0"/>
              <a:t>到</a:t>
            </a:r>
            <a:r>
              <a:rPr lang="en-US" altLang="zh-CN" sz="1400" dirty="0" smtClean="0"/>
              <a:t>ALU</a:t>
            </a:r>
            <a:r>
              <a:rPr lang="zh-CN" altLang="en-US" sz="1400" dirty="0" smtClean="0"/>
              <a:t>单元</a:t>
            </a:r>
            <a:endParaRPr lang="en-US" altLang="zh-CN" sz="1400" dirty="0" smtClean="0"/>
          </a:p>
          <a:p>
            <a:pPr lvl="1"/>
            <a:r>
              <a:rPr lang="en-US" altLang="zh-CN" sz="1400" dirty="0" smtClean="0"/>
              <a:t>P2</a:t>
            </a:r>
            <a:r>
              <a:rPr lang="zh-CN" altLang="en-US" sz="1400" dirty="0" smtClean="0"/>
              <a:t>，</a:t>
            </a:r>
            <a:r>
              <a:rPr lang="en-US" altLang="zh-CN" sz="1400" dirty="0" smtClean="0"/>
              <a:t>P3</a:t>
            </a:r>
            <a:r>
              <a:rPr lang="zh-CN" altLang="en-US" sz="1400" dirty="0" smtClean="0"/>
              <a:t>，</a:t>
            </a:r>
            <a:r>
              <a:rPr lang="en-US" altLang="zh-CN" sz="1400" dirty="0" smtClean="0"/>
              <a:t>P4</a:t>
            </a:r>
            <a:r>
              <a:rPr lang="zh-CN" altLang="en-US" sz="1400" dirty="0" smtClean="0"/>
              <a:t>到</a:t>
            </a:r>
            <a:r>
              <a:rPr lang="en-US" altLang="zh-CN" sz="1400" dirty="0" smtClean="0"/>
              <a:t>Load/Store</a:t>
            </a:r>
            <a:r>
              <a:rPr lang="zh-CN" altLang="en-US" sz="1400" dirty="0" smtClean="0"/>
              <a:t>单元</a:t>
            </a:r>
            <a:endParaRPr lang="en-US" altLang="zh-CN" sz="1400" dirty="0" smtClean="0"/>
          </a:p>
          <a:p>
            <a:r>
              <a:rPr lang="en-US" altLang="zh-CN" sz="2200" dirty="0" smtClean="0"/>
              <a:t>Instruction Retirement</a:t>
            </a:r>
            <a:r>
              <a:rPr lang="zh-CN" altLang="en-US" sz="2200" dirty="0" smtClean="0"/>
              <a:t>，</a:t>
            </a:r>
            <a:r>
              <a:rPr lang="en-US" altLang="zh-CN" sz="2200" dirty="0" smtClean="0"/>
              <a:t>4</a:t>
            </a:r>
            <a:r>
              <a:rPr lang="zh-CN" altLang="en-US" sz="2200" dirty="0" smtClean="0"/>
              <a:t>条</a:t>
            </a:r>
            <a:r>
              <a:rPr lang="el-GR" altLang="en-US" sz="2200" dirty="0" smtClean="0"/>
              <a:t>μ</a:t>
            </a:r>
            <a:r>
              <a:rPr lang="en-US" altLang="zh-CN" sz="2200" dirty="0" smtClean="0"/>
              <a:t>op/cycle</a:t>
            </a:r>
          </a:p>
          <a:p>
            <a:r>
              <a:rPr lang="en-US" altLang="zh-CN" sz="2200" dirty="0" smtClean="0"/>
              <a:t>Dependency Chain</a:t>
            </a:r>
            <a:r>
              <a:rPr lang="zh-CN" altLang="en-US" sz="2200" dirty="0" smtClean="0"/>
              <a:t>长度</a:t>
            </a:r>
            <a:endParaRPr lang="en-US" altLang="zh-CN" sz="2200" dirty="0" smtClean="0"/>
          </a:p>
        </p:txBody>
      </p:sp>
    </p:spTree>
    <p:extLst>
      <p:ext uri="{BB962C8B-B14F-4D97-AF65-F5344CB8AC3E}">
        <p14:creationId xmlns:p14="http://schemas.microsoft.com/office/powerpoint/2010/main" val="3906684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" val="Boston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核心系统-内核组&amp;#x0D;&amp;#x0A;2011年工作规划&amp;quot;&quot;/&gt;&lt;property id=&quot;20307&quot; value=&quot;439&quot;/&gt;&lt;/object&gt;&lt;object type=&quot;3&quot; unique_id=&quot;10005&quot;&gt;&lt;property id=&quot;20148&quot; value=&quot;5&quot;/&gt;&lt;property id=&quot;20300&quot; value=&quot;Slide 2 - &amp;quot;总体原则&amp;quot;&quot;/&gt;&lt;property id=&quot;20307&quot; value=&quot;446&quot;/&gt;&lt;/object&gt;&lt;object type=&quot;3&quot; unique_id=&quot;10006&quot;&gt;&lt;property id=&quot;20148&quot; value=&quot;5&quot;/&gt;&lt;property id=&quot;20300&quot; value=&quot;Slide 4 - &amp;quot;工作方向&amp;quot;&quot;/&gt;&lt;property id=&quot;20307&quot; value=&quot;438&quot;/&gt;&lt;/object&gt;&lt;object type=&quot;3&quot; unique_id=&quot;10079&quot;&gt;&lt;property id=&quot;20148&quot; value=&quot;5&quot;/&gt;&lt;property id=&quot;20300&quot; value=&quot;Slide 5 - &amp;quot;工作方向(Cont.)&amp;quot;&quot;/&gt;&lt;property id=&quot;20307&quot; value=&quot;447&quot;/&gt;&lt;/object&gt;&lt;object type=&quot;3&quot; unique_id=&quot;10116&quot;&gt;&lt;property id=&quot;20148&quot; value=&quot;5&quot;/&gt;&lt;property id=&quot;20300&quot; value=&quot;Slide 6 - &amp;quot;工作方向(Cont.)&amp;quot;&quot;/&gt;&lt;property id=&quot;20307&quot; value=&quot;448&quot;/&gt;&lt;/object&gt;&lt;object type=&quot;3&quot; unique_id=&quot;10182&quot;&gt;&lt;property id=&quot;20148&quot; value=&quot;5&quot;/&gt;&lt;property id=&quot;20300&quot; value=&quot;Slide 7 - &amp;quot;时间点&amp;quot;&quot;/&gt;&lt;property id=&quot;20307&quot; value=&quot;449&quot;/&gt;&lt;/object&gt;&lt;object type=&quot;3&quot; unique_id=&quot;10213&quot;&gt;&lt;property id=&quot;20148&quot; value=&quot;5&quot;/&gt;&lt;property id=&quot;20300&quot; value=&quot;Slide 9 - &amp;quot;全年考核标准&amp;quot;&quot;/&gt;&lt;property id=&quot;20307&quot; value=&quot;450&quot;/&gt;&lt;/object&gt;&lt;object type=&quot;3&quot; unique_id=&quot;10250&quot;&gt;&lt;property id=&quot;20148&quot; value=&quot;5&quot;/&gt;&lt;property id=&quot;20300&quot; value=&quot;Slide 10 - &amp;quot;全年考核标准 (Cont.)&amp;quot;&quot;/&gt;&lt;property id=&quot;20307&quot; value=&quot;451&quot;/&gt;&lt;/object&gt;&lt;object type=&quot;3&quot; unique_id=&quot;10251&quot;&gt;&lt;property id=&quot;20148&quot; value=&quot;5&quot;/&gt;&lt;property id=&quot;20300&quot; value=&quot;Slide 8 - &amp;quot;全年考核标准&amp;quot;&quot;/&gt;&lt;property id=&quot;20307&quot; value=&quot;452&quot;/&gt;&lt;/object&gt;&lt;object type=&quot;3&quot; unique_id=&quot;10307&quot;&gt;&lt;property id=&quot;20148&quot; value=&quot;5&quot;/&gt;&lt;property id=&quot;20300&quot; value=&quot;Slide 11 - &amp;quot;全年考核标准 (Cont.)&amp;quot;&quot;/&gt;&lt;property id=&quot;20307&quot; value=&quot;453&quot;/&gt;&lt;/object&gt;&lt;object type=&quot;3&quot; unique_id=&quot;10320&quot;&gt;&lt;property id=&quot;20148&quot; value=&quot;5&quot;/&gt;&lt;property id=&quot;20300&quot; value=&quot;Slide 3 - &amp;quot;年度目标&amp;quot;&quot;/&gt;&lt;property id=&quot;20307&quot; value=&quot;45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淘宝PPT模版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经典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默认设计模板">
  <a:themeElements>
    <a:clrScheme name="1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淘宝PPT模版</Template>
  <TotalTime>26682</TotalTime>
  <Words>1015</Words>
  <Application>Microsoft Macintosh PowerPoint</Application>
  <PresentationFormat>全屏显示(4:3)</PresentationFormat>
  <Paragraphs>194</Paragraphs>
  <Slides>25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27" baseType="lpstr">
      <vt:lpstr>淘宝PPT模版</vt:lpstr>
      <vt:lpstr>1_默认设计模板</vt:lpstr>
      <vt:lpstr>CPU高效编程技术</vt:lpstr>
      <vt:lpstr>微处理器的核心技术</vt:lpstr>
      <vt:lpstr>了解处理器Nehalem E5620</vt:lpstr>
      <vt:lpstr>Pipeline</vt:lpstr>
      <vt:lpstr>Intel的长流水线</vt:lpstr>
      <vt:lpstr>Front End</vt:lpstr>
      <vt:lpstr>乱序执行-1</vt:lpstr>
      <vt:lpstr>乱序执行-2</vt:lpstr>
      <vt:lpstr>指令量化分析</vt:lpstr>
      <vt:lpstr>指令优化</vt:lpstr>
      <vt:lpstr>CPU内部各部件访问速度</vt:lpstr>
      <vt:lpstr>充分利用寄存器</vt:lpstr>
      <vt:lpstr>位运算</vt:lpstr>
      <vt:lpstr>并行执行</vt:lpstr>
      <vt:lpstr>消除Conditional Branch</vt:lpstr>
      <vt:lpstr>分支可能性提示</vt:lpstr>
      <vt:lpstr>The Blocking Technique</vt:lpstr>
      <vt:lpstr>The Blocking Technique</vt:lpstr>
      <vt:lpstr>memchr</vt:lpstr>
      <vt:lpstr>memchr续</vt:lpstr>
      <vt:lpstr>False sharing</vt:lpstr>
      <vt:lpstr>对齐cacheline</vt:lpstr>
      <vt:lpstr>perf list</vt:lpstr>
      <vt:lpstr>致谢</vt:lpstr>
      <vt:lpstr>PowerPoint 演示文稿</vt:lpstr>
    </vt:vector>
  </TitlesOfParts>
  <Company>淘宝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CPU高效编程技术</dc:title>
  <dc:creator>褚霸</dc:creator>
  <cp:lastModifiedBy>Feng Yu</cp:lastModifiedBy>
  <cp:revision>295</cp:revision>
  <dcterms:created xsi:type="dcterms:W3CDTF">2012-07-16T15:13:02Z</dcterms:created>
  <dcterms:modified xsi:type="dcterms:W3CDTF">2013-05-07T05:51:00Z</dcterms:modified>
</cp:coreProperties>
</file>