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439" r:id="rId3"/>
    <p:sldId id="515" r:id="rId4"/>
    <p:sldId id="489" r:id="rId5"/>
    <p:sldId id="513" r:id="rId6"/>
    <p:sldId id="516" r:id="rId7"/>
    <p:sldId id="499" r:id="rId8"/>
    <p:sldId id="503" r:id="rId9"/>
    <p:sldId id="500" r:id="rId10"/>
    <p:sldId id="502" r:id="rId11"/>
    <p:sldId id="517" r:id="rId12"/>
    <p:sldId id="504" r:id="rId13"/>
    <p:sldId id="493" r:id="rId14"/>
    <p:sldId id="494" r:id="rId15"/>
    <p:sldId id="495" r:id="rId16"/>
    <p:sldId id="496" r:id="rId17"/>
    <p:sldId id="518" r:id="rId18"/>
    <p:sldId id="505" r:id="rId19"/>
    <p:sldId id="492" r:id="rId20"/>
    <p:sldId id="519" r:id="rId21"/>
    <p:sldId id="498" r:id="rId22"/>
    <p:sldId id="497" r:id="rId23"/>
    <p:sldId id="506" r:id="rId24"/>
    <p:sldId id="514" r:id="rId25"/>
    <p:sldId id="507" r:id="rId26"/>
    <p:sldId id="508" r:id="rId27"/>
    <p:sldId id="509" r:id="rId28"/>
    <p:sldId id="510" r:id="rId29"/>
    <p:sldId id="511" r:id="rId30"/>
    <p:sldId id="512" r:id="rId31"/>
    <p:sldId id="520" r:id="rId32"/>
    <p:sldId id="501" r:id="rId33"/>
    <p:sldId id="487" r:id="rId34"/>
    <p:sldId id="476" r:id="rId35"/>
  </p:sldIdLst>
  <p:sldSz cx="9144000" cy="6858000" type="screen4x3"/>
  <p:notesSz cx="6858000" cy="9144000"/>
  <p:custDataLst>
    <p:tags r:id="rId3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99CC00"/>
    <a:srgbClr val="FF9933"/>
    <a:srgbClr val="A4FAAC"/>
    <a:srgbClr val="9900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79" autoAdjust="0"/>
  </p:normalViewPr>
  <p:slideViewPr>
    <p:cSldViewPr>
      <p:cViewPr>
        <p:scale>
          <a:sx n="60" d="100"/>
          <a:sy n="60" d="100"/>
        </p:scale>
        <p:origin x="-13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184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6EFF521-650A-49CF-9310-5C2096C53399}" type="datetimeFigureOut">
              <a:rPr lang="zh-CN" altLang="en-US"/>
              <a:pPr>
                <a:defRPr/>
              </a:pPr>
              <a:t>2012/3/21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529037-AE71-45AF-AEA5-5CEAB37DAC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29037-AE71-45AF-AEA5-5CEAB37DACE0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922E0-73D5-4913-ABE0-BD8D8AD28D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19758-890E-40A9-B11D-AF92D82969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50789-8920-4682-9238-9A45C3F5D8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F2BE9-0CA1-4A66-BCA8-B30B18AABF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2C66C-42A5-4DF3-823A-935D93407A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61EE-138B-44E7-8484-C8338877F7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4DAED-6952-4741-98D4-B31D55B8D3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9FD30-D00B-411F-85FF-7B717A04BE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561CC-2121-4AF5-850E-1C01F856E6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40DFD-E388-469A-B339-DE55DD28F7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4B63-B05D-4655-B772-A883FB0953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725470"/>
          </a:xfrm>
          <a:prstGeom prst="rect">
            <a:avLst/>
          </a:prstGeom>
          <a:noFill/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华文细黑" pitchFamily="2" charset="-122"/>
                <a:ea typeface="华文细黑" pitchFamily="2" charset="-122"/>
              </a:defRPr>
            </a:lvl1pPr>
            <a:lvl2pPr>
              <a:defRPr sz="2400">
                <a:latin typeface="华文细黑" pitchFamily="2" charset="-122"/>
                <a:ea typeface="华文细黑" pitchFamily="2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C4644-D6E2-441C-8373-2852685CA2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6D1B0-C66E-495D-9E6C-A3209EA3D3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72D8E-A01C-4C1E-931D-A9B507886F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A8C96-9900-4841-9192-CBFEAACF7E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33CA2-EDE1-40EE-9653-BD75E328B2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F0D38-1E8E-4532-BF6C-7F132DC343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245E8-8F90-432E-8BFD-3C89D0E4F8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5AAF2-1BBD-4A9D-B7EB-2816E3E8E7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05E0-FAF6-4217-8F94-9EC56370EA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6E290-1984-4A3B-BAF3-EE2BFA31E2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947B2-F830-415E-B031-FCCAE00CA9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99B3712D-C926-44F2-B5D4-31C17D84E8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" name="Picture 7" descr="111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" name="标题占位符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1016EE4D-DCF9-4311-A9B3-53BE1EF824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2053" name="Picture 6" descr="2222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7"/>
          <p:cNvSpPr>
            <a:spLocks noChangeAspect="1" noChangeArrowheads="1" noTextEdit="1"/>
          </p:cNvSpPr>
          <p:nvPr/>
        </p:nvSpPr>
        <p:spPr bwMode="auto">
          <a:xfrm>
            <a:off x="3727450" y="3079750"/>
            <a:ext cx="16891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987675" y="2492375"/>
            <a:ext cx="323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>
                <a:solidFill>
                  <a:srgbClr val="25221E"/>
                </a:solidFill>
                <a:latin typeface="AvantGarde Bk BT" pitchFamily="34" charset="0"/>
                <a:ea typeface="+mn-ea"/>
              </a:rPr>
              <a:t>PPT NAME</a:t>
            </a:r>
            <a:endParaRPr lang="en-US" altLang="zh-CN" sz="6000">
              <a:latin typeface="+mn-lt"/>
              <a:ea typeface="+mn-ea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851275" y="34290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2007</a:t>
            </a:r>
            <a:r>
              <a:rPr lang="zh-CN" altLang="en-US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01</a:t>
            </a:r>
            <a:r>
              <a:rPr lang="zh-CN" altLang="en-US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月</a:t>
            </a:r>
            <a:r>
              <a:rPr lang="en-US" altLang="zh-CN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01</a:t>
            </a:r>
            <a:r>
              <a:rPr lang="zh-CN" altLang="en-US">
                <a:solidFill>
                  <a:srgbClr val="25221E"/>
                </a:solidFill>
                <a:latin typeface="黑体" pitchFamily="2" charset="-122"/>
                <a:ea typeface="黑体" pitchFamily="2" charset="-122"/>
              </a:rPr>
              <a:t>日</a:t>
            </a:r>
            <a:endParaRPr lang="zh-CN" altLang="en-US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ufeng.inf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yufeng.info/archives/tag/blktrace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yufeng.info/archives/tag/systemtap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了解</a:t>
            </a:r>
            <a:r>
              <a:rPr lang="en-US" altLang="zh-CN" dirty="0" smtClean="0"/>
              <a:t>IO</a:t>
            </a:r>
            <a:r>
              <a:rPr lang="zh-CN" altLang="en-US" dirty="0" smtClean="0"/>
              <a:t>协议栈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40760" cy="2423120"/>
          </a:xfrm>
        </p:spPr>
        <p:txBody>
          <a:bodyPr/>
          <a:lstStyle/>
          <a:p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核心系统数据库组  余锋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  <a:hlinkClick r:id="rId3"/>
              </a:rPr>
              <a:t>http://yufeng.info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@</a:t>
            </a:r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淘宝褚霸</a:t>
            </a:r>
            <a:endParaRPr lang="en-US" altLang="zh-CN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2012-03-18</a:t>
            </a:r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4644-D6E2-441C-8373-2852685CA249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思考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zh-CN" sz="4000" dirty="0" smtClean="0"/>
          </a:p>
          <a:p>
            <a:pPr algn="ctr">
              <a:buNone/>
            </a:pPr>
            <a:endParaRPr lang="en-US" altLang="zh-CN" sz="4000" dirty="0" smtClean="0"/>
          </a:p>
          <a:p>
            <a:pPr algn="ctr">
              <a:buNone/>
            </a:pPr>
            <a:r>
              <a:rPr lang="zh-CN" altLang="en-US" sz="4000" dirty="0" smtClean="0"/>
              <a:t>电梯算法的核心作用是什么？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驱动程序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中断平衡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/proc/</a:t>
            </a:r>
            <a:r>
              <a:rPr lang="en-US" altLang="zh-CN" dirty="0" err="1" smtClean="0"/>
              <a:t>irq</a:t>
            </a:r>
            <a:r>
              <a:rPr lang="en-US" altLang="zh-CN" dirty="0" smtClean="0"/>
              <a:t>/IRQ/</a:t>
            </a:r>
            <a:r>
              <a:rPr lang="en-US" altLang="zh-CN" dirty="0" err="1" smtClean="0"/>
              <a:t>smp_affinity</a:t>
            </a:r>
            <a:endParaRPr lang="en-US" altLang="zh-CN" dirty="0" smtClean="0"/>
          </a:p>
          <a:p>
            <a:r>
              <a:rPr lang="zh-CN" altLang="en-US" dirty="0" smtClean="0"/>
              <a:t>软中断平衡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 /sys/block/DEV/queue/</a:t>
            </a:r>
            <a:r>
              <a:rPr lang="en-US" altLang="zh-CN" dirty="0" err="1" smtClean="0"/>
              <a:t>rq_affinity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块请求关键事件点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456384"/>
          </a:xfrm>
        </p:spPr>
        <p:txBody>
          <a:bodyPr numCol="2"/>
          <a:lstStyle/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block:block_rq_abort</a:t>
            </a:r>
            <a:r>
              <a:rPr lang="en-US" altLang="zh-CN" sz="2000" dirty="0" smtClean="0"/>
              <a:t> </a:t>
            </a:r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block:block_rq_requeue</a:t>
            </a:r>
            <a:r>
              <a:rPr lang="en-US" altLang="zh-CN" sz="2000" dirty="0" smtClean="0"/>
              <a:t> </a:t>
            </a:r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block:block_rq_complete</a:t>
            </a:r>
            <a:r>
              <a:rPr lang="en-US" altLang="zh-CN" sz="2000" dirty="0" smtClean="0"/>
              <a:t> </a:t>
            </a:r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block:block_rq_insert</a:t>
            </a:r>
            <a:r>
              <a:rPr lang="en-US" altLang="zh-CN" sz="2000" dirty="0" smtClean="0"/>
              <a:t> </a:t>
            </a:r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block:block_rq_issue</a:t>
            </a:r>
            <a:r>
              <a:rPr lang="en-US" altLang="zh-CN" sz="2000" dirty="0" smtClean="0"/>
              <a:t> </a:t>
            </a:r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block:block_bio_bounce</a:t>
            </a:r>
            <a:r>
              <a:rPr lang="en-US" altLang="zh-CN" sz="2000" dirty="0" smtClean="0"/>
              <a:t> </a:t>
            </a:r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block:block_bio_complete</a:t>
            </a:r>
            <a:r>
              <a:rPr lang="en-US" altLang="zh-CN" sz="2000" dirty="0" smtClean="0"/>
              <a:t> </a:t>
            </a:r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block:block_bio_backmerge</a:t>
            </a:r>
            <a:r>
              <a:rPr lang="en-US" altLang="zh-CN" sz="2000" dirty="0" smtClean="0"/>
              <a:t> </a:t>
            </a:r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block:block_bio_frontmerge</a:t>
            </a:r>
            <a:r>
              <a:rPr lang="en-US" altLang="zh-CN" sz="2000" dirty="0" smtClean="0"/>
              <a:t> </a:t>
            </a:r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block:block_bio_queue</a:t>
            </a:r>
            <a:r>
              <a:rPr lang="en-US" altLang="zh-CN" sz="2000" dirty="0" smtClean="0"/>
              <a:t> </a:t>
            </a:r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block:block_getrq</a:t>
            </a:r>
            <a:r>
              <a:rPr lang="en-US" altLang="zh-CN" sz="2000" dirty="0" smtClean="0"/>
              <a:t> </a:t>
            </a:r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block:block_sleeprq</a:t>
            </a:r>
            <a:r>
              <a:rPr lang="en-US" altLang="zh-CN" sz="2000" dirty="0" smtClean="0"/>
              <a:t> </a:t>
            </a:r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block:block_plug</a:t>
            </a:r>
            <a:r>
              <a:rPr lang="en-US" altLang="zh-CN" sz="2000" dirty="0" smtClean="0"/>
              <a:t> </a:t>
            </a:r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block:block_unplug_timer</a:t>
            </a:r>
            <a:r>
              <a:rPr lang="en-US" altLang="zh-CN" sz="2000" dirty="0" smtClean="0"/>
              <a:t> </a:t>
            </a:r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block:block_unplug_io</a:t>
            </a:r>
            <a:r>
              <a:rPr lang="en-US" altLang="zh-CN" sz="2000" dirty="0" smtClean="0"/>
              <a:t> </a:t>
            </a:r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block:block_split</a:t>
            </a:r>
            <a:r>
              <a:rPr lang="en-US" altLang="zh-CN" sz="2000" dirty="0" smtClean="0"/>
              <a:t> </a:t>
            </a:r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block:block_remap</a:t>
            </a:r>
            <a:r>
              <a:rPr lang="en-US" altLang="zh-CN" sz="2000" dirty="0" smtClean="0"/>
              <a:t> </a:t>
            </a:r>
          </a:p>
          <a:p>
            <a:pPr>
              <a:buNone/>
            </a:pP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block:block_rq_remap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467544" y="126876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$</a:t>
            </a:r>
            <a:r>
              <a:rPr lang="en-US" altLang="zh-CN" sz="2000" b="1" dirty="0" err="1" smtClean="0">
                <a:latin typeface="华文细黑" pitchFamily="2" charset="-122"/>
                <a:ea typeface="华文细黑" pitchFamily="2" charset="-122"/>
              </a:rPr>
              <a:t>perf</a:t>
            </a: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sz="2000" b="1" dirty="0" err="1" smtClean="0">
                <a:latin typeface="华文细黑" pitchFamily="2" charset="-122"/>
                <a:ea typeface="华文细黑" pitchFamily="2" charset="-122"/>
              </a:rPr>
              <a:t>list|grep</a:t>
            </a: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“block: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”或者 </a:t>
            </a:r>
            <a:endParaRPr lang="en-US" altLang="zh-CN" sz="2000" b="1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$trace-</a:t>
            </a:r>
            <a:r>
              <a:rPr lang="en-US" altLang="zh-CN" sz="2000" b="1" dirty="0" err="1" smtClean="0">
                <a:latin typeface="华文细黑" pitchFamily="2" charset="-122"/>
                <a:ea typeface="华文细黑" pitchFamily="2" charset="-122"/>
              </a:rPr>
              <a:t>cmd</a:t>
            </a: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list |</a:t>
            </a:r>
            <a:r>
              <a:rPr lang="en-US" altLang="zh-CN" sz="2000" b="1" dirty="0" err="1" smtClean="0">
                <a:latin typeface="华文细黑" pitchFamily="2" charset="-122"/>
                <a:ea typeface="华文细黑" pitchFamily="2" charset="-122"/>
              </a:rPr>
              <a:t>grep</a:t>
            </a: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'block:*‘</a:t>
            </a:r>
          </a:p>
          <a:p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$</a:t>
            </a:r>
            <a:r>
              <a:rPr lang="en-US" altLang="zh-CN" sz="2000" b="1" dirty="0" err="1" smtClean="0">
                <a:latin typeface="华文细黑" pitchFamily="2" charset="-122"/>
                <a:ea typeface="华文细黑" pitchFamily="2" charset="-122"/>
              </a:rPr>
              <a:t>stap</a:t>
            </a: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 -l ‘</a:t>
            </a:r>
            <a:r>
              <a:rPr lang="en-US" altLang="zh-CN" sz="2000" b="1" dirty="0" err="1" smtClean="0">
                <a:latin typeface="华文细黑" pitchFamily="2" charset="-122"/>
                <a:ea typeface="华文细黑" pitchFamily="2" charset="-122"/>
              </a:rPr>
              <a:t>kernel.trace</a:t>
            </a: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(“block_*”)‘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Tracepoint</a:t>
            </a:r>
            <a:r>
              <a:rPr lang="zh-CN" altLang="en-US" dirty="0" smtClean="0"/>
              <a:t>解释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C</a:t>
            </a:r>
            <a:r>
              <a:rPr lang="en-US" altLang="zh-CN" sz="2000" dirty="0" smtClean="0"/>
              <a:t> -- complete A previously issued request has been  completed. </a:t>
            </a:r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D</a:t>
            </a:r>
            <a:r>
              <a:rPr lang="en-US" altLang="zh-CN" sz="2000" dirty="0" smtClean="0"/>
              <a:t> -- issued A request that previously resided  on  the  block  layer</a:t>
            </a:r>
          </a:p>
          <a:p>
            <a:pPr>
              <a:buNone/>
            </a:pPr>
            <a:r>
              <a:rPr lang="en-US" altLang="zh-CN" sz="2000" dirty="0" smtClean="0"/>
              <a:t>           queue or in the i/o scheduler has been sent to the driver.</a:t>
            </a:r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I</a:t>
            </a:r>
            <a:r>
              <a:rPr lang="en-US" altLang="zh-CN" sz="2000" dirty="0" smtClean="0"/>
              <a:t> -- inserted A request is being sent to the i/o scheduler for </a:t>
            </a:r>
            <a:r>
              <a:rPr lang="en-US" altLang="zh-CN" sz="2000" dirty="0" err="1" smtClean="0"/>
              <a:t>addi-tion</a:t>
            </a:r>
            <a:r>
              <a:rPr lang="en-US" altLang="zh-CN" sz="2000" dirty="0" smtClean="0"/>
              <a:t> to the internal queue and later service by the driver.</a:t>
            </a:r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Q</a:t>
            </a:r>
            <a:r>
              <a:rPr lang="en-US" altLang="zh-CN" sz="2000" dirty="0" smtClean="0"/>
              <a:t>  --  queued  This notes intent to queue i/o at the given location.</a:t>
            </a:r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B</a:t>
            </a:r>
            <a:r>
              <a:rPr lang="en-US" altLang="zh-CN" sz="2000" dirty="0" smtClean="0"/>
              <a:t> -- bounced The data pages attached to this bio are  not  reachable by  the hardware and must be bounced to a lower memory location.</a:t>
            </a:r>
          </a:p>
          <a:p>
            <a:pPr>
              <a:buNone/>
            </a:pPr>
            <a:r>
              <a:rPr lang="en-US" altLang="zh-CN" sz="1400" dirty="0" smtClean="0"/>
              <a:t>  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Tracepoint</a:t>
            </a:r>
            <a:r>
              <a:rPr lang="zh-CN" altLang="en-US" dirty="0" smtClean="0"/>
              <a:t>解释</a:t>
            </a:r>
            <a:r>
              <a:rPr lang="en-US" altLang="zh-CN" dirty="0" smtClean="0"/>
              <a:t>(</a:t>
            </a:r>
            <a:r>
              <a:rPr lang="zh-CN" altLang="en-US" dirty="0" smtClean="0"/>
              <a:t>续）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M</a:t>
            </a:r>
            <a:r>
              <a:rPr lang="en-US" altLang="zh-CN" sz="2000" dirty="0" smtClean="0"/>
              <a:t>  --  back  merge A previously inserted request exists that ends on the boundary of where this i/o begins, so the i/o scheduler  can merge them together.</a:t>
            </a:r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F</a:t>
            </a:r>
            <a:r>
              <a:rPr lang="en-US" altLang="zh-CN" sz="2000" dirty="0" smtClean="0"/>
              <a:t>  -- front merge Same as the back merge, except this i/o ends where a previously inserted requests starts.</a:t>
            </a:r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G</a:t>
            </a:r>
            <a:r>
              <a:rPr lang="en-US" altLang="zh-CN" sz="2000" dirty="0" smtClean="0"/>
              <a:t> -- get request To send any type of request to a  block  device,  a </a:t>
            </a:r>
            <a:r>
              <a:rPr lang="en-US" altLang="zh-CN" sz="2000" dirty="0" err="1" smtClean="0"/>
              <a:t>struct</a:t>
            </a:r>
            <a:r>
              <a:rPr lang="en-US" altLang="zh-CN" sz="2000" dirty="0" smtClean="0"/>
              <a:t> request container must be allocated first.</a:t>
            </a:r>
          </a:p>
          <a:p>
            <a:pPr>
              <a:buNone/>
            </a:pPr>
            <a:r>
              <a:rPr lang="en-US" altLang="zh-CN" sz="2000" dirty="0" smtClean="0"/>
              <a:t>     </a:t>
            </a:r>
          </a:p>
          <a:p>
            <a:pPr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S</a:t>
            </a:r>
            <a:r>
              <a:rPr lang="en-US" altLang="zh-CN" sz="2000" dirty="0" smtClean="0"/>
              <a:t>  --  sleep  No available request structures were available, so the</a:t>
            </a:r>
          </a:p>
          <a:p>
            <a:pPr>
              <a:buNone/>
            </a:pPr>
            <a:r>
              <a:rPr lang="en-US" altLang="zh-CN" sz="2000" dirty="0" smtClean="0"/>
              <a:t>           issuer has to wait for one to be freed.</a:t>
            </a:r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Tracepoint</a:t>
            </a:r>
            <a:r>
              <a:rPr lang="zh-CN" altLang="en-US" dirty="0" smtClean="0"/>
              <a:t>解释</a:t>
            </a:r>
            <a:r>
              <a:rPr lang="en-US" altLang="zh-CN" dirty="0" smtClean="0"/>
              <a:t>(</a:t>
            </a:r>
            <a:r>
              <a:rPr lang="zh-CN" altLang="en-US" dirty="0" smtClean="0"/>
              <a:t>续）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P</a:t>
            </a:r>
            <a:r>
              <a:rPr lang="en-US" altLang="zh-CN" sz="2000" dirty="0" smtClean="0"/>
              <a:t> -- plug When i/o is queued to  a  previously  empty  block  device queue,  Linux  will plug the queue in anticipation of future </a:t>
            </a:r>
            <a:r>
              <a:rPr lang="en-US" altLang="zh-CN" sz="2000" dirty="0" err="1" smtClean="0"/>
              <a:t>ios</a:t>
            </a:r>
            <a:r>
              <a:rPr lang="en-US" altLang="zh-CN" sz="2000" dirty="0" smtClean="0"/>
              <a:t> being added before this data is needed.</a:t>
            </a:r>
          </a:p>
          <a:p>
            <a:pPr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U</a:t>
            </a:r>
            <a:r>
              <a:rPr lang="en-US" altLang="zh-CN" sz="2000" dirty="0" smtClean="0"/>
              <a:t> -- unplug Some request data already queued in  the  device,  start sending requests to the driver.</a:t>
            </a:r>
          </a:p>
          <a:p>
            <a:pPr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T</a:t>
            </a:r>
            <a:r>
              <a:rPr lang="en-US" altLang="zh-CN" sz="2000" dirty="0" smtClean="0"/>
              <a:t>  -- unplug due to timer If nobody requests the i/o that was queued after plugging the queue, Linux  will  automatically  unplug  it after a defined period has passed.</a:t>
            </a:r>
          </a:p>
          <a:p>
            <a:pPr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X</a:t>
            </a:r>
            <a:r>
              <a:rPr lang="en-US" altLang="zh-CN" sz="2000" dirty="0" smtClean="0"/>
              <a:t>  --  split  On  raid  or device </a:t>
            </a:r>
            <a:r>
              <a:rPr lang="en-US" altLang="zh-CN" sz="2000" dirty="0" err="1" smtClean="0"/>
              <a:t>mapper</a:t>
            </a:r>
            <a:r>
              <a:rPr lang="en-US" altLang="zh-CN" sz="2000" dirty="0" smtClean="0"/>
              <a:t> setups, an incoming i/o may</a:t>
            </a:r>
          </a:p>
          <a:p>
            <a:pPr>
              <a:buNone/>
            </a:pPr>
            <a:r>
              <a:rPr lang="en-US" altLang="zh-CN" sz="2000" dirty="0" smtClean="0"/>
              <a:t>          straddle a device or internal zone and needs to  be hopped     up into smaller pieces for service.</a:t>
            </a:r>
          </a:p>
          <a:p>
            <a:pPr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A</a:t>
            </a:r>
            <a:r>
              <a:rPr lang="en-US" altLang="zh-CN" sz="2000" dirty="0" smtClean="0"/>
              <a:t> -- remap For stacked devices, incoming i/o is remapped  to  device below it in the i/o stack.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思考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zh-CN" sz="4400" dirty="0" smtClean="0"/>
          </a:p>
          <a:p>
            <a:pPr algn="ctr">
              <a:buNone/>
            </a:pPr>
            <a:endParaRPr lang="en-US" altLang="zh-CN" sz="4400" dirty="0" smtClean="0"/>
          </a:p>
          <a:p>
            <a:pPr algn="ctr">
              <a:buNone/>
            </a:pPr>
            <a:r>
              <a:rPr lang="zh-CN" altLang="en-US" sz="4400" dirty="0" smtClean="0"/>
              <a:t>如何可视化</a:t>
            </a:r>
            <a:r>
              <a:rPr lang="en-US" altLang="zh-CN" sz="4400" dirty="0" smtClean="0"/>
              <a:t>IO</a:t>
            </a:r>
            <a:r>
              <a:rPr lang="zh-CN" altLang="en-US" sz="4400" dirty="0" smtClean="0"/>
              <a:t>请求生命期？</a:t>
            </a:r>
            <a:endParaRPr lang="zh-CN" altLang="en-US" sz="4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IO</a:t>
            </a:r>
            <a:r>
              <a:rPr lang="zh-CN" altLang="en-US" dirty="0" smtClean="0"/>
              <a:t>行为观察</a:t>
            </a:r>
            <a:endParaRPr lang="zh-CN" altLang="en-US" dirty="0"/>
          </a:p>
        </p:txBody>
      </p:sp>
      <p:pic>
        <p:nvPicPr>
          <p:cNvPr id="5" name="内容占位符 4" descr="sar_b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59225"/>
            <a:ext cx="8229600" cy="1725759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028384" y="2348880"/>
            <a:ext cx="648072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47664" y="4182179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不觉得信息量太少吗？</a:t>
            </a:r>
            <a:endParaRPr lang="zh-CN" altLang="en-US" sz="4800" b="1" dirty="0">
              <a:solidFill>
                <a:srgbClr val="FF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blktrace</a:t>
            </a:r>
            <a:r>
              <a:rPr lang="zh-CN" altLang="en-US" dirty="0" smtClean="0"/>
              <a:t>架构图</a:t>
            </a:r>
            <a:endParaRPr lang="zh-CN" altLang="en-US" dirty="0"/>
          </a:p>
        </p:txBody>
      </p:sp>
      <p:pic>
        <p:nvPicPr>
          <p:cNvPr id="5" name="内容占位符 4" descr="blktrace_architectur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3861" y="1600200"/>
            <a:ext cx="7236278" cy="4525963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blktrace</a:t>
            </a:r>
            <a:r>
              <a:rPr lang="zh-CN" altLang="en-US" dirty="0" smtClean="0"/>
              <a:t>可过滤事件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2000" dirty="0" smtClean="0"/>
              <a:t>barrier: barrier attribute</a:t>
            </a:r>
          </a:p>
          <a:p>
            <a:pPr>
              <a:buNone/>
            </a:pPr>
            <a:r>
              <a:rPr lang="en-US" altLang="zh-CN" sz="2000" dirty="0" smtClean="0"/>
              <a:t>complete: completed by driver</a:t>
            </a:r>
          </a:p>
          <a:p>
            <a:pPr>
              <a:buNone/>
            </a:pPr>
            <a:r>
              <a:rPr lang="en-US" altLang="zh-CN" sz="2000" dirty="0" err="1" smtClean="0"/>
              <a:t>fs</a:t>
            </a:r>
            <a:r>
              <a:rPr lang="en-US" altLang="zh-CN" sz="2000" dirty="0" smtClean="0"/>
              <a:t>: requests</a:t>
            </a:r>
          </a:p>
          <a:p>
            <a:pPr>
              <a:buNone/>
            </a:pPr>
            <a:r>
              <a:rPr lang="en-US" altLang="zh-CN" sz="2000" dirty="0" smtClean="0"/>
              <a:t>issue: issued to driver</a:t>
            </a:r>
          </a:p>
          <a:p>
            <a:pPr>
              <a:buNone/>
            </a:pPr>
            <a:r>
              <a:rPr lang="en-US" altLang="zh-CN" sz="2000" dirty="0" smtClean="0"/>
              <a:t>pc: packet command events</a:t>
            </a:r>
          </a:p>
          <a:p>
            <a:pPr>
              <a:buNone/>
            </a:pPr>
            <a:r>
              <a:rPr lang="en-US" altLang="zh-CN" sz="2000" dirty="0" smtClean="0"/>
              <a:t>queue: queue operations</a:t>
            </a:r>
          </a:p>
          <a:p>
            <a:pPr>
              <a:buNone/>
            </a:pPr>
            <a:r>
              <a:rPr lang="en-US" altLang="zh-CN" sz="2000" dirty="0" smtClean="0"/>
              <a:t>read: read traces</a:t>
            </a:r>
          </a:p>
          <a:p>
            <a:pPr>
              <a:buNone/>
            </a:pPr>
            <a:r>
              <a:rPr lang="en-US" altLang="zh-CN" sz="2000" dirty="0" err="1" smtClean="0"/>
              <a:t>requeue</a:t>
            </a:r>
            <a:r>
              <a:rPr lang="en-US" altLang="zh-CN" sz="2000" dirty="0" smtClean="0"/>
              <a:t>: </a:t>
            </a:r>
            <a:r>
              <a:rPr lang="en-US" altLang="zh-CN" sz="2000" dirty="0" err="1" smtClean="0"/>
              <a:t>requeue</a:t>
            </a:r>
            <a:r>
              <a:rPr lang="en-US" altLang="zh-CN" sz="2000" dirty="0" smtClean="0"/>
              <a:t> operations</a:t>
            </a:r>
          </a:p>
          <a:p>
            <a:pPr>
              <a:buNone/>
            </a:pPr>
            <a:r>
              <a:rPr lang="en-US" altLang="zh-CN" sz="2000" dirty="0" smtClean="0"/>
              <a:t>sync: synchronous attribute</a:t>
            </a:r>
          </a:p>
          <a:p>
            <a:pPr>
              <a:buNone/>
            </a:pPr>
            <a:r>
              <a:rPr lang="en-US" altLang="zh-CN" sz="2000" dirty="0" smtClean="0"/>
              <a:t>write: write traces</a:t>
            </a:r>
          </a:p>
          <a:p>
            <a:pPr>
              <a:buNone/>
            </a:pPr>
            <a:r>
              <a:rPr lang="en-US" altLang="zh-CN" sz="2000" dirty="0" smtClean="0"/>
              <a:t>notify: trace messages</a:t>
            </a:r>
          </a:p>
          <a:p>
            <a:pPr>
              <a:buNone/>
            </a:pPr>
            <a:r>
              <a:rPr lang="en-US" altLang="zh-CN" sz="2000" dirty="0" err="1" smtClean="0"/>
              <a:t>drv_data</a:t>
            </a:r>
            <a:r>
              <a:rPr lang="en-US" altLang="zh-CN" sz="2000" dirty="0" smtClean="0"/>
              <a:t>: additional driver specific trace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IO</a:t>
            </a:r>
            <a:r>
              <a:rPr lang="zh-CN" altLang="en-US" dirty="0" smtClean="0"/>
              <a:t>子系统架构图</a:t>
            </a:r>
            <a:endParaRPr lang="en-US" altLang="zh-CN" dirty="0" smtClean="0"/>
          </a:p>
          <a:p>
            <a:r>
              <a:rPr lang="en-US" altLang="zh-CN" dirty="0" smtClean="0"/>
              <a:t>IO</a:t>
            </a:r>
            <a:r>
              <a:rPr lang="zh-CN" altLang="en-US" dirty="0" smtClean="0"/>
              <a:t>子系统各层分解</a:t>
            </a:r>
            <a:endParaRPr lang="en-US" altLang="zh-CN" dirty="0" smtClean="0"/>
          </a:p>
          <a:p>
            <a:r>
              <a:rPr lang="en-US" altLang="zh-CN" dirty="0" smtClean="0"/>
              <a:t>IO</a:t>
            </a:r>
            <a:r>
              <a:rPr lang="zh-CN" altLang="en-US" dirty="0" smtClean="0"/>
              <a:t>请求事件跟踪点</a:t>
            </a:r>
            <a:endParaRPr lang="en-US" altLang="zh-CN" dirty="0" smtClean="0"/>
          </a:p>
          <a:p>
            <a:r>
              <a:rPr lang="en-US" altLang="zh-CN" dirty="0" err="1" smtClean="0"/>
              <a:t>blktrace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btt</a:t>
            </a:r>
            <a:r>
              <a:rPr lang="zh-CN" altLang="en-US" dirty="0" smtClean="0"/>
              <a:t>解释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btrace</a:t>
            </a:r>
            <a:r>
              <a:rPr lang="zh-CN" altLang="en-US" dirty="0" smtClean="0"/>
              <a:t>第一感</a:t>
            </a:r>
            <a:endParaRPr lang="zh-CN" altLang="en-US" dirty="0"/>
          </a:p>
        </p:txBody>
      </p:sp>
      <p:pic>
        <p:nvPicPr>
          <p:cNvPr id="5" name="内容占位符 4" descr="btrac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02442"/>
            <a:ext cx="8229600" cy="4321479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blkiomon</a:t>
            </a:r>
            <a:endParaRPr lang="zh-CN" altLang="en-US" dirty="0"/>
          </a:p>
        </p:txBody>
      </p:sp>
      <p:pic>
        <p:nvPicPr>
          <p:cNvPr id="5" name="内容占位符 4" descr="blkiomo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178599"/>
            <a:ext cx="8229600" cy="3369165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7544" y="4221088"/>
            <a:ext cx="28803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btt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# </a:t>
            </a:r>
            <a:r>
              <a:rPr lang="en-US" altLang="zh-CN" dirty="0" err="1" smtClean="0"/>
              <a:t>blktrace</a:t>
            </a:r>
            <a:r>
              <a:rPr lang="en-US" altLang="zh-CN" dirty="0" smtClean="0"/>
              <a:t> /dev/</a:t>
            </a:r>
            <a:r>
              <a:rPr lang="en-US" altLang="zh-CN" dirty="0" err="1" smtClean="0"/>
              <a:t>sdb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# </a:t>
            </a:r>
            <a:r>
              <a:rPr lang="en-US" altLang="zh-CN" dirty="0" err="1" smtClean="0"/>
              <a:t>blkparse</a:t>
            </a:r>
            <a:r>
              <a:rPr lang="en-US" altLang="zh-CN" dirty="0" smtClean="0"/>
              <a:t> -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sdb</a:t>
            </a:r>
            <a:r>
              <a:rPr lang="en-US" altLang="zh-CN" dirty="0" smtClean="0"/>
              <a:t> -d sdb.bin</a:t>
            </a:r>
          </a:p>
          <a:p>
            <a:pPr>
              <a:buNone/>
            </a:pPr>
            <a:r>
              <a:rPr lang="en-US" altLang="zh-CN" dirty="0" smtClean="0"/>
              <a:t># </a:t>
            </a:r>
            <a:r>
              <a:rPr lang="en-US" altLang="zh-CN" dirty="0" err="1" smtClean="0"/>
              <a:t>blkrawverify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sdb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# </a:t>
            </a:r>
            <a:r>
              <a:rPr lang="en-US" altLang="zh-CN" dirty="0" err="1" smtClean="0"/>
              <a:t>btt</a:t>
            </a:r>
            <a:r>
              <a:rPr lang="en-US" altLang="zh-CN" dirty="0" smtClean="0"/>
              <a:t> -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sdb.bin  -A</a:t>
            </a:r>
          </a:p>
          <a:p>
            <a:pPr>
              <a:buNone/>
            </a:pPr>
            <a:r>
              <a:rPr lang="en-US" altLang="zh-CN" dirty="0" smtClean="0"/>
              <a:t>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btt</a:t>
            </a:r>
            <a:r>
              <a:rPr lang="en-US" altLang="zh-CN" dirty="0" smtClean="0"/>
              <a:t>: Life of an I/O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Q2I – time it takes to process an I/O prior to it being inserted or merged onto a request queue </a:t>
            </a:r>
          </a:p>
          <a:p>
            <a:pPr lvl="1"/>
            <a:r>
              <a:rPr lang="en-US" altLang="zh-CN" sz="1800" dirty="0" smtClean="0"/>
              <a:t>Includes split, and remap time</a:t>
            </a:r>
          </a:p>
          <a:p>
            <a:r>
              <a:rPr lang="en-US" altLang="zh-CN" sz="2400" dirty="0" smtClean="0"/>
              <a:t>I2D – time the I/O is “idle” on the request queue</a:t>
            </a:r>
          </a:p>
          <a:p>
            <a:r>
              <a:rPr lang="en-US" altLang="zh-CN" sz="2400" dirty="0" smtClean="0"/>
              <a:t>D2C – time the I/O is “active” in the driver and on the device</a:t>
            </a:r>
          </a:p>
          <a:p>
            <a:r>
              <a:rPr lang="en-US" altLang="zh-CN" sz="2400" dirty="0" smtClean="0"/>
              <a:t>Q2I + I2D + D2C = Q2C</a:t>
            </a:r>
          </a:p>
          <a:p>
            <a:pPr lvl="1"/>
            <a:r>
              <a:rPr lang="en-US" altLang="zh-CN" sz="1800" dirty="0" smtClean="0"/>
              <a:t>Q2C: Total processing time of the I/O</a:t>
            </a:r>
          </a:p>
          <a:p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btt</a:t>
            </a:r>
            <a:r>
              <a:rPr lang="zh-CN" altLang="en-US" dirty="0" smtClean="0"/>
              <a:t>解读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1800" dirty="0" smtClean="0"/>
              <a:t>==================== All Devices ====================</a:t>
            </a:r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            ALL           MIN           AVG           MAX           N</a:t>
            </a:r>
          </a:p>
          <a:p>
            <a:pPr>
              <a:buNone/>
            </a:pPr>
            <a:r>
              <a:rPr lang="en-US" altLang="zh-CN" sz="1800" dirty="0" smtClean="0"/>
              <a:t>--------------- ------------- ------------- ------------- -----------</a:t>
            </a:r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Q2Q               0.000007098   0.085323752   1.189534849          14</a:t>
            </a:r>
          </a:p>
          <a:p>
            <a:pPr>
              <a:buNone/>
            </a:pPr>
            <a:r>
              <a:rPr lang="en-US" altLang="zh-CN" sz="1800" dirty="0" smtClean="0"/>
              <a:t>Q2G               0.000000685   0.000001737   0.000004757          12</a:t>
            </a:r>
          </a:p>
          <a:p>
            <a:pPr>
              <a:buNone/>
            </a:pPr>
            <a:r>
              <a:rPr lang="en-US" altLang="zh-CN" sz="1800" dirty="0" smtClean="0"/>
              <a:t>G2I               0.000000272   0.000001724   0.000004240          12</a:t>
            </a:r>
          </a:p>
          <a:p>
            <a:pPr>
              <a:buNone/>
            </a:pPr>
            <a:r>
              <a:rPr lang="en-US" altLang="zh-CN" sz="1800" dirty="0" smtClean="0"/>
              <a:t>Q2M               0.000000475   0.000001036   0.000001362           3</a:t>
            </a:r>
          </a:p>
          <a:p>
            <a:pPr>
              <a:buNone/>
            </a:pPr>
            <a:r>
              <a:rPr lang="en-US" altLang="zh-CN" sz="1800" dirty="0" smtClean="0"/>
              <a:t>I2D               0.000002502   0.000244633   0.002238651          12</a:t>
            </a:r>
          </a:p>
          <a:p>
            <a:pPr>
              <a:buNone/>
            </a:pPr>
            <a:r>
              <a:rPr lang="en-US" altLang="zh-CN" sz="1800" dirty="0" smtClean="0"/>
              <a:t>M2D               0.000004870   0.000065011   0.000178722           3</a:t>
            </a:r>
          </a:p>
          <a:p>
            <a:pPr>
              <a:buNone/>
            </a:pPr>
            <a:r>
              <a:rPr lang="en-US" altLang="zh-CN" sz="1800" dirty="0" smtClean="0"/>
              <a:t>D2C               0.000055488   0.000145720   0.000219068          15</a:t>
            </a:r>
          </a:p>
          <a:p>
            <a:pPr>
              <a:buNone/>
            </a:pPr>
            <a:r>
              <a:rPr lang="en-US" altLang="zh-CN" sz="1800" dirty="0" smtClean="0"/>
              <a:t>Q2C               0.000062048   0.000357405   0.002303758          15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btt</a:t>
            </a:r>
            <a:r>
              <a:rPr lang="zh-CN" altLang="en-US" dirty="0" smtClean="0"/>
              <a:t>解读</a:t>
            </a:r>
            <a:r>
              <a:rPr lang="en-US" altLang="zh-CN" dirty="0" smtClean="0"/>
              <a:t>(</a:t>
            </a:r>
            <a:r>
              <a:rPr lang="zh-CN" altLang="en-US" dirty="0" smtClean="0"/>
              <a:t>续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1800" dirty="0" smtClean="0"/>
              <a:t>==================== Device Overhead ====================</a:t>
            </a:r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       DEV |       Q2G       G2I       Q2M       I2D       D2C</a:t>
            </a:r>
          </a:p>
          <a:p>
            <a:pPr>
              <a:buNone/>
            </a:pPr>
            <a:r>
              <a:rPr lang="en-US" altLang="zh-CN" sz="1800" dirty="0" smtClean="0"/>
              <a:t>---------- | --------- --------- --------- --------- ---------</a:t>
            </a:r>
          </a:p>
          <a:p>
            <a:pPr>
              <a:buNone/>
            </a:pPr>
            <a:r>
              <a:rPr lang="en-US" altLang="zh-CN" sz="1800" dirty="0" smtClean="0"/>
              <a:t> (  8, 16) |   0.3889%   0.3859%   0.0580%  54.7575%  40.7717%</a:t>
            </a:r>
          </a:p>
          <a:p>
            <a:pPr>
              <a:buNone/>
            </a:pPr>
            <a:r>
              <a:rPr lang="en-US" altLang="zh-CN" sz="1800" dirty="0" smtClean="0"/>
              <a:t>---------- | --------- --------- --------- --------- ---------</a:t>
            </a:r>
          </a:p>
          <a:p>
            <a:pPr>
              <a:buNone/>
            </a:pPr>
            <a:r>
              <a:rPr lang="en-US" altLang="zh-CN" sz="1800" dirty="0" smtClean="0"/>
              <a:t>   Overall |   0.3889%   0.3859%   0.0580%  54.7575%  40.7717%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btt</a:t>
            </a:r>
            <a:r>
              <a:rPr lang="zh-CN" altLang="en-US" dirty="0" smtClean="0"/>
              <a:t>解读</a:t>
            </a:r>
            <a:r>
              <a:rPr lang="en-US" altLang="zh-CN" dirty="0" smtClean="0"/>
              <a:t>(</a:t>
            </a:r>
            <a:r>
              <a:rPr lang="zh-CN" altLang="en-US" dirty="0" smtClean="0"/>
              <a:t>续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1600" dirty="0" smtClean="0"/>
              <a:t>==================== Device Merge Information ====================</a:t>
            </a:r>
          </a:p>
          <a:p>
            <a:pPr>
              <a:buNone/>
            </a:pPr>
            <a:endParaRPr lang="en-US" altLang="zh-CN" sz="1600" dirty="0" smtClean="0"/>
          </a:p>
          <a:p>
            <a:pPr>
              <a:buNone/>
            </a:pPr>
            <a:r>
              <a:rPr lang="en-US" altLang="zh-CN" sz="1600" dirty="0" smtClean="0"/>
              <a:t>       DEV |       #Q       #D   Ratio |   </a:t>
            </a:r>
            <a:r>
              <a:rPr lang="en-US" altLang="zh-CN" sz="1600" dirty="0" err="1" smtClean="0"/>
              <a:t>BLKmin</a:t>
            </a:r>
            <a:r>
              <a:rPr lang="en-US" altLang="zh-CN" sz="1600" dirty="0" smtClean="0"/>
              <a:t>   </a:t>
            </a:r>
            <a:r>
              <a:rPr lang="en-US" altLang="zh-CN" sz="1600" dirty="0" err="1" smtClean="0"/>
              <a:t>BLKavg</a:t>
            </a:r>
            <a:r>
              <a:rPr lang="en-US" altLang="zh-CN" sz="1600" dirty="0" smtClean="0"/>
              <a:t>   </a:t>
            </a:r>
            <a:r>
              <a:rPr lang="en-US" altLang="zh-CN" sz="1600" dirty="0" err="1" smtClean="0"/>
              <a:t>BLKmax</a:t>
            </a:r>
            <a:r>
              <a:rPr lang="en-US" altLang="zh-CN" sz="1600" dirty="0" smtClean="0"/>
              <a:t>    Total</a:t>
            </a:r>
          </a:p>
          <a:p>
            <a:pPr>
              <a:buNone/>
            </a:pPr>
            <a:r>
              <a:rPr lang="en-US" altLang="zh-CN" sz="1600" dirty="0" smtClean="0"/>
              <a:t>---------- | -------- -------- ------- | -------- -------- -------- --------</a:t>
            </a:r>
          </a:p>
          <a:p>
            <a:pPr>
              <a:buNone/>
            </a:pPr>
            <a:r>
              <a:rPr lang="en-US" altLang="zh-CN" sz="1600" dirty="0" smtClean="0"/>
              <a:t> (  8, 16) |       15       12     1.2 |        8       10       24      120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btt</a:t>
            </a:r>
            <a:r>
              <a:rPr lang="zh-CN" altLang="en-US" dirty="0" smtClean="0"/>
              <a:t>解读</a:t>
            </a:r>
            <a:r>
              <a:rPr lang="en-US" altLang="zh-CN" dirty="0" smtClean="0"/>
              <a:t>(</a:t>
            </a:r>
            <a:r>
              <a:rPr lang="zh-CN" altLang="en-US" dirty="0" smtClean="0"/>
              <a:t>续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256584"/>
          </a:xfrm>
        </p:spPr>
        <p:txBody>
          <a:bodyPr/>
          <a:lstStyle/>
          <a:p>
            <a:pPr>
              <a:buNone/>
            </a:pPr>
            <a:r>
              <a:rPr lang="en-US" altLang="zh-CN" sz="1600" dirty="0" smtClean="0"/>
              <a:t>==================== Device Q2Q Seek Information ====================</a:t>
            </a:r>
          </a:p>
          <a:p>
            <a:pPr>
              <a:buNone/>
            </a:pPr>
            <a:endParaRPr lang="en-US" altLang="zh-CN" sz="1600" dirty="0" smtClean="0"/>
          </a:p>
          <a:p>
            <a:pPr>
              <a:buNone/>
            </a:pPr>
            <a:r>
              <a:rPr lang="en-US" altLang="zh-CN" sz="1600" dirty="0" smtClean="0"/>
              <a:t>       DEV |          NSEEKS            MEAN          MEDIAN | MODE           </a:t>
            </a:r>
          </a:p>
          <a:p>
            <a:pPr>
              <a:buNone/>
            </a:pPr>
            <a:r>
              <a:rPr lang="en-US" altLang="zh-CN" sz="1600" dirty="0" smtClean="0"/>
              <a:t>---------- | --------------- --------------- --------------- | ---------------</a:t>
            </a:r>
          </a:p>
          <a:p>
            <a:pPr>
              <a:buNone/>
            </a:pPr>
            <a:r>
              <a:rPr lang="en-US" altLang="zh-CN" sz="1600" dirty="0" smtClean="0"/>
              <a:t> (  8, 16) |              15     620978236.7               0 | 0(5)</a:t>
            </a:r>
          </a:p>
          <a:p>
            <a:pPr>
              <a:buNone/>
            </a:pPr>
            <a:r>
              <a:rPr lang="en-US" altLang="zh-CN" sz="1600" dirty="0" smtClean="0"/>
              <a:t>---------- | --------------- --------------- --------------- | ---------------</a:t>
            </a:r>
          </a:p>
          <a:p>
            <a:pPr>
              <a:buNone/>
            </a:pPr>
            <a:r>
              <a:rPr lang="en-US" altLang="zh-CN" sz="1600" dirty="0" smtClean="0"/>
              <a:t>   Overall |          NSEEKS            MEAN          MEDIAN | MODE           </a:t>
            </a:r>
          </a:p>
          <a:p>
            <a:pPr>
              <a:buNone/>
            </a:pPr>
            <a:r>
              <a:rPr lang="en-US" altLang="zh-CN" sz="1600" dirty="0" smtClean="0"/>
              <a:t>   Average |              15     620978236.7               0 | 0(5)</a:t>
            </a:r>
          </a:p>
          <a:p>
            <a:pPr>
              <a:buNone/>
            </a:pPr>
            <a:endParaRPr lang="en-US" altLang="zh-CN" sz="1600" dirty="0" smtClean="0"/>
          </a:p>
          <a:p>
            <a:pPr>
              <a:buNone/>
            </a:pPr>
            <a:r>
              <a:rPr lang="en-US" altLang="zh-CN" sz="1600" dirty="0" smtClean="0"/>
              <a:t>==================== Device D2D Seek Information ====================</a:t>
            </a:r>
          </a:p>
          <a:p>
            <a:pPr>
              <a:buNone/>
            </a:pPr>
            <a:endParaRPr lang="en-US" altLang="zh-CN" sz="1600" dirty="0" smtClean="0"/>
          </a:p>
          <a:p>
            <a:pPr>
              <a:buNone/>
            </a:pPr>
            <a:r>
              <a:rPr lang="en-US" altLang="zh-CN" sz="1600" dirty="0" smtClean="0"/>
              <a:t>       DEV |          NSEEKS            MEAN          MEDIAN | MODE           </a:t>
            </a:r>
          </a:p>
          <a:p>
            <a:pPr>
              <a:buNone/>
            </a:pPr>
            <a:r>
              <a:rPr lang="en-US" altLang="zh-CN" sz="1600" dirty="0" smtClean="0"/>
              <a:t>---------- | --------------- --------------- --------------- | ---------------</a:t>
            </a:r>
          </a:p>
          <a:p>
            <a:pPr>
              <a:buNone/>
            </a:pPr>
            <a:r>
              <a:rPr lang="en-US" altLang="zh-CN" sz="1600" dirty="0" smtClean="0"/>
              <a:t> (  8, 16) |              12     776222795.9               0 | 0(2)</a:t>
            </a:r>
          </a:p>
          <a:p>
            <a:pPr>
              <a:buNone/>
            </a:pPr>
            <a:r>
              <a:rPr lang="en-US" altLang="zh-CN" sz="1600" dirty="0" smtClean="0"/>
              <a:t>---------- | --------------- --------------- --------------- | ---------------</a:t>
            </a:r>
          </a:p>
          <a:p>
            <a:pPr>
              <a:buNone/>
            </a:pPr>
            <a:r>
              <a:rPr lang="en-US" altLang="zh-CN" sz="1600" dirty="0" smtClean="0"/>
              <a:t>   Overall |          NSEEKS            MEAN          MEDIAN | MODE           </a:t>
            </a:r>
          </a:p>
          <a:p>
            <a:pPr>
              <a:buNone/>
            </a:pPr>
            <a:r>
              <a:rPr lang="en-US" altLang="zh-CN" sz="1600" dirty="0" smtClean="0"/>
              <a:t>   Average |              12     776222795.9               0 | 0(2)</a:t>
            </a:r>
          </a:p>
          <a:p>
            <a:pPr>
              <a:buNone/>
            </a:pP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btt</a:t>
            </a:r>
            <a:r>
              <a:rPr lang="zh-CN" altLang="en-US" dirty="0" smtClean="0"/>
              <a:t>解读</a:t>
            </a:r>
            <a:r>
              <a:rPr lang="en-US" altLang="zh-CN" dirty="0" smtClean="0"/>
              <a:t>(</a:t>
            </a:r>
            <a:r>
              <a:rPr lang="zh-CN" altLang="en-US" dirty="0" smtClean="0"/>
              <a:t>续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1800" dirty="0" smtClean="0"/>
              <a:t>==================== Plug Information ====================</a:t>
            </a:r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       DEV |    # Plugs # Timer Us  | % Time Q Plugged</a:t>
            </a:r>
          </a:p>
          <a:p>
            <a:pPr>
              <a:buNone/>
            </a:pPr>
            <a:r>
              <a:rPr lang="en-US" altLang="zh-CN" sz="1800" dirty="0" smtClean="0"/>
              <a:t>---------- | ---------- ----------  | ----------------</a:t>
            </a:r>
          </a:p>
          <a:p>
            <a:pPr>
              <a:buNone/>
            </a:pPr>
            <a:r>
              <a:rPr lang="en-US" altLang="zh-CN" sz="1800" dirty="0" smtClean="0"/>
              <a:t> (  8, 16) |          5(         1) |   0.226614061%</a:t>
            </a:r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r>
              <a:rPr lang="en-US" altLang="zh-CN" sz="1800" dirty="0" smtClean="0"/>
              <a:t>       DEV |    IOs/</a:t>
            </a:r>
            <a:r>
              <a:rPr lang="en-US" altLang="zh-CN" sz="1800" dirty="0" err="1" smtClean="0"/>
              <a:t>Unp</a:t>
            </a:r>
            <a:r>
              <a:rPr lang="en-US" altLang="zh-CN" sz="1800" dirty="0" smtClean="0"/>
              <a:t>   IOs/</a:t>
            </a:r>
            <a:r>
              <a:rPr lang="en-US" altLang="zh-CN" sz="1800" dirty="0" err="1" smtClean="0"/>
              <a:t>Unp</a:t>
            </a:r>
            <a:r>
              <a:rPr lang="en-US" altLang="zh-CN" sz="1800" dirty="0" smtClean="0"/>
              <a:t>(to)</a:t>
            </a:r>
          </a:p>
          <a:p>
            <a:pPr>
              <a:buNone/>
            </a:pPr>
            <a:r>
              <a:rPr lang="en-US" altLang="zh-CN" sz="1800" dirty="0" smtClean="0"/>
              <a:t>---------- | ----------   ----------</a:t>
            </a:r>
          </a:p>
          <a:p>
            <a:pPr>
              <a:buNone/>
            </a:pPr>
            <a:r>
              <a:rPr lang="en-US" altLang="zh-CN" sz="1800" dirty="0" smtClean="0"/>
              <a:t> (  8, 16) |        0.8          1.0</a:t>
            </a:r>
          </a:p>
          <a:p>
            <a:pPr>
              <a:buNone/>
            </a:pPr>
            <a:r>
              <a:rPr lang="en-US" altLang="zh-CN" sz="1800" dirty="0" smtClean="0"/>
              <a:t>---------- | ----------   ----------</a:t>
            </a:r>
          </a:p>
          <a:p>
            <a:pPr>
              <a:buNone/>
            </a:pPr>
            <a:r>
              <a:rPr lang="en-US" altLang="zh-CN" sz="1800" dirty="0" smtClean="0"/>
              <a:t>   Overall |    IOs/</a:t>
            </a:r>
            <a:r>
              <a:rPr lang="en-US" altLang="zh-CN" sz="1800" dirty="0" err="1" smtClean="0"/>
              <a:t>Unp</a:t>
            </a:r>
            <a:r>
              <a:rPr lang="en-US" altLang="zh-CN" sz="1800" dirty="0" smtClean="0"/>
              <a:t>   IOs/</a:t>
            </a:r>
            <a:r>
              <a:rPr lang="en-US" altLang="zh-CN" sz="1800" dirty="0" err="1" smtClean="0"/>
              <a:t>Unp</a:t>
            </a:r>
            <a:r>
              <a:rPr lang="en-US" altLang="zh-CN" sz="1800" dirty="0" smtClean="0"/>
              <a:t>(to)</a:t>
            </a:r>
          </a:p>
          <a:p>
            <a:pPr>
              <a:buNone/>
            </a:pPr>
            <a:r>
              <a:rPr lang="en-US" altLang="zh-CN" sz="1800" dirty="0" smtClean="0"/>
              <a:t>   Average |        0.8          1.0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btt</a:t>
            </a:r>
            <a:r>
              <a:rPr lang="zh-CN" altLang="en-US" dirty="0" smtClean="0"/>
              <a:t>解读</a:t>
            </a:r>
            <a:r>
              <a:rPr lang="en-US" altLang="zh-CN" dirty="0" smtClean="0"/>
              <a:t>(</a:t>
            </a:r>
            <a:r>
              <a:rPr lang="zh-CN" altLang="en-US" dirty="0" smtClean="0"/>
              <a:t>续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1600" dirty="0" smtClean="0"/>
              <a:t>================= Active Requests At Q Information ================</a:t>
            </a:r>
          </a:p>
          <a:p>
            <a:pPr>
              <a:buNone/>
            </a:pPr>
            <a:endParaRPr lang="en-US" altLang="zh-CN" sz="1600" dirty="0" smtClean="0"/>
          </a:p>
          <a:p>
            <a:pPr>
              <a:buNone/>
            </a:pPr>
            <a:r>
              <a:rPr lang="en-US" altLang="zh-CN" sz="2000" dirty="0" smtClean="0"/>
              <a:t>       DEV |  </a:t>
            </a:r>
            <a:r>
              <a:rPr lang="en-US" altLang="zh-CN" sz="2000" dirty="0" err="1" smtClean="0"/>
              <a:t>Avg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Reqs</a:t>
            </a:r>
            <a:r>
              <a:rPr lang="en-US" altLang="zh-CN" sz="2000" dirty="0" smtClean="0"/>
              <a:t> @ Q</a:t>
            </a:r>
          </a:p>
          <a:p>
            <a:pPr>
              <a:buNone/>
            </a:pPr>
            <a:r>
              <a:rPr lang="en-US" altLang="zh-CN" sz="2000" dirty="0" smtClean="0"/>
              <a:t>---------- | -------------</a:t>
            </a:r>
          </a:p>
          <a:p>
            <a:pPr>
              <a:buNone/>
            </a:pPr>
            <a:r>
              <a:rPr lang="en-US" altLang="zh-CN" sz="2000" dirty="0" smtClean="0"/>
              <a:t> (  8, 16) |           0.9</a:t>
            </a:r>
          </a:p>
          <a:p>
            <a:pPr>
              <a:buNone/>
            </a:pP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IO</a:t>
            </a:r>
            <a:r>
              <a:rPr lang="zh-CN" altLang="en-US" dirty="0" smtClean="0"/>
              <a:t>子系统架构图</a:t>
            </a:r>
            <a:endParaRPr lang="zh-CN" altLang="en-US" dirty="0"/>
          </a:p>
        </p:txBody>
      </p:sp>
      <p:pic>
        <p:nvPicPr>
          <p:cNvPr id="5" name="内容占位符 4" descr="linux_io_subsystem_architectur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188028"/>
            <a:ext cx="5256584" cy="5337316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27" name="流程图: 过程 26"/>
          <p:cNvSpPr/>
          <p:nvPr/>
        </p:nvSpPr>
        <p:spPr>
          <a:xfrm>
            <a:off x="4860032" y="3140968"/>
            <a:ext cx="4248472" cy="10801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$</a:t>
            </a:r>
            <a:r>
              <a:rPr lang="en-US" altLang="zh-CN" dirty="0" err="1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stap</a:t>
            </a:r>
            <a:r>
              <a:rPr lang="en-US" altLang="zh-CN" dirty="0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 -l 'ioscheduler.*'</a:t>
            </a:r>
          </a:p>
          <a:p>
            <a:r>
              <a:rPr lang="en-US" altLang="zh-CN" dirty="0" err="1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ioscheduler.elv_add_request</a:t>
            </a:r>
            <a:endParaRPr lang="en-US" altLang="zh-CN" dirty="0" smtClean="0">
              <a:solidFill>
                <a:srgbClr val="0070C0"/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dirty="0" err="1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ioscheduler.elv_completed_request</a:t>
            </a:r>
            <a:endParaRPr lang="en-US" altLang="zh-CN" dirty="0" smtClean="0">
              <a:solidFill>
                <a:srgbClr val="0070C0"/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dirty="0" err="1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ioscheduler.elv_next_request</a:t>
            </a:r>
            <a:endParaRPr lang="zh-CN" altLang="en-US" dirty="0">
              <a:solidFill>
                <a:srgbClr val="0070C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1520" y="3717032"/>
            <a:ext cx="1619672" cy="576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blktrace</a:t>
            </a:r>
            <a:endParaRPr lang="zh-CN" altLang="en-US" dirty="0">
              <a:solidFill>
                <a:srgbClr val="0070C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9" name="流程图: 过程 28"/>
          <p:cNvSpPr/>
          <p:nvPr/>
        </p:nvSpPr>
        <p:spPr>
          <a:xfrm>
            <a:off x="5076056" y="2060848"/>
            <a:ext cx="2304256" cy="1008112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$</a:t>
            </a:r>
            <a:r>
              <a:rPr lang="en-US" altLang="zh-CN" dirty="0" err="1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stap</a:t>
            </a:r>
            <a:r>
              <a:rPr lang="en-US" altLang="zh-CN" dirty="0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 -l 'ioblock.*'</a:t>
            </a:r>
          </a:p>
          <a:p>
            <a:r>
              <a:rPr lang="en-US" altLang="zh-CN" dirty="0" err="1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ioblock.end</a:t>
            </a:r>
            <a:endParaRPr lang="en-US" altLang="zh-CN" dirty="0" smtClean="0">
              <a:solidFill>
                <a:srgbClr val="0070C0"/>
              </a:solidFill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dirty="0" err="1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ioblock.request</a:t>
            </a:r>
            <a:endParaRPr lang="zh-CN" altLang="en-US" dirty="0">
              <a:solidFill>
                <a:srgbClr val="0070C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07704" y="3933056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DM</a:t>
            </a:r>
            <a:r>
              <a:rPr lang="zh-CN" altLang="en-US" dirty="0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层</a:t>
            </a:r>
            <a:endParaRPr lang="zh-CN" altLang="en-US" dirty="0">
              <a:solidFill>
                <a:srgbClr val="0070C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思考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zh-CN" sz="5400" dirty="0" smtClean="0"/>
          </a:p>
          <a:p>
            <a:pPr algn="ctr">
              <a:buNone/>
            </a:pPr>
            <a:r>
              <a:rPr lang="zh-CN" altLang="en-US" sz="5400" dirty="0" smtClean="0"/>
              <a:t>除了用户应用，</a:t>
            </a:r>
            <a:endParaRPr lang="en-US" altLang="zh-CN" sz="5400" dirty="0" smtClean="0"/>
          </a:p>
          <a:p>
            <a:pPr algn="ctr">
              <a:buNone/>
            </a:pPr>
            <a:r>
              <a:rPr lang="zh-CN" altLang="en-US" sz="5400" dirty="0" smtClean="0"/>
              <a:t>谁还在使用块层？</a:t>
            </a:r>
            <a:endParaRPr lang="zh-CN" altLang="en-US" sz="5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页面回写机制</a:t>
            </a:r>
            <a:endParaRPr lang="zh-CN" altLang="en-US" dirty="0"/>
          </a:p>
        </p:txBody>
      </p:sp>
      <p:pic>
        <p:nvPicPr>
          <p:cNvPr id="5" name="内容占位符 4" descr="pagecache_writebac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180901"/>
            <a:ext cx="3560130" cy="5128419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79912" y="1340768"/>
            <a:ext cx="4968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endParaRPr lang="zh-CN" altLang="en-US" sz="1600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51920" y="1556792"/>
            <a:ext cx="49685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华文细黑" pitchFamily="2" charset="-122"/>
                <a:ea typeface="华文细黑" pitchFamily="2" charset="-122"/>
              </a:rPr>
              <a:t>$</a:t>
            </a:r>
            <a:r>
              <a:rPr lang="en-US" altLang="zh-CN" sz="1600" b="1" dirty="0" err="1" smtClean="0">
                <a:latin typeface="华文细黑" pitchFamily="2" charset="-122"/>
                <a:ea typeface="华文细黑" pitchFamily="2" charset="-122"/>
              </a:rPr>
              <a:t>stap</a:t>
            </a:r>
            <a:r>
              <a:rPr lang="en-US" altLang="zh-CN" sz="1600" b="1" dirty="0" smtClean="0">
                <a:latin typeface="华文细黑" pitchFamily="2" charset="-122"/>
                <a:ea typeface="华文细黑" pitchFamily="2" charset="-122"/>
              </a:rPr>
              <a:t> –l ‘</a:t>
            </a:r>
            <a:r>
              <a:rPr lang="en-US" altLang="zh-CN" sz="1600" b="1" dirty="0" err="1" smtClean="0">
                <a:latin typeface="华文细黑" pitchFamily="2" charset="-122"/>
                <a:ea typeface="华文细黑" pitchFamily="2" charset="-122"/>
              </a:rPr>
              <a:t>kernel.function</a:t>
            </a:r>
            <a:r>
              <a:rPr lang="en-US" altLang="zh-CN" sz="1600" b="1" dirty="0" smtClean="0">
                <a:latin typeface="华文细黑" pitchFamily="2" charset="-122"/>
                <a:ea typeface="华文细黑" pitchFamily="2" charset="-122"/>
              </a:rPr>
              <a:t>("</a:t>
            </a:r>
            <a:r>
              <a:rPr lang="en-US" altLang="zh-CN" sz="1600" b="1" dirty="0" err="1" smtClean="0">
                <a:latin typeface="华文细黑" pitchFamily="2" charset="-122"/>
                <a:ea typeface="华文细黑" pitchFamily="2" charset="-122"/>
              </a:rPr>
              <a:t>congestion_wait</a:t>
            </a:r>
            <a:r>
              <a:rPr lang="en-US" altLang="zh-CN" sz="1600" b="1" dirty="0" smtClean="0">
                <a:latin typeface="华文细黑" pitchFamily="2" charset="-122"/>
                <a:ea typeface="华文细黑" pitchFamily="2" charset="-122"/>
              </a:rPr>
              <a:t>")‘</a:t>
            </a:r>
          </a:p>
          <a:p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1600" b="1" dirty="0" smtClean="0">
                <a:latin typeface="华文细黑" pitchFamily="2" charset="-122"/>
                <a:ea typeface="华文细黑" pitchFamily="2" charset="-122"/>
              </a:rPr>
              <a:t>$</a:t>
            </a:r>
            <a:r>
              <a:rPr lang="en-US" altLang="zh-CN" sz="1600" b="1" dirty="0" err="1" smtClean="0">
                <a:latin typeface="华文细黑" pitchFamily="2" charset="-122"/>
                <a:ea typeface="华文细黑" pitchFamily="2" charset="-122"/>
              </a:rPr>
              <a:t>perf</a:t>
            </a:r>
            <a:r>
              <a:rPr lang="en-US" altLang="zh-CN" sz="1600" b="1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sz="1600" b="1" dirty="0" err="1" smtClean="0">
                <a:latin typeface="华文细黑" pitchFamily="2" charset="-122"/>
                <a:ea typeface="华文细黑" pitchFamily="2" charset="-122"/>
              </a:rPr>
              <a:t>list|grep</a:t>
            </a:r>
            <a:r>
              <a:rPr lang="en-US" altLang="zh-CN" sz="1600" b="1" dirty="0" smtClean="0">
                <a:latin typeface="华文细黑" pitchFamily="2" charset="-122"/>
                <a:ea typeface="华文细黑" pitchFamily="2" charset="-122"/>
              </a:rPr>
              <a:t> "</a:t>
            </a:r>
            <a:r>
              <a:rPr lang="en-US" altLang="zh-CN" sz="1600" b="1" dirty="0" err="1" smtClean="0">
                <a:latin typeface="华文细黑" pitchFamily="2" charset="-122"/>
                <a:ea typeface="华文细黑" pitchFamily="2" charset="-122"/>
              </a:rPr>
              <a:t>writeback</a:t>
            </a:r>
            <a:r>
              <a:rPr lang="en-US" altLang="zh-CN" sz="1600" b="1" dirty="0" smtClean="0">
                <a:latin typeface="华文细黑" pitchFamily="2" charset="-122"/>
                <a:ea typeface="华文细黑" pitchFamily="2" charset="-122"/>
              </a:rPr>
              <a:t>:“</a:t>
            </a:r>
          </a:p>
          <a:p>
            <a:endParaRPr lang="en-US" altLang="zh-CN" dirty="0" smtClean="0"/>
          </a:p>
          <a:p>
            <a:r>
              <a:rPr lang="en-US" altLang="zh-CN" dirty="0" err="1" smtClean="0">
                <a:latin typeface="华文细黑" pitchFamily="2" charset="-122"/>
                <a:ea typeface="华文细黑" pitchFamily="2" charset="-122"/>
              </a:rPr>
              <a:t>writeback:writeback_nothread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..</a:t>
            </a: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dirty="0" err="1" smtClean="0">
                <a:latin typeface="华文细黑" pitchFamily="2" charset="-122"/>
                <a:ea typeface="华文细黑" pitchFamily="2" charset="-122"/>
              </a:rPr>
              <a:t>writeback:writeback_nowork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dirty="0" err="1" smtClean="0">
                <a:latin typeface="华文细黑" pitchFamily="2" charset="-122"/>
                <a:ea typeface="华文细黑" pitchFamily="2" charset="-122"/>
              </a:rPr>
              <a:t>writeback:writeback_bdi_register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dirty="0" err="1" smtClean="0">
                <a:latin typeface="华文细黑" pitchFamily="2" charset="-122"/>
                <a:ea typeface="华文细黑" pitchFamily="2" charset="-122"/>
              </a:rPr>
              <a:t>writeback:writeback_bdi_unregister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dirty="0" err="1" smtClean="0">
                <a:latin typeface="华文细黑" pitchFamily="2" charset="-122"/>
                <a:ea typeface="华文细黑" pitchFamily="2" charset="-122"/>
              </a:rPr>
              <a:t>writeback:writeback_task_start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dirty="0" err="1" smtClean="0">
                <a:latin typeface="华文细黑" pitchFamily="2" charset="-122"/>
                <a:ea typeface="华文细黑" pitchFamily="2" charset="-122"/>
              </a:rPr>
              <a:t>writeback:writeback_task_stop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dirty="0" err="1" smtClean="0">
                <a:latin typeface="华文细黑" pitchFamily="2" charset="-122"/>
                <a:ea typeface="华文细黑" pitchFamily="2" charset="-122"/>
              </a:rPr>
              <a:t>writeback:wbc_writeback_start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dirty="0" err="1" smtClean="0">
                <a:latin typeface="华文细黑" pitchFamily="2" charset="-122"/>
                <a:ea typeface="华文细黑" pitchFamily="2" charset="-122"/>
              </a:rPr>
              <a:t>writeback:wbc_writeback_written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dirty="0" err="1" smtClean="0">
                <a:latin typeface="华文细黑" pitchFamily="2" charset="-122"/>
                <a:ea typeface="华文细黑" pitchFamily="2" charset="-122"/>
              </a:rPr>
              <a:t>writeback:wbc_writeback_wait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dirty="0" err="1" smtClean="0">
                <a:latin typeface="华文细黑" pitchFamily="2" charset="-122"/>
                <a:ea typeface="华文细黑" pitchFamily="2" charset="-122"/>
              </a:rPr>
              <a:t>writeback:wbc_balance_dirty_start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dirty="0" err="1" smtClean="0">
                <a:latin typeface="华文细黑" pitchFamily="2" charset="-122"/>
                <a:ea typeface="华文细黑" pitchFamily="2" charset="-122"/>
              </a:rPr>
              <a:t>writeback:wbc_balance_dirty_written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dirty="0" err="1" smtClean="0">
                <a:latin typeface="华文细黑" pitchFamily="2" charset="-122"/>
                <a:ea typeface="华文细黑" pitchFamily="2" charset="-122"/>
              </a:rPr>
              <a:t>writeback:wbc_balance_dirty_wait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</a:p>
          <a:p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dirty="0" err="1" smtClean="0">
                <a:latin typeface="华文细黑" pitchFamily="2" charset="-122"/>
                <a:ea typeface="华文细黑" pitchFamily="2" charset="-122"/>
              </a:rPr>
              <a:t>writeback:wbc_writepage</a:t>
            </a:r>
            <a:r>
              <a:rPr lang="en-US" altLang="zh-CN" dirty="0" smtClean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参考材料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blktrace</a:t>
            </a:r>
            <a:r>
              <a:rPr lang="zh-CN" altLang="en-US" dirty="0" smtClean="0"/>
              <a:t>相关</a:t>
            </a:r>
            <a:r>
              <a:rPr lang="en-US" altLang="zh-CN" dirty="0" smtClean="0"/>
              <a:t>: </a:t>
            </a:r>
            <a:r>
              <a:rPr lang="en-US" altLang="zh-CN" dirty="0" smtClean="0">
                <a:hlinkClick r:id="rId3"/>
              </a:rPr>
              <a:t>http://blog.yufeng.info/archives/tag/blktrace</a:t>
            </a:r>
            <a:endParaRPr lang="en-US" altLang="zh-CN" dirty="0" smtClean="0"/>
          </a:p>
          <a:p>
            <a:r>
              <a:rPr lang="en-US" altLang="zh-CN" dirty="0" err="1" smtClean="0"/>
              <a:t>systemtap</a:t>
            </a:r>
            <a:r>
              <a:rPr lang="zh-CN" altLang="en-US" dirty="0" smtClean="0"/>
              <a:t>相关</a:t>
            </a:r>
            <a:r>
              <a:rPr lang="en-US" altLang="zh-CN" dirty="0" smtClean="0"/>
              <a:t>: </a:t>
            </a:r>
            <a:r>
              <a:rPr lang="en-US" altLang="zh-CN" dirty="0" smtClean="0">
                <a:hlinkClick r:id="rId4"/>
              </a:rPr>
              <a:t>http://blog.yufeng.info/archives/tag/systemtap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提问时间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None/>
            </a:pPr>
            <a:endParaRPr lang="en-US" altLang="zh-CN" sz="6000" dirty="0" smtClean="0"/>
          </a:p>
          <a:p>
            <a:pPr lvl="1" algn="ctr">
              <a:buNone/>
            </a:pPr>
            <a:r>
              <a:rPr lang="zh-CN" altLang="en-US" sz="6000" dirty="0" smtClean="0"/>
              <a:t>谢谢大家！</a:t>
            </a:r>
            <a:endParaRPr lang="en-US" altLang="zh-CN" sz="6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块层框图</a:t>
            </a:r>
            <a:endParaRPr lang="zh-CN" altLang="en-US" dirty="0"/>
          </a:p>
        </p:txBody>
      </p:sp>
      <p:pic>
        <p:nvPicPr>
          <p:cNvPr id="5" name="内容占位符 4" descr="block_io_lay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3450" y="1605756"/>
            <a:ext cx="7277100" cy="4514850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5536" y="24928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33CC"/>
                </a:solidFill>
                <a:latin typeface="华文细黑" pitchFamily="2" charset="-122"/>
                <a:ea typeface="华文细黑" pitchFamily="2" charset="-122"/>
              </a:rPr>
              <a:t>b</a:t>
            </a:r>
            <a:r>
              <a:rPr lang="en-US" altLang="zh-CN" dirty="0" smtClean="0">
                <a:solidFill>
                  <a:srgbClr val="0033CC"/>
                </a:solidFill>
                <a:latin typeface="华文细黑" pitchFamily="2" charset="-122"/>
                <a:ea typeface="华文细黑" pitchFamily="2" charset="-122"/>
              </a:rPr>
              <a:t>uffered </a:t>
            </a:r>
            <a:r>
              <a:rPr lang="en-US" altLang="zh-CN" dirty="0" err="1" smtClean="0">
                <a:solidFill>
                  <a:srgbClr val="0033CC"/>
                </a:solidFill>
                <a:latin typeface="华文细黑" pitchFamily="2" charset="-122"/>
                <a:ea typeface="华文细黑" pitchFamily="2" charset="-122"/>
              </a:rPr>
              <a:t>io</a:t>
            </a:r>
            <a:endParaRPr lang="zh-CN" altLang="en-US" dirty="0">
              <a:solidFill>
                <a:srgbClr val="0033CC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24928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0033CC"/>
                </a:solidFill>
                <a:latin typeface="华文细黑" pitchFamily="2" charset="-122"/>
                <a:ea typeface="华文细黑" pitchFamily="2" charset="-122"/>
              </a:rPr>
              <a:t>mmap</a:t>
            </a:r>
            <a:endParaRPr lang="zh-CN" altLang="en-US" dirty="0">
              <a:solidFill>
                <a:srgbClr val="0033CC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24928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33CC"/>
                </a:solidFill>
                <a:latin typeface="华文细黑" pitchFamily="2" charset="-122"/>
                <a:ea typeface="华文细黑" pitchFamily="2" charset="-122"/>
              </a:rPr>
              <a:t>direct </a:t>
            </a:r>
            <a:r>
              <a:rPr lang="en-US" altLang="zh-CN" dirty="0" err="1" smtClean="0">
                <a:solidFill>
                  <a:srgbClr val="0033CC"/>
                </a:solidFill>
                <a:latin typeface="华文细黑" pitchFamily="2" charset="-122"/>
                <a:ea typeface="华文细黑" pitchFamily="2" charset="-122"/>
              </a:rPr>
              <a:t>io</a:t>
            </a:r>
            <a:endParaRPr lang="zh-CN" altLang="en-US" dirty="0">
              <a:solidFill>
                <a:srgbClr val="0033CC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思考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zh-CN" sz="4000" dirty="0" smtClean="0"/>
          </a:p>
          <a:p>
            <a:pPr algn="ctr">
              <a:buNone/>
            </a:pPr>
            <a:r>
              <a:rPr lang="en-US" altLang="zh-CN" sz="4000" dirty="0" smtClean="0"/>
              <a:t>IO</a:t>
            </a:r>
            <a:r>
              <a:rPr lang="zh-CN" altLang="en-US" sz="4000" dirty="0" smtClean="0"/>
              <a:t>子系统有几层？</a:t>
            </a:r>
            <a:endParaRPr lang="en-US" altLang="zh-CN" sz="4000" dirty="0" smtClean="0"/>
          </a:p>
          <a:p>
            <a:pPr algn="ctr">
              <a:buNone/>
            </a:pPr>
            <a:endParaRPr lang="en-US" altLang="zh-CN" sz="4000" dirty="0" smtClean="0"/>
          </a:p>
          <a:p>
            <a:pPr algn="ctr">
              <a:buNone/>
            </a:pPr>
            <a:r>
              <a:rPr lang="zh-CN" altLang="en-US" sz="4000" dirty="0" smtClean="0"/>
              <a:t>各层的输入输出分别是什么？</a:t>
            </a:r>
            <a:endParaRPr lang="en-US" altLang="zh-CN" sz="4000" dirty="0" smtClean="0"/>
          </a:p>
          <a:p>
            <a:pPr algn="ctr">
              <a:buNone/>
            </a:pP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块层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probe </a:t>
            </a:r>
            <a:r>
              <a:rPr lang="en-US" altLang="zh-CN" dirty="0" err="1" smtClean="0"/>
              <a:t>ioblock.request</a:t>
            </a:r>
            <a:r>
              <a:rPr lang="en-US" altLang="zh-CN" dirty="0" smtClean="0"/>
              <a:t> </a:t>
            </a:r>
          </a:p>
          <a:p>
            <a:pPr lvl="1">
              <a:buNone/>
            </a:pPr>
            <a:r>
              <a:rPr lang="en-US" altLang="zh-CN" dirty="0" smtClean="0"/>
              <a:t> –Fires whenever making a generic block I/O request.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probe </a:t>
            </a:r>
            <a:r>
              <a:rPr lang="en-US" altLang="zh-CN" dirty="0" err="1" smtClean="0"/>
              <a:t>ioblock.end</a:t>
            </a:r>
            <a:r>
              <a:rPr lang="en-US" altLang="zh-CN" dirty="0" smtClean="0"/>
              <a:t> </a:t>
            </a:r>
          </a:p>
          <a:p>
            <a:pPr lvl="1">
              <a:buNone/>
            </a:pPr>
            <a:r>
              <a:rPr lang="en-US" altLang="zh-CN" dirty="0" smtClean="0"/>
              <a:t>–Fires whenever a block I/O transfer is complete.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DM </a:t>
            </a:r>
            <a:r>
              <a:rPr lang="zh-CN" altLang="en-US" dirty="0" smtClean="0"/>
              <a:t>层</a:t>
            </a:r>
            <a:endParaRPr lang="zh-CN" altLang="en-US" dirty="0"/>
          </a:p>
        </p:txBody>
      </p:sp>
      <p:pic>
        <p:nvPicPr>
          <p:cNvPr id="5" name="内容占位符 4" descr="dm_architecture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7904" y="2874987"/>
            <a:ext cx="5276850" cy="3362325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868" y="1124744"/>
            <a:ext cx="4820172" cy="28083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934670"/>
            <a:ext cx="6732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华文细黑" pitchFamily="2" charset="-122"/>
                <a:ea typeface="华文细黑" pitchFamily="2" charset="-122"/>
              </a:rPr>
              <a:t>LVM2（Linux Volume Manager 2 version)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华文细黑" pitchFamily="2" charset="-122"/>
                <a:ea typeface="华文细黑" pitchFamily="2" charset="-122"/>
              </a:rPr>
              <a:t>EVMS(Enterprise Volume Management System)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华文细黑" pitchFamily="2" charset="-122"/>
                <a:ea typeface="华文细黑" pitchFamily="2" charset="-122"/>
              </a:rPr>
              <a:t>dmraid</a:t>
            </a:r>
            <a:r>
              <a:rPr lang="en-US" dirty="0" smtClean="0">
                <a:latin typeface="华文细黑" pitchFamily="2" charset="-122"/>
                <a:ea typeface="华文细黑" pitchFamily="2" charset="-122"/>
              </a:rPr>
              <a:t>(Device </a:t>
            </a:r>
            <a:r>
              <a:rPr lang="en-US" dirty="0" err="1" smtClean="0">
                <a:latin typeface="华文细黑" pitchFamily="2" charset="-122"/>
                <a:ea typeface="华文细黑" pitchFamily="2" charset="-122"/>
              </a:rPr>
              <a:t>Mapper</a:t>
            </a:r>
            <a:r>
              <a:rPr lang="en-US" dirty="0" smtClean="0">
                <a:latin typeface="华文细黑" pitchFamily="2" charset="-122"/>
                <a:ea typeface="华文细黑" pitchFamily="2" charset="-122"/>
              </a:rPr>
              <a:t> Raid Tool)</a:t>
            </a:r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8" name="图片 7" descr="dmsetup_target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1412776"/>
            <a:ext cx="3234414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请求队列</a:t>
            </a:r>
            <a:r>
              <a:rPr lang="en-US" altLang="zh-CN" dirty="0" smtClean="0"/>
              <a:t>/</a:t>
            </a:r>
            <a:r>
              <a:rPr lang="zh-CN" altLang="en-US" dirty="0" smtClean="0"/>
              <a:t>电梯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1764" y="1600200"/>
            <a:ext cx="8820472" cy="4525963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probe ioscheduler.elv_add_request.kp</a:t>
            </a:r>
          </a:p>
          <a:p>
            <a:pPr>
              <a:buNone/>
            </a:pPr>
            <a:r>
              <a:rPr lang="en-US" altLang="zh-CN" dirty="0" smtClean="0"/>
              <a:t>	- </a:t>
            </a:r>
            <a:r>
              <a:rPr lang="en-US" altLang="zh-CN" dirty="0" err="1" smtClean="0"/>
              <a:t>kprobe</a:t>
            </a:r>
            <a:r>
              <a:rPr lang="en-US" altLang="zh-CN" dirty="0" smtClean="0"/>
              <a:t> based probe to indicate that a request was added to the request queue</a:t>
            </a:r>
            <a:endParaRPr lang="zh-CN" altLang="en-US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probe </a:t>
            </a:r>
            <a:r>
              <a:rPr lang="en-US" altLang="zh-CN" dirty="0" err="1" smtClean="0"/>
              <a:t>ioscheduler.elv_next_request</a:t>
            </a:r>
            <a:r>
              <a:rPr lang="en-US" altLang="zh-CN" dirty="0" smtClean="0"/>
              <a:t> </a:t>
            </a:r>
          </a:p>
          <a:p>
            <a:pPr lvl="1">
              <a:buNone/>
            </a:pPr>
            <a:r>
              <a:rPr lang="en-US" altLang="zh-CN" dirty="0" smtClean="0"/>
              <a:t>–Fires when a request is retrieved from the request queue</a:t>
            </a:r>
          </a:p>
          <a:p>
            <a:pPr lvl="1"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probe </a:t>
            </a:r>
            <a:r>
              <a:rPr lang="en-US" altLang="zh-CN" dirty="0" err="1" smtClean="0"/>
              <a:t>ioscheduler.elv_completed_request</a:t>
            </a:r>
            <a:r>
              <a:rPr lang="en-US" altLang="zh-CN" dirty="0" smtClean="0"/>
              <a:t> </a:t>
            </a:r>
          </a:p>
          <a:p>
            <a:pPr lvl="1">
              <a:buNone/>
            </a:pPr>
            <a:r>
              <a:rPr lang="en-US" altLang="zh-CN" dirty="0" smtClean="0"/>
              <a:t> –Fires when a request is completed</a:t>
            </a:r>
          </a:p>
          <a:p>
            <a:pPr lvl="1">
              <a:buNone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调度器参数微调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C4644-D6E2-441C-8373-2852685CA249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pic>
        <p:nvPicPr>
          <p:cNvPr id="7" name="内容占位符 6" descr="iosched_deadlin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081574"/>
            <a:ext cx="8229600" cy="3723690"/>
          </a:xfrm>
        </p:spPr>
      </p:pic>
      <p:sp>
        <p:nvSpPr>
          <p:cNvPr id="8" name="矩形 7"/>
          <p:cNvSpPr/>
          <p:nvPr/>
        </p:nvSpPr>
        <p:spPr>
          <a:xfrm>
            <a:off x="395536" y="5949280"/>
            <a:ext cx="6301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细黑" pitchFamily="2" charset="-122"/>
                <a:ea typeface="华文细黑" pitchFamily="2" charset="-122"/>
              </a:rPr>
              <a:t>文档参考：</a:t>
            </a:r>
            <a:r>
              <a:rPr lang="en-US" dirty="0" smtClean="0">
                <a:latin typeface="华文细黑" pitchFamily="2" charset="-122"/>
                <a:ea typeface="华文细黑" pitchFamily="2" charset="-122"/>
              </a:rPr>
              <a:t>Documentation/block/deadline-iosched.txt </a:t>
            </a:r>
            <a:endParaRPr lang="zh-CN" altLang="en-US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1124744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# cat /sys/block/</a:t>
            </a:r>
            <a:r>
              <a:rPr lang="en-US" altLang="zh-CN" sz="2000" b="1" dirty="0" err="1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sda</a:t>
            </a:r>
            <a:r>
              <a:rPr lang="en-US" altLang="zh-CN" sz="2000" b="1" dirty="0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/queue/scheduler </a:t>
            </a:r>
          </a:p>
          <a:p>
            <a:r>
              <a:rPr lang="en-US" altLang="zh-CN" sz="2000" b="1" dirty="0" err="1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noop</a:t>
            </a:r>
            <a:r>
              <a:rPr lang="en-US" altLang="zh-CN" sz="2000" b="1" dirty="0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 anticipatory [deadline] </a:t>
            </a:r>
            <a:r>
              <a:rPr lang="en-US" altLang="zh-CN" sz="2000" b="1" dirty="0" err="1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cfq</a:t>
            </a:r>
            <a:r>
              <a:rPr lang="en-US" altLang="zh-CN" sz="2000" b="1" dirty="0" smtClean="0">
                <a:solidFill>
                  <a:srgbClr val="0070C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2000" b="1" dirty="0">
              <a:solidFill>
                <a:srgbClr val="0070C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" val="Boston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核心系统-内核组&amp;#x0D;&amp;#x0A;2011年工作规划&amp;quot;&quot;/&gt;&lt;property id=&quot;20307&quot; value=&quot;439&quot;/&gt;&lt;/object&gt;&lt;object type=&quot;3&quot; unique_id=&quot;10005&quot;&gt;&lt;property id=&quot;20148&quot; value=&quot;5&quot;/&gt;&lt;property id=&quot;20300&quot; value=&quot;Slide 2 - &amp;quot;总体原则&amp;quot;&quot;/&gt;&lt;property id=&quot;20307&quot; value=&quot;446&quot;/&gt;&lt;/object&gt;&lt;object type=&quot;3&quot; unique_id=&quot;10006&quot;&gt;&lt;property id=&quot;20148&quot; value=&quot;5&quot;/&gt;&lt;property id=&quot;20300&quot; value=&quot;Slide 3 - &amp;quot;工作方向&amp;quot;&quot;/&gt;&lt;property id=&quot;20307&quot; value=&quot;438&quot;/&gt;&lt;/object&gt;&lt;object type=&quot;3&quot; unique_id=&quot;10079&quot;&gt;&lt;property id=&quot;20148&quot; value=&quot;5&quot;/&gt;&lt;property id=&quot;20300&quot; value=&quot;Slide 4 - &amp;quot;工作方向(Cont.)&amp;quot;&quot;/&gt;&lt;property id=&quot;20307&quot; value=&quot;447&quot;/&gt;&lt;/object&gt;&lt;object type=&quot;3&quot; unique_id=&quot;10116&quot;&gt;&lt;property id=&quot;20148&quot; value=&quot;5&quot;/&gt;&lt;property id=&quot;20300&quot; value=&quot;Slide 5 - &amp;quot;工作方向(Cont.)&amp;quot;&quot;/&gt;&lt;property id=&quot;20307&quot; value=&quot;448&quot;/&gt;&lt;/object&gt;&lt;object type=&quot;3&quot; unique_id=&quot;10182&quot;&gt;&lt;property id=&quot;20148&quot; value=&quot;5&quot;/&gt;&lt;property id=&quot;20300&quot; value=&quot;Slide 6 - &amp;quot;时间点&amp;quot;&quot;/&gt;&lt;property id=&quot;20307&quot; value=&quot;449&quot;/&gt;&lt;/object&gt;&lt;object type=&quot;3&quot; unique_id=&quot;10213&quot;&gt;&lt;property id=&quot;20148&quot; value=&quot;5&quot;/&gt;&lt;property id=&quot;20300&quot; value=&quot;Slide 8 - &amp;quot;全年考核标准&amp;quot;&quot;/&gt;&lt;property id=&quot;20307&quot; value=&quot;450&quot;/&gt;&lt;/object&gt;&lt;object type=&quot;3&quot; unique_id=&quot;10250&quot;&gt;&lt;property id=&quot;20148&quot; value=&quot;5&quot;/&gt;&lt;property id=&quot;20300&quot; value=&quot;Slide 9 - &amp;quot;全年考核标准 (Cont.)&amp;quot;&quot;/&gt;&lt;property id=&quot;20307&quot; value=&quot;451&quot;/&gt;&lt;/object&gt;&lt;object type=&quot;3&quot; unique_id=&quot;10251&quot;&gt;&lt;property id=&quot;20148&quot; value=&quot;5&quot;/&gt;&lt;property id=&quot;20300&quot; value=&quot;Slide 7 - &amp;quot;全年考核标准&amp;quot;&quot;/&gt;&lt;property id=&quot;20307&quot; value=&quot;452&quot;/&gt;&lt;/object&gt;&lt;object type=&quot;3&quot; unique_id=&quot;10307&quot;&gt;&lt;property id=&quot;20148&quot; value=&quot;5&quot;/&gt;&lt;property id=&quot;20300&quot; value=&quot;Slide 10 - &amp;quot;全年考核标准 (Cont.)&amp;quot;&quot;/&gt;&lt;property id=&quot;20307&quot; value=&quot;45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淘宝PPT模版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淘宝PPT模版</Template>
  <TotalTime>26286</TotalTime>
  <Words>1300</Words>
  <Application>Microsoft Office PowerPoint</Application>
  <PresentationFormat>全屏显示(4:3)</PresentationFormat>
  <Paragraphs>325</Paragraphs>
  <Slides>33</Slides>
  <Notes>33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35" baseType="lpstr">
      <vt:lpstr>淘宝PPT模版</vt:lpstr>
      <vt:lpstr>1_默认设计模板</vt:lpstr>
      <vt:lpstr>了解IO协议栈</vt:lpstr>
      <vt:lpstr>提纲</vt:lpstr>
      <vt:lpstr>IO子系统架构图</vt:lpstr>
      <vt:lpstr>块层框图</vt:lpstr>
      <vt:lpstr>思考</vt:lpstr>
      <vt:lpstr>块层</vt:lpstr>
      <vt:lpstr>DM 层</vt:lpstr>
      <vt:lpstr>请求队列/电梯</vt:lpstr>
      <vt:lpstr>调度器参数微调</vt:lpstr>
      <vt:lpstr>思考</vt:lpstr>
      <vt:lpstr>驱动程序</vt:lpstr>
      <vt:lpstr>块请求关键事件点</vt:lpstr>
      <vt:lpstr>Tracepoint解释</vt:lpstr>
      <vt:lpstr>Tracepoint解释(续）</vt:lpstr>
      <vt:lpstr>Tracepoint解释(续）</vt:lpstr>
      <vt:lpstr>思考</vt:lpstr>
      <vt:lpstr>IO行为观察</vt:lpstr>
      <vt:lpstr>blktrace架构图</vt:lpstr>
      <vt:lpstr>blktrace可过滤事件</vt:lpstr>
      <vt:lpstr>btrace第一感</vt:lpstr>
      <vt:lpstr>blkiomon</vt:lpstr>
      <vt:lpstr>btt</vt:lpstr>
      <vt:lpstr>btt: Life of an I/O</vt:lpstr>
      <vt:lpstr>btt解读</vt:lpstr>
      <vt:lpstr>btt解读(续)</vt:lpstr>
      <vt:lpstr>btt解读(续)</vt:lpstr>
      <vt:lpstr>btt解读(续)</vt:lpstr>
      <vt:lpstr>btt解读(续)</vt:lpstr>
      <vt:lpstr>btt解读(续)</vt:lpstr>
      <vt:lpstr>思考</vt:lpstr>
      <vt:lpstr>页面回写机制</vt:lpstr>
      <vt:lpstr>参考材料</vt:lpstr>
      <vt:lpstr>提问时间</vt:lpstr>
    </vt:vector>
  </TitlesOfParts>
  <Company>alibaba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核心系统-数据库组-2011年工作规划</dc:title>
  <dc:creator>褚霸</dc:creator>
  <cp:lastModifiedBy>chuba.yf</cp:lastModifiedBy>
  <cp:revision>189</cp:revision>
  <dcterms:created xsi:type="dcterms:W3CDTF">2008-10-18T12:39:51Z</dcterms:created>
  <dcterms:modified xsi:type="dcterms:W3CDTF">2012-03-21T06:27:56Z</dcterms:modified>
</cp:coreProperties>
</file>